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7B5E32E-44E7-8082-95BC-66C0DBD7EB19}"/>
              </a:ext>
            </a:extLst>
          </p:cNvPr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066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902442-9E76-C638-09B8-083689D7641D}"/>
              </a:ext>
            </a:extLst>
          </p:cNvPr>
          <p:cNvSpPr/>
          <p:nvPr/>
        </p:nvSpPr>
        <p:spPr>
          <a:xfrm>
            <a:off x="457200" y="0"/>
            <a:ext cx="91440" cy="6858000"/>
          </a:xfrm>
          <a:prstGeom prst="rect">
            <a:avLst/>
          </a:prstGeom>
          <a:solidFill>
            <a:srgbClr val="DC64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AAD61E75-2BA2-69EC-659D-C1E7E7A02A2C}"/>
              </a:ext>
            </a:extLst>
          </p:cNvPr>
          <p:cNvSpPr txBox="1"/>
          <p:nvPr/>
        </p:nvSpPr>
        <p:spPr>
          <a:xfrm>
            <a:off x="1266145" y="2553382"/>
            <a:ext cx="9601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006644"/>
                </a:solidFill>
                <a:latin typeface="Arial"/>
              </a:defRPr>
            </a:pPr>
            <a:r>
              <a:rPr dirty="0"/>
              <a:t>De la Simulation au </a:t>
            </a:r>
            <a:r>
              <a:rPr dirty="0" err="1"/>
              <a:t>Débriefing</a:t>
            </a:r>
            <a:br>
              <a:rPr dirty="0"/>
            </a:b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Pharmacie</a:t>
            </a:r>
            <a:endParaRPr lang="fr-FR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AD92AFB6-7079-DC45-D4C5-FBDAFB0B9340}"/>
              </a:ext>
            </a:extLst>
          </p:cNvPr>
          <p:cNvSpPr txBox="1"/>
          <p:nvPr/>
        </p:nvSpPr>
        <p:spPr>
          <a:xfrm>
            <a:off x="1690254" y="6262255"/>
            <a:ext cx="88669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82828"/>
                </a:solidFill>
                <a:latin typeface="Arial"/>
              </a:defRPr>
            </a:pPr>
            <a:r>
              <a:rPr lang="fr-FR" i="1" dirty="0"/>
              <a:t>« Optimiser l'apprentissage par la simulation en sciences pharmaceutiques »</a:t>
            </a: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4374941" y="4663374"/>
            <a:ext cx="3383608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1413"/>
              </a:spcAft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fr-FR" altLang="fr-FR" sz="2400" b="1" dirty="0">
                <a:latin typeface="Aharoni" pitchFamily="2" charset="0"/>
                <a:cs typeface="Aharoni" pitchFamily="2" charset="0"/>
              </a:rPr>
              <a:t>Stéphane </a:t>
            </a:r>
            <a:r>
              <a:rPr lang="en-US" altLang="fr-FR" sz="2400" b="1" dirty="0">
                <a:latin typeface="Aharoni" pitchFamily="2" charset="0"/>
                <a:cs typeface="Aharoni" pitchFamily="2" charset="0"/>
              </a:rPr>
              <a:t>ZINGUE</a:t>
            </a:r>
            <a:endParaRPr lang="fr-FR" altLang="fr-FR" sz="2400" b="1" dirty="0">
              <a:latin typeface="Aharoni" pitchFamily="2" charset="0"/>
              <a:cs typeface="Aharoni" pitchFamily="2" charset="0"/>
            </a:endParaRPr>
          </a:p>
          <a:p>
            <a:pPr algn="ctr" eaLnBrk="1" hangingPunct="1">
              <a:spcAft>
                <a:spcPct val="0"/>
              </a:spcAft>
              <a:buFontTx/>
              <a:buNone/>
            </a:pPr>
            <a:r>
              <a:rPr lang="en-US" altLang="fr-FR" sz="1400" i="1" dirty="0" err="1">
                <a:latin typeface="Aharoni" pitchFamily="2" charset="0"/>
                <a:cs typeface="Aharoni" pitchFamily="2" charset="0"/>
              </a:rPr>
              <a:t>Msc</a:t>
            </a:r>
            <a:r>
              <a:rPr lang="en-US" altLang="fr-FR" sz="1400" i="1" dirty="0">
                <a:latin typeface="Aharoni" pitchFamily="2" charset="0"/>
                <a:cs typeface="Aharoni" pitchFamily="2" charset="0"/>
              </a:rPr>
              <a:t>, MPH, PhD</a:t>
            </a:r>
          </a:p>
          <a:p>
            <a:pPr algn="ctr" eaLnBrk="1" hangingPunct="1">
              <a:lnSpc>
                <a:spcPct val="150000"/>
              </a:lnSpc>
              <a:spcAft>
                <a:spcPct val="0"/>
              </a:spcAft>
              <a:buFontTx/>
              <a:buNone/>
            </a:pPr>
            <a:r>
              <a:rPr lang="en-US" altLang="fr-FR" sz="1600" b="1" i="1" dirty="0" err="1">
                <a:latin typeface="Aharoni" pitchFamily="2" charset="0"/>
                <a:cs typeface="Aharoni" pitchFamily="2" charset="0"/>
              </a:rPr>
              <a:t>Professeur</a:t>
            </a:r>
            <a:endParaRPr lang="en-US" altLang="fr-FR" sz="1600" b="1" i="1" dirty="0">
              <a:latin typeface="Aharoni" pitchFamily="2" charset="0"/>
              <a:cs typeface="Aharoni" pitchFamily="2" charset="0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799E3A4-43AA-42ED-B7EE-E425F56689FE}"/>
              </a:ext>
            </a:extLst>
          </p:cNvPr>
          <p:cNvCxnSpPr/>
          <p:nvPr/>
        </p:nvCxnSpPr>
        <p:spPr>
          <a:xfrm flipV="1">
            <a:off x="1676403" y="4123042"/>
            <a:ext cx="8686801" cy="2958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9799E3A4-43AA-42ED-B7EE-E425F56689FE}"/>
              </a:ext>
            </a:extLst>
          </p:cNvPr>
          <p:cNvCxnSpPr/>
          <p:nvPr/>
        </p:nvCxnSpPr>
        <p:spPr>
          <a:xfrm>
            <a:off x="1676403" y="2509586"/>
            <a:ext cx="8686801" cy="2189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955" y="286892"/>
            <a:ext cx="1587323" cy="15855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3BBA3C5-444E-4063-AFC5-CF0B81654E1B}"/>
              </a:ext>
            </a:extLst>
          </p:cNvPr>
          <p:cNvSpPr/>
          <p:nvPr/>
        </p:nvSpPr>
        <p:spPr>
          <a:xfrm>
            <a:off x="2684223" y="282064"/>
            <a:ext cx="1388070" cy="163896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1225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31B3858-50E2-4AED-B2F0-2ECF981E0D41}"/>
              </a:ext>
            </a:extLst>
          </p:cNvPr>
          <p:cNvSpPr/>
          <p:nvPr/>
        </p:nvSpPr>
        <p:spPr>
          <a:xfrm>
            <a:off x="8105955" y="248986"/>
            <a:ext cx="1587323" cy="167204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sz="1225">
              <a:solidFill>
                <a:srgbClr val="FFFFFF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8337" y="382721"/>
            <a:ext cx="1253956" cy="148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631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530337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1. </a:t>
            </a:r>
            <a:r>
              <a:rPr lang="en-GB" sz="3600" dirty="0"/>
              <a:t>Introduction et </a:t>
            </a:r>
            <a:r>
              <a:rPr lang="en-GB" sz="3600" dirty="0" err="1"/>
              <a:t>contexte</a:t>
            </a:r>
            <a:endParaRPr sz="3600" dirty="0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6FEE2DCB-5937-FACE-8AD2-1AF6CB5C8563}"/>
              </a:ext>
            </a:extLst>
          </p:cNvPr>
          <p:cNvSpPr txBox="1"/>
          <p:nvPr/>
        </p:nvSpPr>
        <p:spPr>
          <a:xfrm>
            <a:off x="139588" y="1085282"/>
            <a:ext cx="12145369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defRPr sz="16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b="1" dirty="0" err="1"/>
              <a:t>Évolution</a:t>
            </a:r>
            <a:r>
              <a:rPr sz="2000" b="1" dirty="0"/>
              <a:t> de </a:t>
            </a:r>
            <a:r>
              <a:rPr sz="2000" b="1" dirty="0" err="1"/>
              <a:t>l'enseignement</a:t>
            </a:r>
            <a:r>
              <a:rPr sz="2000" b="1" dirty="0"/>
              <a:t> </a:t>
            </a:r>
            <a:r>
              <a:rPr sz="2000" dirty="0"/>
              <a:t>: </a:t>
            </a:r>
            <a:r>
              <a:rPr lang="fr-FR" sz="2000" dirty="0"/>
              <a:t>t</a:t>
            </a:r>
            <a:r>
              <a:rPr sz="2000" dirty="0" err="1"/>
              <a:t>ransition</a:t>
            </a:r>
            <a:r>
              <a:rPr sz="2000" dirty="0"/>
              <a:t> forte </a:t>
            </a:r>
            <a:r>
              <a:rPr sz="2000" dirty="0" err="1"/>
              <a:t>d'une</a:t>
            </a:r>
            <a:r>
              <a:rPr sz="2000" dirty="0"/>
              <a:t> </a:t>
            </a:r>
            <a:r>
              <a:rPr sz="2000" dirty="0" err="1"/>
              <a:t>approche</a:t>
            </a:r>
            <a:r>
              <a:rPr sz="2000" dirty="0"/>
              <a:t> </a:t>
            </a:r>
            <a:r>
              <a:rPr sz="2000" dirty="0" err="1"/>
              <a:t>purement</a:t>
            </a:r>
            <a:r>
              <a:rPr sz="2000" dirty="0"/>
              <a:t> </a:t>
            </a:r>
            <a:r>
              <a:rPr sz="2000" dirty="0" err="1"/>
              <a:t>théorique</a:t>
            </a:r>
            <a:r>
              <a:rPr sz="2000" dirty="0"/>
              <a:t> </a:t>
            </a:r>
            <a:r>
              <a:rPr sz="2000" dirty="0" err="1"/>
              <a:t>vers</a:t>
            </a:r>
            <a:r>
              <a:rPr sz="2000" dirty="0"/>
              <a:t> un </a:t>
            </a:r>
            <a:r>
              <a:rPr sz="2000" dirty="0" err="1"/>
              <a:t>apprentissage</a:t>
            </a:r>
            <a:r>
              <a:rPr sz="2000" dirty="0"/>
              <a:t> </a:t>
            </a:r>
            <a:r>
              <a:rPr sz="2000" dirty="0" err="1"/>
              <a:t>expérientiel</a:t>
            </a:r>
            <a:r>
              <a:rPr sz="2000" dirty="0"/>
              <a:t> </a:t>
            </a:r>
            <a:r>
              <a:rPr sz="2000" dirty="0" err="1"/>
              <a:t>centré</a:t>
            </a:r>
            <a:r>
              <a:rPr sz="2000" dirty="0"/>
              <a:t> sur </a:t>
            </a:r>
            <a:r>
              <a:rPr sz="2000" dirty="0" err="1"/>
              <a:t>l'étudiant</a:t>
            </a:r>
            <a:r>
              <a:rPr sz="2000" dirty="0"/>
              <a:t>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  <a:defRPr sz="16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b="1" dirty="0"/>
              <a:t>Complexification des </a:t>
            </a:r>
            <a:r>
              <a:rPr sz="2000" b="1" dirty="0" err="1"/>
              <a:t>soins</a:t>
            </a:r>
            <a:r>
              <a:rPr sz="2000" b="1" dirty="0"/>
              <a:t> </a:t>
            </a:r>
            <a:r>
              <a:rPr sz="2000" dirty="0"/>
              <a:t>: </a:t>
            </a:r>
            <a:r>
              <a:rPr lang="fr-FR" sz="2000" dirty="0"/>
              <a:t>l</a:t>
            </a:r>
            <a:r>
              <a:rPr sz="2000" dirty="0" err="1"/>
              <a:t>pharmacien</a:t>
            </a:r>
            <a:r>
              <a:rPr sz="2000" dirty="0"/>
              <a:t> </a:t>
            </a:r>
            <a:r>
              <a:rPr sz="2000" dirty="0" err="1"/>
              <a:t>d'aujourd'hui</a:t>
            </a:r>
            <a:r>
              <a:rPr sz="2000" dirty="0"/>
              <a:t> fait face à des </a:t>
            </a:r>
            <a:r>
              <a:rPr sz="2000" dirty="0" err="1"/>
              <a:t>décisions</a:t>
            </a:r>
            <a:r>
              <a:rPr sz="2000" dirty="0"/>
              <a:t> critiques (</a:t>
            </a:r>
            <a:r>
              <a:rPr sz="2000" dirty="0" err="1"/>
              <a:t>analyse</a:t>
            </a:r>
            <a:r>
              <a:rPr sz="2000" dirty="0"/>
              <a:t> </a:t>
            </a:r>
            <a:r>
              <a:rPr sz="2000" dirty="0" err="1"/>
              <a:t>d'interactions</a:t>
            </a:r>
            <a:r>
              <a:rPr sz="2000" dirty="0"/>
              <a:t>, </a:t>
            </a:r>
            <a:r>
              <a:rPr sz="2000" dirty="0" err="1"/>
              <a:t>détection</a:t>
            </a:r>
            <a:r>
              <a:rPr sz="2000" dirty="0"/>
              <a:t> </a:t>
            </a:r>
            <a:r>
              <a:rPr sz="2000" dirty="0" err="1"/>
              <a:t>d'erreurs</a:t>
            </a:r>
            <a:r>
              <a:rPr sz="2000" dirty="0"/>
              <a:t>, conseil patient </a:t>
            </a:r>
            <a:r>
              <a:rPr sz="2000" dirty="0" err="1"/>
              <a:t>complexe</a:t>
            </a:r>
            <a:r>
              <a:rPr sz="2000" dirty="0"/>
              <a:t>).</a:t>
            </a:r>
          </a:p>
          <a:p>
            <a:pPr algn="just">
              <a:lnSpc>
                <a:spcPct val="150000"/>
              </a:lnSpc>
              <a:spcAft>
                <a:spcPts val="1200"/>
              </a:spcAft>
              <a:defRPr sz="16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• </a:t>
            </a:r>
            <a:r>
              <a:rPr lang="fr-FR" sz="2000" b="1" dirty="0"/>
              <a:t>S</a:t>
            </a:r>
            <a:r>
              <a:rPr sz="2000" b="1" dirty="0" err="1"/>
              <a:t>écurité</a:t>
            </a:r>
            <a:r>
              <a:rPr sz="2000" b="1" dirty="0"/>
              <a:t> du patient </a:t>
            </a:r>
            <a:r>
              <a:rPr sz="2000" b="1" dirty="0" err="1"/>
              <a:t>d'abord</a:t>
            </a:r>
            <a:r>
              <a:rPr sz="2000" b="1" dirty="0"/>
              <a:t> </a:t>
            </a:r>
            <a:r>
              <a:rPr sz="2000" dirty="0"/>
              <a:t>: </a:t>
            </a:r>
            <a:r>
              <a:rPr lang="fr-FR" sz="2000" dirty="0"/>
              <a:t>a</a:t>
            </a:r>
            <a:r>
              <a:rPr sz="2000" dirty="0" err="1"/>
              <a:t>pplication</a:t>
            </a:r>
            <a:r>
              <a:rPr sz="2000" dirty="0"/>
              <a:t> </a:t>
            </a:r>
            <a:r>
              <a:rPr sz="2000" dirty="0" err="1"/>
              <a:t>stricte</a:t>
            </a:r>
            <a:r>
              <a:rPr sz="2000" dirty="0"/>
              <a:t> du </a:t>
            </a:r>
            <a:r>
              <a:rPr sz="2000" dirty="0" err="1"/>
              <a:t>principe</a:t>
            </a:r>
            <a:r>
              <a:rPr sz="2000" dirty="0"/>
              <a:t> </a:t>
            </a:r>
            <a:r>
              <a:rPr sz="2000" dirty="0" err="1"/>
              <a:t>éthique</a:t>
            </a:r>
            <a:r>
              <a:rPr sz="2000" dirty="0"/>
              <a:t> </a:t>
            </a:r>
            <a:r>
              <a:rPr sz="2000" dirty="0" err="1"/>
              <a:t>fondamental</a:t>
            </a:r>
            <a:r>
              <a:rPr sz="2000" dirty="0"/>
              <a:t> : « Jamais la première </a:t>
            </a:r>
            <a:r>
              <a:rPr sz="2000" dirty="0" err="1"/>
              <a:t>fois</a:t>
            </a:r>
            <a:r>
              <a:rPr sz="2000" dirty="0"/>
              <a:t> sur le patient ».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6EF056D-8710-85D3-361C-92254B51E7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48" t="14716" r="1803" b="27930"/>
          <a:stretch/>
        </p:blipFill>
        <p:spPr>
          <a:xfrm>
            <a:off x="1274465" y="4350757"/>
            <a:ext cx="9642763" cy="2411866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95739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24703"/>
            <a:ext cx="801559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2. </a:t>
            </a:r>
            <a:r>
              <a:rPr lang="fr-FR" sz="3600" dirty="0"/>
              <a:t>Pourquoi la simulation en pharmacie ?</a:t>
            </a:r>
            <a:endParaRPr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972454-BBA1-D83C-BB6C-C5EF1BE44A81}"/>
              </a:ext>
            </a:extLst>
          </p:cNvPr>
          <p:cNvSpPr/>
          <p:nvPr/>
        </p:nvSpPr>
        <p:spPr>
          <a:xfrm>
            <a:off x="55420" y="1814946"/>
            <a:ext cx="3960000" cy="4330972"/>
          </a:xfrm>
          <a:prstGeom prst="rect">
            <a:avLst/>
          </a:prstGeom>
          <a:solidFill>
            <a:srgbClr val="FFFFFF"/>
          </a:solidFill>
          <a:ln w="19050"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0C2340"/>
                </a:solidFill>
                <a:latin typeface="Arial"/>
              </a:defRPr>
            </a:pPr>
            <a:r>
              <a:rPr sz="2400" dirty="0"/>
              <a:t>Savoir-Faire Technique</a:t>
            </a:r>
          </a:p>
          <a:p>
            <a:pPr algn="just">
              <a:lnSpc>
                <a:spcPct val="150000"/>
              </a:lnSpc>
              <a:defRPr sz="14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Validation </a:t>
            </a:r>
            <a:r>
              <a:rPr sz="2000" dirty="0" err="1"/>
              <a:t>d'ordonnances</a:t>
            </a:r>
            <a:r>
              <a:rPr sz="2000" dirty="0"/>
              <a:t> complexes, </a:t>
            </a:r>
            <a:r>
              <a:rPr sz="2000" dirty="0" err="1"/>
              <a:t>calculs</a:t>
            </a:r>
            <a:r>
              <a:rPr sz="2000" dirty="0"/>
              <a:t> de doses critiques, </a:t>
            </a:r>
            <a:r>
              <a:rPr sz="2000" dirty="0" err="1"/>
              <a:t>préparation</a:t>
            </a:r>
            <a:r>
              <a:rPr sz="2000" dirty="0"/>
              <a:t> </a:t>
            </a:r>
            <a:r>
              <a:rPr sz="2000" dirty="0" err="1"/>
              <a:t>magistrale</a:t>
            </a:r>
            <a:r>
              <a:rPr sz="2000" dirty="0"/>
              <a:t> et dispensation </a:t>
            </a:r>
            <a:r>
              <a:rPr sz="2000" dirty="0" err="1"/>
              <a:t>sécurisée</a:t>
            </a:r>
            <a:r>
              <a:rPr sz="20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DAD797-047B-CCDE-4AEF-D52A6E497F6A}"/>
              </a:ext>
            </a:extLst>
          </p:cNvPr>
          <p:cNvSpPr/>
          <p:nvPr/>
        </p:nvSpPr>
        <p:spPr>
          <a:xfrm>
            <a:off x="4095812" y="2355273"/>
            <a:ext cx="3960000" cy="3789595"/>
          </a:xfrm>
          <a:prstGeom prst="rect">
            <a:avLst/>
          </a:prstGeom>
          <a:solidFill>
            <a:srgbClr val="FFFFFF"/>
          </a:solidFill>
          <a:ln w="19050"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just">
              <a:lnSpc>
                <a:spcPct val="150000"/>
              </a:lnSpc>
              <a:spcAft>
                <a:spcPts val="1400"/>
              </a:spcAft>
              <a:defRPr sz="1800" b="1">
                <a:solidFill>
                  <a:srgbClr val="0C2340"/>
                </a:solidFill>
                <a:latin typeface="Arial"/>
              </a:defRPr>
            </a:pPr>
            <a:r>
              <a:rPr sz="2400" dirty="0"/>
              <a:t>Savoir-</a:t>
            </a:r>
            <a:r>
              <a:rPr sz="2400" dirty="0" err="1"/>
              <a:t>Être</a:t>
            </a:r>
            <a:r>
              <a:rPr sz="2400" dirty="0"/>
              <a:t> </a:t>
            </a:r>
            <a:r>
              <a:rPr lang="fr-FR" sz="2400" dirty="0"/>
              <a:t>et</a:t>
            </a:r>
            <a:r>
              <a:rPr sz="2400" dirty="0"/>
              <a:t> Transversal</a:t>
            </a:r>
          </a:p>
          <a:p>
            <a:pPr algn="just">
              <a:lnSpc>
                <a:spcPct val="150000"/>
              </a:lnSpc>
              <a:defRPr sz="14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Communication avec le patient, gestion de </a:t>
            </a:r>
            <a:r>
              <a:rPr sz="2000" dirty="0" err="1"/>
              <a:t>l'agressivité</a:t>
            </a:r>
            <a:r>
              <a:rPr sz="2000" dirty="0"/>
              <a:t> au </a:t>
            </a:r>
            <a:r>
              <a:rPr sz="2000" dirty="0" err="1"/>
              <a:t>comptoir</a:t>
            </a:r>
            <a:r>
              <a:rPr sz="2000" dirty="0"/>
              <a:t>, collaboration </a:t>
            </a:r>
            <a:r>
              <a:rPr sz="2000" dirty="0" err="1"/>
              <a:t>interprofessionnelle</a:t>
            </a:r>
            <a:r>
              <a:rPr sz="2000" dirty="0"/>
              <a:t> avec les </a:t>
            </a:r>
            <a:r>
              <a:rPr sz="2000" dirty="0" err="1"/>
              <a:t>médecins</a:t>
            </a:r>
            <a:r>
              <a:rPr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82CF2C-00D6-1377-EA3C-FDE97E23D9CD}"/>
              </a:ext>
            </a:extLst>
          </p:cNvPr>
          <p:cNvSpPr/>
          <p:nvPr/>
        </p:nvSpPr>
        <p:spPr>
          <a:xfrm>
            <a:off x="8136204" y="3241965"/>
            <a:ext cx="3960000" cy="2902904"/>
          </a:xfrm>
          <a:prstGeom prst="rect">
            <a:avLst/>
          </a:prstGeom>
          <a:solidFill>
            <a:srgbClr val="FFFFFF"/>
          </a:solidFill>
          <a:ln w="19050">
            <a:solidFill>
              <a:srgbClr val="0096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0C2340"/>
                </a:solidFill>
                <a:latin typeface="Arial"/>
              </a:defRPr>
            </a:pPr>
            <a:r>
              <a:rPr sz="2400" dirty="0"/>
              <a:t>Gestion des </a:t>
            </a:r>
            <a:r>
              <a:rPr sz="2400" dirty="0" err="1"/>
              <a:t>Risques</a:t>
            </a:r>
            <a:endParaRPr sz="2400" dirty="0"/>
          </a:p>
          <a:p>
            <a:pPr algn="just">
              <a:lnSpc>
                <a:spcPct val="150000"/>
              </a:lnSpc>
              <a:defRPr sz="1400">
                <a:solidFill>
                  <a:srgbClr val="282828"/>
                </a:solidFill>
                <a:latin typeface="Arial"/>
              </a:defRPr>
            </a:pPr>
            <a:r>
              <a:rPr sz="2000" dirty="0" err="1"/>
              <a:t>Détection</a:t>
            </a:r>
            <a:r>
              <a:rPr sz="2000" dirty="0"/>
              <a:t> </a:t>
            </a:r>
            <a:r>
              <a:rPr sz="2000" dirty="0" err="1"/>
              <a:t>immédiate</a:t>
            </a:r>
            <a:r>
              <a:rPr sz="2000" dirty="0"/>
              <a:t> des </a:t>
            </a:r>
            <a:r>
              <a:rPr sz="2000" dirty="0" err="1"/>
              <a:t>erreurs</a:t>
            </a:r>
            <a:r>
              <a:rPr sz="2000" dirty="0"/>
              <a:t> </a:t>
            </a:r>
            <a:r>
              <a:rPr sz="2000" dirty="0" err="1"/>
              <a:t>d'ordonnance</a:t>
            </a:r>
            <a:r>
              <a:rPr sz="2000" dirty="0"/>
              <a:t>, </a:t>
            </a:r>
            <a:r>
              <a:rPr sz="2000" dirty="0" err="1"/>
              <a:t>signalement</a:t>
            </a:r>
            <a:r>
              <a:rPr sz="2000" dirty="0"/>
              <a:t> des </a:t>
            </a:r>
            <a:r>
              <a:rPr sz="2000" dirty="0" err="1"/>
              <a:t>effets</a:t>
            </a:r>
            <a:r>
              <a:rPr sz="2000" dirty="0"/>
              <a:t> </a:t>
            </a:r>
            <a:r>
              <a:rPr sz="2000" dirty="0" err="1"/>
              <a:t>indésirables</a:t>
            </a:r>
            <a:r>
              <a:rPr sz="2000" dirty="0"/>
              <a:t> et culture positive de </a:t>
            </a:r>
            <a:r>
              <a:rPr sz="2000" dirty="0" err="1"/>
              <a:t>l'erreur</a:t>
            </a:r>
            <a:r>
              <a:rPr sz="2000" dirty="0"/>
              <a:t>.</a:t>
            </a:r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2720" y="166845"/>
            <a:ext cx="812805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3. Typologies de </a:t>
            </a:r>
            <a:r>
              <a:rPr lang="en-GB" sz="3600" dirty="0"/>
              <a:t>simulation </a:t>
            </a:r>
            <a:r>
              <a:rPr lang="en-GB" sz="3600" dirty="0" err="1"/>
              <a:t>en</a:t>
            </a:r>
            <a:r>
              <a:rPr lang="en-GB" sz="3600" dirty="0"/>
              <a:t> </a:t>
            </a:r>
            <a:r>
              <a:rPr lang="en-GB" sz="3600" dirty="0" err="1"/>
              <a:t>Pharmacie</a:t>
            </a:r>
            <a:endParaRPr sz="3600" dirty="0"/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76F7F9FB-6E3B-A421-E248-1F25847DB588}"/>
              </a:ext>
            </a:extLst>
          </p:cNvPr>
          <p:cNvSpPr txBox="1"/>
          <p:nvPr/>
        </p:nvSpPr>
        <p:spPr>
          <a:xfrm>
            <a:off x="305588" y="4294909"/>
            <a:ext cx="373993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defRPr sz="1600">
                <a:solidFill>
                  <a:srgbClr val="282828"/>
                </a:solidFill>
                <a:latin typeface="Arial"/>
              </a:defRPr>
            </a:pPr>
            <a:r>
              <a:rPr sz="2000" b="1" dirty="0"/>
              <a:t>Patients </a:t>
            </a:r>
            <a:r>
              <a:rPr sz="2000" b="1" dirty="0" err="1"/>
              <a:t>Standardisés</a:t>
            </a:r>
            <a:r>
              <a:rPr sz="2000" b="1" dirty="0"/>
              <a:t> </a:t>
            </a:r>
            <a:r>
              <a:rPr sz="2000" dirty="0" err="1"/>
              <a:t>Idéal</a:t>
            </a:r>
            <a:r>
              <a:rPr sz="2000" dirty="0"/>
              <a:t> pour les jeux de </a:t>
            </a:r>
            <a:r>
              <a:rPr sz="2000" dirty="0" err="1"/>
              <a:t>rôle</a:t>
            </a:r>
            <a:r>
              <a:rPr sz="2000" dirty="0"/>
              <a:t> au </a:t>
            </a:r>
            <a:r>
              <a:rPr sz="2000" dirty="0" err="1"/>
              <a:t>comptoir</a:t>
            </a:r>
            <a:r>
              <a:rPr sz="2000" dirty="0"/>
              <a:t> officinal, </a:t>
            </a:r>
            <a:r>
              <a:rPr sz="2000" dirty="0" err="1"/>
              <a:t>l'entretien</a:t>
            </a:r>
            <a:r>
              <a:rPr sz="2000" dirty="0"/>
              <a:t> </a:t>
            </a:r>
            <a:r>
              <a:rPr sz="2000" dirty="0" err="1"/>
              <a:t>d'éducation</a:t>
            </a:r>
            <a:r>
              <a:rPr sz="2000" dirty="0"/>
              <a:t> </a:t>
            </a:r>
            <a:r>
              <a:rPr sz="2000" dirty="0" err="1"/>
              <a:t>thérapeutique</a:t>
            </a:r>
            <a:r>
              <a:rPr sz="2000" dirty="0"/>
              <a:t> et </a:t>
            </a:r>
            <a:r>
              <a:rPr sz="2000" dirty="0" err="1"/>
              <a:t>gestion</a:t>
            </a:r>
            <a:r>
              <a:rPr sz="2000" dirty="0"/>
              <a:t> des </a:t>
            </a:r>
            <a:r>
              <a:rPr sz="2000" dirty="0" err="1"/>
              <a:t>conflits</a:t>
            </a:r>
            <a:r>
              <a:rPr sz="2000" dirty="0"/>
              <a:t>.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2E7983D-759C-B1A8-3612-9F0BA5B2918B}"/>
              </a:ext>
            </a:extLst>
          </p:cNvPr>
          <p:cNvSpPr txBox="1"/>
          <p:nvPr/>
        </p:nvSpPr>
        <p:spPr>
          <a:xfrm>
            <a:off x="4309552" y="4294909"/>
            <a:ext cx="3739938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defRPr sz="1600">
                <a:solidFill>
                  <a:srgbClr val="282828"/>
                </a:solidFill>
                <a:latin typeface="Arial"/>
              </a:defRPr>
            </a:pPr>
            <a:r>
              <a:rPr sz="2000" b="1" dirty="0" err="1"/>
              <a:t>Simulateurs</a:t>
            </a:r>
            <a:r>
              <a:rPr sz="2000" b="1" dirty="0"/>
              <a:t> Haute </a:t>
            </a:r>
            <a:r>
              <a:rPr sz="2000" b="1" dirty="0" err="1"/>
              <a:t>Fidélité</a:t>
            </a:r>
            <a:r>
              <a:rPr lang="fr-FR" sz="2000" b="1" dirty="0"/>
              <a:t> </a:t>
            </a:r>
            <a:r>
              <a:rPr sz="2000" dirty="0" err="1"/>
              <a:t>Utilisation</a:t>
            </a:r>
            <a:r>
              <a:rPr sz="2000" dirty="0"/>
              <a:t> de mannequins </a:t>
            </a:r>
            <a:r>
              <a:rPr sz="2000" dirty="0" err="1"/>
              <a:t>connectés</a:t>
            </a:r>
            <a:r>
              <a:rPr sz="2000" dirty="0"/>
              <a:t> </a:t>
            </a:r>
            <a:r>
              <a:rPr sz="2000" dirty="0" err="1"/>
              <a:t>ou</a:t>
            </a:r>
            <a:r>
              <a:rPr sz="2000" dirty="0"/>
              <a:t> </a:t>
            </a:r>
            <a:r>
              <a:rPr sz="2000" dirty="0" err="1"/>
              <a:t>d'environnements</a:t>
            </a:r>
            <a:r>
              <a:rPr sz="2000" dirty="0"/>
              <a:t> </a:t>
            </a:r>
            <a:r>
              <a:rPr sz="2000" dirty="0" err="1"/>
              <a:t>hospitaliers</a:t>
            </a:r>
            <a:r>
              <a:rPr sz="2000" dirty="0"/>
              <a:t> </a:t>
            </a:r>
            <a:r>
              <a:rPr lang="fr-FR" sz="2000" dirty="0"/>
              <a:t>(</a:t>
            </a:r>
            <a:r>
              <a:rPr sz="2000" dirty="0" err="1"/>
              <a:t>pharmacie</a:t>
            </a:r>
            <a:r>
              <a:rPr sz="2000" dirty="0"/>
              <a:t> </a:t>
            </a:r>
            <a:r>
              <a:rPr sz="2000" dirty="0" err="1"/>
              <a:t>clinique</a:t>
            </a:r>
            <a:r>
              <a:rPr lang="fr-FR" sz="2000" dirty="0"/>
              <a:t>)</a:t>
            </a:r>
            <a:r>
              <a:rPr sz="2000" dirty="0"/>
              <a:t>.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B65A10E-4535-A2C9-95A0-F682160F4658}"/>
              </a:ext>
            </a:extLst>
          </p:cNvPr>
          <p:cNvSpPr txBox="1"/>
          <p:nvPr/>
        </p:nvSpPr>
        <p:spPr>
          <a:xfrm>
            <a:off x="8216687" y="4313498"/>
            <a:ext cx="3504257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200"/>
              </a:spcAft>
              <a:defRPr sz="1600">
                <a:solidFill>
                  <a:srgbClr val="282828"/>
                </a:solidFill>
                <a:latin typeface="Arial"/>
              </a:defRPr>
            </a:pPr>
            <a:r>
              <a:rPr sz="2000" b="1" dirty="0"/>
              <a:t>Simulation </a:t>
            </a:r>
            <a:r>
              <a:rPr sz="2000" b="1" dirty="0" err="1"/>
              <a:t>Numérique</a:t>
            </a:r>
            <a:r>
              <a:rPr sz="2000" b="1" dirty="0"/>
              <a:t> </a:t>
            </a:r>
            <a:r>
              <a:rPr lang="fr-FR" sz="2000" dirty="0"/>
              <a:t>C</a:t>
            </a:r>
            <a:r>
              <a:rPr sz="2000" dirty="0" err="1"/>
              <a:t>omptoirs</a:t>
            </a:r>
            <a:r>
              <a:rPr sz="2000" dirty="0"/>
              <a:t> </a:t>
            </a:r>
            <a:r>
              <a:rPr sz="2000" dirty="0" err="1"/>
              <a:t>virtuels</a:t>
            </a:r>
            <a:r>
              <a:rPr sz="2000" dirty="0"/>
              <a:t>, </a:t>
            </a:r>
            <a:r>
              <a:rPr sz="2000" dirty="0" err="1"/>
              <a:t>logiciels</a:t>
            </a:r>
            <a:r>
              <a:rPr sz="2000" dirty="0"/>
              <a:t> de dispensation </a:t>
            </a:r>
            <a:r>
              <a:rPr sz="2000" dirty="0" err="1"/>
              <a:t>intégrant</a:t>
            </a:r>
            <a:r>
              <a:rPr sz="2000" dirty="0"/>
              <a:t> des </a:t>
            </a:r>
            <a:r>
              <a:rPr sz="2000" dirty="0" err="1"/>
              <a:t>pièges</a:t>
            </a:r>
            <a:r>
              <a:rPr sz="2000" dirty="0"/>
              <a:t> et </a:t>
            </a:r>
            <a:r>
              <a:rPr sz="2000" dirty="0" err="1"/>
              <a:t>cas</a:t>
            </a:r>
            <a:r>
              <a:rPr sz="2000" dirty="0"/>
              <a:t> </a:t>
            </a:r>
            <a:r>
              <a:rPr sz="2000" dirty="0" err="1"/>
              <a:t>d'officine</a:t>
            </a:r>
            <a:r>
              <a:rPr sz="2000" dirty="0"/>
              <a:t> sur </a:t>
            </a:r>
            <a:r>
              <a:rPr sz="2000" dirty="0" err="1"/>
              <a:t>ordinateur</a:t>
            </a:r>
            <a:r>
              <a:rPr sz="2000" dirty="0"/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3B055DC-9178-5C77-834A-30850A4C5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389"/>
          <a:stretch/>
        </p:blipFill>
        <p:spPr>
          <a:xfrm>
            <a:off x="166256" y="1097280"/>
            <a:ext cx="11747558" cy="3197629"/>
          </a:xfrm>
          <a:prstGeom prst="rect">
            <a:avLst/>
          </a:prstGeom>
        </p:spPr>
      </p:pic>
      <p:sp>
        <p:nvSpPr>
          <p:cNvPr id="8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-10655" y="-171643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04800" y="251357"/>
            <a:ext cx="974831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4. Conception d'un </a:t>
            </a:r>
            <a:r>
              <a:rPr lang="en-GB" sz="3600" dirty="0" err="1"/>
              <a:t>scénario</a:t>
            </a:r>
            <a:r>
              <a:rPr lang="en-GB" sz="3600" dirty="0"/>
              <a:t> </a:t>
            </a:r>
            <a:r>
              <a:rPr lang="en-GB" sz="3600" dirty="0" err="1"/>
              <a:t>pédagogique</a:t>
            </a:r>
            <a:r>
              <a:rPr lang="en-GB" sz="3600" dirty="0"/>
              <a:t> officinal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654" y="1195567"/>
            <a:ext cx="6563153" cy="5392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Alignement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pédagogique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Définir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objectifs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clairs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(ex: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déceler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surdosage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gérer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refus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d'observance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déclencheurs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(Triggers) 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Événements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précis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introduits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pour modifier le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comportement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l'apprenant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Fiche technique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complète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Description du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profil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patient,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historique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ordonnance et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critères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d'évaluation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8F1973C-DE46-7CA7-2D8F-7D1E9E3F68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378" t="7698" r="14132"/>
          <a:stretch>
            <a:fillRect/>
          </a:stretch>
        </p:blipFill>
        <p:spPr>
          <a:xfrm>
            <a:off x="6573807" y="1377198"/>
            <a:ext cx="5607233" cy="4967618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758047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5. </a:t>
            </a:r>
            <a:r>
              <a:rPr sz="3600" dirty="0" err="1"/>
              <a:t>L'Environnement</a:t>
            </a:r>
            <a:r>
              <a:rPr sz="3600" dirty="0"/>
              <a:t> : </a:t>
            </a:r>
            <a:r>
              <a:rPr lang="fr-FR" sz="3600" dirty="0"/>
              <a:t>l</a:t>
            </a:r>
            <a:r>
              <a:rPr sz="3600" dirty="0"/>
              <a:t>'</a:t>
            </a:r>
            <a:r>
              <a:rPr lang="en-GB" sz="3600" dirty="0" err="1"/>
              <a:t>officine</a:t>
            </a:r>
            <a:r>
              <a:rPr lang="en-GB" sz="3600" dirty="0"/>
              <a:t> </a:t>
            </a:r>
            <a:r>
              <a:rPr lang="en-GB" sz="3600" dirty="0" err="1"/>
              <a:t>simulée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52247" y="1269847"/>
            <a:ext cx="6095530" cy="5415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Zone de dispensation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Un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comptoir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équipé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d'un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ordinateur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d'un faux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logiciel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 gestion et de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vrais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factices.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Régie technique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Espace caché d'où le facilitateur pilote les imprévus et gère les caméras de captation.</a:t>
            </a:r>
          </a:p>
          <a:p>
            <a:pPr marL="285750" indent="-28575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lang="fr-FR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Zone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d'observation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Espace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dédié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aux pairs qui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analysent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scène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direct via un retour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vidéo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vitre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sans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tain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3C73BFA-7913-20B7-9428-AD0F8BD08D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39" t="5592" r="3750" b="11486"/>
          <a:stretch>
            <a:fillRect/>
          </a:stretch>
        </p:blipFill>
        <p:spPr>
          <a:xfrm>
            <a:off x="6537185" y="1543284"/>
            <a:ext cx="5365102" cy="4549387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753994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6. Briefing : </a:t>
            </a:r>
            <a:r>
              <a:rPr sz="3600" dirty="0" err="1"/>
              <a:t>Établir</a:t>
            </a:r>
            <a:r>
              <a:rPr sz="3600" dirty="0"/>
              <a:t> le </a:t>
            </a:r>
            <a:r>
              <a:rPr lang="en-GB" sz="3600" dirty="0"/>
              <a:t>cadre de </a:t>
            </a:r>
            <a:r>
              <a:rPr lang="en-GB" sz="3600" dirty="0" err="1"/>
              <a:t>sécurité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313508" y="1302553"/>
            <a:ext cx="5943600" cy="5392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ontrat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de fiction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Engagement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réciproque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jouer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le jeu malgré le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caractère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artificiel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du décor.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Règles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confidentialité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Engagement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absolu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à ne pas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divulguer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erreurs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commises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dehors de la séance.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Briefing technique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Présentation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l'environnement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des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outils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disponibles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et rappel du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contexte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clinique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général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DFB7403-032A-0109-6A6A-0E28629C7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827" y="1181255"/>
            <a:ext cx="5805819" cy="4911415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4367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01931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7. </a:t>
            </a:r>
            <a:r>
              <a:rPr sz="3600" dirty="0" err="1"/>
              <a:t>Débriefing</a:t>
            </a:r>
            <a:r>
              <a:rPr sz="3600" dirty="0"/>
              <a:t> : </a:t>
            </a:r>
            <a:r>
              <a:rPr lang="fr-FR" sz="3600" dirty="0"/>
              <a:t>l</a:t>
            </a:r>
            <a:r>
              <a:rPr sz="3600" dirty="0"/>
              <a:t>e </a:t>
            </a:r>
            <a:r>
              <a:rPr lang="en-GB" sz="3600" dirty="0" err="1"/>
              <a:t>cœur</a:t>
            </a:r>
            <a:r>
              <a:rPr lang="en-GB" sz="3600" dirty="0"/>
              <a:t> de </a:t>
            </a:r>
            <a:r>
              <a:rPr lang="en-GB" sz="3600" dirty="0" err="1"/>
              <a:t>l'apprentissage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0242" y="1459308"/>
            <a:ext cx="7044458" cy="5000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Définition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hase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cruciale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d'analyse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réflexive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guidée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par un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facilitateur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représentant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70% de la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valeur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pédagogique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Objectif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omprendre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cheminement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intellectuel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(le '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pourquoi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') derrière les actions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posées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par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l'apprenant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lang="fr-FR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Posture non-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jugeante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sécurisé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(« Safe Zone »)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Le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facilitateur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guide sans donner de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leçons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favorisant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l'auto-analyse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constructive.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A48F81-2DA8-8915-14FC-DD74E6185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700" y="1388863"/>
            <a:ext cx="4760326" cy="5208944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37344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8. Les 3 </a:t>
            </a:r>
            <a:r>
              <a:rPr lang="fr-FR" sz="3600" dirty="0"/>
              <a:t>phases clés du débriefing structuré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533564" y="4005239"/>
            <a:ext cx="3749294" cy="24006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400"/>
              </a:spcAft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3. Phase de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Synthèse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Conceptualisation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et transposition des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apprentissages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vers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la pratique future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quotidienne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B3FD7B0-BC57-D83F-06C9-7B6D2F9166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3" t="11769" r="2299" b="14983"/>
          <a:stretch/>
        </p:blipFill>
        <p:spPr>
          <a:xfrm>
            <a:off x="54583" y="1176966"/>
            <a:ext cx="12137418" cy="277943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1A7ACD5-926C-FCA1-58DA-90D663D5CB99}"/>
              </a:ext>
            </a:extLst>
          </p:cNvPr>
          <p:cNvSpPr txBox="1"/>
          <p:nvPr/>
        </p:nvSpPr>
        <p:spPr>
          <a:xfrm>
            <a:off x="440399" y="3953943"/>
            <a:ext cx="3272620" cy="21698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400"/>
              </a:spcAft>
              <a:defRPr sz="1800">
                <a:solidFill>
                  <a:srgbClr val="1E1E1E"/>
                </a:solidFill>
              </a:defRPr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1. Phase de Réaction 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 Décharge émotionnelle permettant d'exprimer son ressenti à chaud ("Comment vous sentez-vous ?").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CE47C47-E4D1-8FDD-C201-BB50A886E524}"/>
              </a:ext>
            </a:extLst>
          </p:cNvPr>
          <p:cNvSpPr txBox="1"/>
          <p:nvPr/>
        </p:nvSpPr>
        <p:spPr>
          <a:xfrm>
            <a:off x="4410601" y="4005239"/>
            <a:ext cx="3425381" cy="21185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400"/>
              </a:spcAft>
              <a:defRPr sz="1800">
                <a:solidFill>
                  <a:srgbClr val="1E1E1E"/>
                </a:solidFill>
              </a:defRPr>
            </a:pPr>
            <a:r>
              <a:rPr lang="fr-FR" sz="1800" b="1" dirty="0">
                <a:latin typeface="Arial" panose="020B0604020202020204" pitchFamily="34" charset="0"/>
                <a:cs typeface="Arial" panose="020B0604020202020204" pitchFamily="34" charset="0"/>
              </a:rPr>
              <a:t>2. Phase d'Analyse 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</a:rPr>
              <a:t>Décryptage factuel des événements, discussion des choix cliniques et identification des écarts.</a:t>
            </a:r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527302" y="6298323"/>
            <a:ext cx="551039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893475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9. </a:t>
            </a:r>
            <a:r>
              <a:rPr sz="3600" dirty="0" err="1"/>
              <a:t>Valorisation</a:t>
            </a:r>
            <a:r>
              <a:rPr sz="3600" dirty="0"/>
              <a:t> </a:t>
            </a:r>
            <a:r>
              <a:rPr lang="fr-FR" sz="3600" dirty="0"/>
              <a:t>de l'erreur et facteurs humains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80160"/>
            <a:ext cx="6357879" cy="5392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Culture positive de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l'erreur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L'erreur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simulation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un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événement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pédagogique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majeur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, jamais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faute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Facteurs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humains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(CRM)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de la communication de crise, de la gestion du stress et de la charge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mentale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Résilience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d'équipe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Apprendre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s'appuyer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sur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collègues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préparateurs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sécuriser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 le circuit du </a:t>
            </a:r>
            <a:r>
              <a:rPr sz="2000" dirty="0" err="1">
                <a:latin typeface="Arial" panose="020B0604020202020204" pitchFamily="34" charset="0"/>
                <a:cs typeface="Arial" panose="020B0604020202020204" pitchFamily="34" charset="0"/>
              </a:rPr>
              <a:t>médicament</a:t>
            </a:r>
            <a:r>
              <a:rPr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2BE7A54-5289-E7FD-5AF1-E5B64BB4E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879" y="1385171"/>
            <a:ext cx="5833816" cy="4253227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402292" y="6298323"/>
            <a:ext cx="676050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B1201-4377-FAC1-9AC4-AD761C4E2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986B50-37EC-6CB4-D055-26214EDC0AC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60CFC9-3349-4934-0166-836CC6C4AEAD}"/>
              </a:ext>
            </a:extLst>
          </p:cNvPr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8CDAC7-4DC0-6907-955F-9B62C578F553}"/>
              </a:ext>
            </a:extLst>
          </p:cNvPr>
          <p:cNvSpPr txBox="1"/>
          <p:nvPr/>
        </p:nvSpPr>
        <p:spPr>
          <a:xfrm>
            <a:off x="457200" y="182880"/>
            <a:ext cx="579197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lang="fr-FR" sz="3600" dirty="0"/>
              <a:t>10</a:t>
            </a:r>
            <a:r>
              <a:rPr sz="3600" dirty="0"/>
              <a:t>.</a:t>
            </a:r>
            <a:r>
              <a:rPr lang="en-GB" sz="3600" dirty="0"/>
              <a:t> </a:t>
            </a:r>
            <a:r>
              <a:rPr lang="en-GB" sz="3600" dirty="0" err="1"/>
              <a:t>Pièges</a:t>
            </a:r>
            <a:r>
              <a:rPr lang="en-GB" sz="3600" dirty="0"/>
              <a:t> </a:t>
            </a:r>
            <a:r>
              <a:rPr lang="en-GB" sz="3600" dirty="0" err="1"/>
              <a:t>classiques</a:t>
            </a:r>
            <a:r>
              <a:rPr lang="en-GB" sz="3600" dirty="0"/>
              <a:t> à </a:t>
            </a:r>
            <a:r>
              <a:rPr lang="en-GB" sz="3600" dirty="0" err="1"/>
              <a:t>éviter</a:t>
            </a:r>
            <a:r>
              <a:rPr sz="3600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34621-E5A5-5D28-8BD3-330D0978B744}"/>
              </a:ext>
            </a:extLst>
          </p:cNvPr>
          <p:cNvSpPr/>
          <p:nvPr/>
        </p:nvSpPr>
        <p:spPr>
          <a:xfrm>
            <a:off x="731520" y="1668780"/>
            <a:ext cx="365760" cy="109728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5965F7EA-F559-2580-5E0E-B6D76E458BB8}"/>
              </a:ext>
            </a:extLst>
          </p:cNvPr>
          <p:cNvSpPr txBox="1"/>
          <p:nvPr/>
        </p:nvSpPr>
        <p:spPr>
          <a:xfrm>
            <a:off x="1188720" y="1659762"/>
            <a:ext cx="10911535" cy="1050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600" b="1">
                <a:solidFill>
                  <a:srgbClr val="009688"/>
                </a:solidFill>
                <a:latin typeface="Arial"/>
              </a:defRPr>
            </a:pPr>
            <a:r>
              <a:rPr sz="2400" dirty="0"/>
              <a:t>Le </a:t>
            </a:r>
            <a:r>
              <a:rPr lang="fr-FR" sz="2400" dirty="0"/>
              <a:t>d</a:t>
            </a:r>
            <a:r>
              <a:rPr sz="2400" dirty="0" err="1"/>
              <a:t>ébriefing</a:t>
            </a:r>
            <a:r>
              <a:rPr sz="2400" dirty="0"/>
              <a:t> </a:t>
            </a:r>
            <a:r>
              <a:rPr lang="fr-FR" sz="2400" dirty="0"/>
              <a:t>m</a:t>
            </a:r>
            <a:r>
              <a:rPr sz="2400" dirty="0" err="1"/>
              <a:t>agistral</a:t>
            </a:r>
            <a:r>
              <a:rPr sz="2400" dirty="0"/>
              <a:t> (</a:t>
            </a:r>
            <a:r>
              <a:rPr lang="fr-FR" sz="2400" dirty="0"/>
              <a:t>l</a:t>
            </a:r>
            <a:r>
              <a:rPr sz="2400" dirty="0" err="1"/>
              <a:t>ecturing</a:t>
            </a:r>
            <a:r>
              <a:rPr sz="2400" dirty="0"/>
              <a:t>)</a:t>
            </a:r>
          </a:p>
          <a:p>
            <a:pPr>
              <a:lnSpc>
                <a:spcPct val="150000"/>
              </a:lnSpc>
              <a:defRPr sz="14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Le </a:t>
            </a:r>
            <a:r>
              <a:rPr sz="2000" dirty="0" err="1"/>
              <a:t>formateur</a:t>
            </a:r>
            <a:r>
              <a:rPr sz="2000" dirty="0"/>
              <a:t> parle 80% du temps et </a:t>
            </a:r>
            <a:r>
              <a:rPr sz="2000" dirty="0" err="1"/>
              <a:t>refait</a:t>
            </a:r>
            <a:r>
              <a:rPr sz="2000" dirty="0"/>
              <a:t> un </a:t>
            </a:r>
            <a:r>
              <a:rPr sz="2000" dirty="0" err="1"/>
              <a:t>cours</a:t>
            </a:r>
            <a:r>
              <a:rPr sz="2000" dirty="0"/>
              <a:t> </a:t>
            </a:r>
            <a:r>
              <a:rPr sz="2000" dirty="0" err="1"/>
              <a:t>théorique</a:t>
            </a:r>
            <a:r>
              <a:rPr sz="2000" dirty="0"/>
              <a:t>. </a:t>
            </a:r>
            <a:r>
              <a:rPr sz="2000" dirty="0" err="1"/>
              <a:t>L'étudiant</a:t>
            </a:r>
            <a:r>
              <a:rPr sz="2000" dirty="0"/>
              <a:t> </a:t>
            </a:r>
            <a:r>
              <a:rPr sz="2000" dirty="0" err="1"/>
              <a:t>reste</a:t>
            </a:r>
            <a:r>
              <a:rPr sz="2000" dirty="0"/>
              <a:t> </a:t>
            </a:r>
            <a:r>
              <a:rPr sz="2000" dirty="0" err="1"/>
              <a:t>passif</a:t>
            </a:r>
            <a:r>
              <a:rPr sz="2000"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E422A2-3C73-8B61-06D4-890220D73902}"/>
              </a:ext>
            </a:extLst>
          </p:cNvPr>
          <p:cNvSpPr/>
          <p:nvPr/>
        </p:nvSpPr>
        <p:spPr>
          <a:xfrm>
            <a:off x="731520" y="3337560"/>
            <a:ext cx="365760" cy="1314450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19FBCFA0-7072-B09E-C054-5B99DBD2BE9D}"/>
              </a:ext>
            </a:extLst>
          </p:cNvPr>
          <p:cNvSpPr txBox="1"/>
          <p:nvPr/>
        </p:nvSpPr>
        <p:spPr>
          <a:xfrm>
            <a:off x="1280159" y="3116580"/>
            <a:ext cx="10820095" cy="15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600" b="1">
                <a:solidFill>
                  <a:srgbClr val="009688"/>
                </a:solidFill>
                <a:latin typeface="Arial"/>
              </a:defRPr>
            </a:pPr>
            <a:r>
              <a:rPr sz="2400" dirty="0"/>
              <a:t>Le </a:t>
            </a:r>
            <a:r>
              <a:rPr lang="fr-FR" sz="2400" dirty="0"/>
              <a:t>m</a:t>
            </a:r>
            <a:r>
              <a:rPr sz="2400" dirty="0" err="1"/>
              <a:t>anque</a:t>
            </a:r>
            <a:r>
              <a:rPr sz="2400" dirty="0"/>
              <a:t> de </a:t>
            </a:r>
            <a:r>
              <a:rPr lang="fr-FR" sz="2400" dirty="0"/>
              <a:t>t</a:t>
            </a:r>
            <a:r>
              <a:rPr sz="2400" dirty="0"/>
              <a:t>emps</a:t>
            </a:r>
          </a:p>
          <a:p>
            <a:pPr>
              <a:lnSpc>
                <a:spcPct val="150000"/>
              </a:lnSpc>
              <a:defRPr sz="14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Passer trop de temps sur le </a:t>
            </a:r>
            <a:r>
              <a:rPr sz="2000" dirty="0" err="1"/>
              <a:t>scénario</a:t>
            </a:r>
            <a:r>
              <a:rPr sz="2000" dirty="0"/>
              <a:t> et </a:t>
            </a:r>
            <a:r>
              <a:rPr sz="2000" dirty="0" err="1"/>
              <a:t>bâcler</a:t>
            </a:r>
            <a:r>
              <a:rPr sz="2000" dirty="0"/>
              <a:t> le </a:t>
            </a:r>
            <a:r>
              <a:rPr sz="2000" dirty="0" err="1"/>
              <a:t>débriefing</a:t>
            </a:r>
            <a:r>
              <a:rPr sz="2000" dirty="0"/>
              <a:t>. Ratio </a:t>
            </a:r>
            <a:r>
              <a:rPr sz="2000" dirty="0" err="1"/>
              <a:t>idéal</a:t>
            </a:r>
            <a:r>
              <a:rPr sz="2000" dirty="0"/>
              <a:t> : 1/3 temps de simulation, 2/3 </a:t>
            </a:r>
            <a:r>
              <a:rPr sz="2000" dirty="0" err="1"/>
              <a:t>débriefing</a:t>
            </a:r>
            <a:r>
              <a:rPr dirty="0"/>
              <a:t>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D51B2D-48A3-5155-CD4B-759584C8C65E}"/>
              </a:ext>
            </a:extLst>
          </p:cNvPr>
          <p:cNvSpPr/>
          <p:nvPr/>
        </p:nvSpPr>
        <p:spPr>
          <a:xfrm>
            <a:off x="731520" y="5212080"/>
            <a:ext cx="365760" cy="1283328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9A590420-D1D4-BFD0-3612-A4A5B8575363}"/>
              </a:ext>
            </a:extLst>
          </p:cNvPr>
          <p:cNvSpPr txBox="1"/>
          <p:nvPr/>
        </p:nvSpPr>
        <p:spPr>
          <a:xfrm>
            <a:off x="1188720" y="4982750"/>
            <a:ext cx="10271760" cy="1512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600" b="1">
                <a:solidFill>
                  <a:srgbClr val="009688"/>
                </a:solidFill>
                <a:latin typeface="Arial"/>
              </a:defRPr>
            </a:pPr>
            <a:r>
              <a:rPr sz="2400" dirty="0"/>
              <a:t>La </a:t>
            </a:r>
            <a:r>
              <a:rPr lang="fr-FR" sz="2400" dirty="0"/>
              <a:t>c</a:t>
            </a:r>
            <a:r>
              <a:rPr sz="2400" dirty="0" err="1"/>
              <a:t>hasse</a:t>
            </a:r>
            <a:r>
              <a:rPr sz="2400" dirty="0"/>
              <a:t> aux </a:t>
            </a:r>
            <a:r>
              <a:rPr lang="fr-FR" sz="2400" dirty="0"/>
              <a:t>s</a:t>
            </a:r>
            <a:r>
              <a:rPr sz="2400" dirty="0" err="1"/>
              <a:t>orcières</a:t>
            </a:r>
            <a:endParaRPr sz="2400" dirty="0"/>
          </a:p>
          <a:p>
            <a:pPr>
              <a:lnSpc>
                <a:spcPct val="150000"/>
              </a:lnSpc>
              <a:defRPr sz="1400">
                <a:solidFill>
                  <a:srgbClr val="282828"/>
                </a:solidFill>
                <a:latin typeface="Arial"/>
              </a:defRPr>
            </a:pPr>
            <a:r>
              <a:rPr sz="2000" dirty="0"/>
              <a:t>Pointer </a:t>
            </a:r>
            <a:r>
              <a:rPr sz="2000" dirty="0" err="1"/>
              <a:t>uniquement</a:t>
            </a:r>
            <a:r>
              <a:rPr sz="2000" dirty="0"/>
              <a:t> les </a:t>
            </a:r>
            <a:r>
              <a:rPr sz="2000" dirty="0" err="1"/>
              <a:t>erreurs</a:t>
            </a:r>
            <a:r>
              <a:rPr sz="2000" dirty="0"/>
              <a:t> </a:t>
            </a:r>
            <a:r>
              <a:rPr sz="2000" dirty="0" err="1"/>
              <a:t>individuelles</a:t>
            </a:r>
            <a:r>
              <a:rPr sz="2000" dirty="0"/>
              <a:t> de manière </a:t>
            </a:r>
            <a:r>
              <a:rPr sz="2000" dirty="0" err="1"/>
              <a:t>frontale</a:t>
            </a:r>
            <a:r>
              <a:rPr sz="2000" dirty="0"/>
              <a:t>, </a:t>
            </a:r>
            <a:r>
              <a:rPr sz="2000" dirty="0" err="1"/>
              <a:t>ce</a:t>
            </a:r>
            <a:r>
              <a:rPr sz="2000" dirty="0"/>
              <a:t> qui brise la </a:t>
            </a:r>
            <a:r>
              <a:rPr sz="2000" dirty="0" err="1"/>
              <a:t>sécurité</a:t>
            </a:r>
            <a:r>
              <a:rPr sz="2000" dirty="0"/>
              <a:t> </a:t>
            </a:r>
            <a:r>
              <a:rPr sz="2000" dirty="0" err="1"/>
              <a:t>psychologique</a:t>
            </a:r>
            <a:r>
              <a:rPr dirty="0"/>
              <a:t>.</a:t>
            </a:r>
          </a:p>
        </p:txBody>
      </p:sp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460480" y="6298323"/>
            <a:ext cx="617861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71118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8080"/>
          </a:solidFill>
          <a:ln>
            <a:solidFill>
              <a:srgbClr val="00808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82880"/>
            <a:ext cx="949093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rPr sz="3600" dirty="0"/>
              <a:t>1</a:t>
            </a:r>
            <a:r>
              <a:rPr lang="fr-FR" sz="3600" dirty="0"/>
              <a:t>1</a:t>
            </a:r>
            <a:r>
              <a:rPr sz="3600" dirty="0"/>
              <a:t>. Conclusion </a:t>
            </a:r>
            <a:r>
              <a:rPr lang="fr-FR" sz="3600" dirty="0"/>
              <a:t>et impact sur la sécurité des soins</a:t>
            </a:r>
            <a:endParaRPr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77829" y="1313411"/>
            <a:ext cx="11236036" cy="5242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Transposition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directe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Réduction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mesurable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du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taux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d'erreurs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de dispensation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vie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réelle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après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entraînement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Intégration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institutionnelle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Rôle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clé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dans les examens ECOS et le Développement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Professionnel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Continu (DPC).</a:t>
            </a:r>
            <a:endParaRPr lang="fr-F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spcAft>
                <a:spcPts val="1400"/>
              </a:spcAft>
              <a:buFont typeface="Arial" panose="020B0604020202020204" pitchFamily="34" charset="0"/>
              <a:buChar char="•"/>
              <a:defRPr sz="1800">
                <a:solidFill>
                  <a:srgbClr val="1E1E1E"/>
                </a:solidFill>
              </a:defRPr>
            </a:pP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Message </a:t>
            </a:r>
            <a:r>
              <a:rPr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clé</a:t>
            </a:r>
            <a:r>
              <a:rPr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: La simulation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transforme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connaissances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théoriques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compétences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cliniques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ancrées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sz="2400" dirty="0" err="1">
                <a:latin typeface="Arial" panose="020B0604020202020204" pitchFamily="34" charset="0"/>
                <a:cs typeface="Arial" panose="020B0604020202020204" pitchFamily="34" charset="0"/>
              </a:rPr>
              <a:t>fluides</a:t>
            </a:r>
            <a:r>
              <a:rPr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460480" y="6298323"/>
            <a:ext cx="617861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FA2FD-C1B2-09FD-5A40-A4DC721AF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8932F4-1884-C8AC-C08D-D683E968541B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2F054776-7010-7361-89AA-B9E2840FC9DF}"/>
              </a:ext>
            </a:extLst>
          </p:cNvPr>
          <p:cNvSpPr txBox="1">
            <a:spLocks/>
          </p:cNvSpPr>
          <p:nvPr/>
        </p:nvSpPr>
        <p:spPr>
          <a:xfrm>
            <a:off x="11460480" y="6298323"/>
            <a:ext cx="617861" cy="39797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13</a:t>
            </a:r>
          </a:p>
        </p:txBody>
      </p:sp>
      <p:sp>
        <p:nvSpPr>
          <p:cNvPr id="6" name="Rectangle 60"/>
          <p:cNvSpPr>
            <a:spLocks noChangeArrowheads="1"/>
          </p:cNvSpPr>
          <p:nvPr/>
        </p:nvSpPr>
        <p:spPr bwMode="auto">
          <a:xfrm rot="-1442396">
            <a:off x="4393631" y="2443662"/>
            <a:ext cx="385423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fr-FR" sz="6600" b="1" dirty="0" err="1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Danke</a:t>
            </a:r>
            <a:r>
              <a:rPr lang="en-US" altLang="fr-FR" sz="6600" b="1" dirty="0">
                <a:solidFill>
                  <a:schemeClr val="accent5">
                    <a:lumMod val="75000"/>
                  </a:schemeClr>
                </a:solidFill>
                <a:latin typeface="Monotype Corsiva" panose="03010101010201010101" pitchFamily="66" charset="0"/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722518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767</Words>
  <Application>Microsoft Office PowerPoint</Application>
  <PresentationFormat>Grand écran</PresentationFormat>
  <Paragraphs>80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Aharoni</vt:lpstr>
      <vt:lpstr>Arial</vt:lpstr>
      <vt:lpstr>Calibri</vt:lpstr>
      <vt:lpstr>Monotype Corsiva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Utilisateur 1</dc:creator>
  <cp:keywords/>
  <dc:description>generated using python-pptx</dc:description>
  <cp:lastModifiedBy>haamit kabir</cp:lastModifiedBy>
  <cp:revision>13</cp:revision>
  <dcterms:created xsi:type="dcterms:W3CDTF">2013-01-27T09:14:16Z</dcterms:created>
  <dcterms:modified xsi:type="dcterms:W3CDTF">2026-09-17T10:13:07Z</dcterms:modified>
  <cp:category/>
</cp:coreProperties>
</file>