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629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41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914400"/>
            <a:ext cx="10362895" cy="21031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228600" rtlCol="0" anchor="ctr"/>
          <a:lstStyle/>
          <a:p>
            <a:pPr algn="ctr">
              <a:defRPr sz="3000" b="1">
                <a:solidFill>
                  <a:srgbClr val="0284C7"/>
                </a:solidFill>
                <a:latin typeface="Georgia"/>
              </a:defRPr>
            </a:pPr>
            <a:r>
              <a:t>L'Examen Pharmaceutique à Objectifs Structurés (EPOS)</a:t>
            </a:r>
          </a:p>
          <a:p>
            <a:pPr>
              <a:spcBef>
                <a:spcPts val="800"/>
              </a:spcBef>
              <a:defRPr sz="1800">
                <a:solidFill>
                  <a:srgbClr val="64748B"/>
                </a:solidFill>
                <a:latin typeface="Arial"/>
              </a:defRPr>
            </a:pPr>
            <a:r>
              <a:t>Évaluer les Compétences à l'Ère du Numérique : Du Papier à l'e-EPOS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3383280"/>
            <a:ext cx="10362895" cy="27432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228600" rtlCol="0" anchor="ctr"/>
          <a:lstStyle/>
          <a:p>
            <a:pPr algn="ctr">
              <a:defRPr sz="1500" b="1">
                <a:solidFill>
                  <a:srgbClr val="0D9488"/>
                </a:solidFill>
                <a:latin typeface="Arial"/>
              </a:defRPr>
            </a:pPr>
            <a:r>
              <a:t>Présenté par :</a:t>
            </a:r>
          </a:p>
          <a:p>
            <a:pPr>
              <a:spcBef>
                <a:spcPts val="600"/>
              </a:spcBef>
              <a:defRPr sz="2200" b="1">
                <a:solidFill>
                  <a:srgbClr val="1E293B"/>
                </a:solidFill>
                <a:latin typeface="Georgia"/>
              </a:defRPr>
            </a:pPr>
            <a:r>
              <a:t>Soppo Lobe épse Emanda Charlotte Vanessa, Pharm D, PhD</a:t>
            </a:r>
          </a:p>
          <a:p>
            <a:pPr>
              <a:spcBef>
                <a:spcPts val="400"/>
              </a:spcBef>
              <a:defRPr sz="1800">
                <a:solidFill>
                  <a:srgbClr val="0284C7"/>
                </a:solidFill>
                <a:latin typeface="Arial"/>
              </a:defRPr>
            </a:pPr>
            <a:r>
              <a:t>Chargée de Cours</a:t>
            </a:r>
          </a:p>
          <a:p>
            <a:pPr>
              <a:spcBef>
                <a:spcPts val="400"/>
              </a:spcBef>
              <a:defRPr sz="1600">
                <a:solidFill>
                  <a:srgbClr val="64748B"/>
                </a:solidFill>
                <a:latin typeface="Arial"/>
              </a:defRPr>
            </a:pPr>
            <a:r>
              <a:t>Département de Pharmacie Galénique et Législation Pharmaceutique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solidFill>
            <a:srgbClr val="334155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09728" rtlCol="0" anchor="ctr"/>
          <a:lstStyle/>
          <a:p>
            <a:pPr algn="ctr">
              <a:defRPr sz="1300" b="1">
                <a:solidFill>
                  <a:srgbClr val="0D9488"/>
                </a:solidFill>
                <a:latin typeface="Arial"/>
              </a:defRPr>
            </a:pPr>
            <a:r>
              <a:t>EPOS - ÉVALUATION DES COMPÉTENCES</a:t>
            </a:r>
          </a:p>
          <a:p>
            <a:pPr>
              <a:defRPr sz="2600" b="1">
                <a:solidFill>
                  <a:srgbClr val="FFFFFF"/>
                </a:solidFill>
                <a:latin typeface="Georgia"/>
              </a:defRPr>
            </a:pPr>
            <a:r>
              <a:t>Objectifs ; Plan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645920"/>
            <a:ext cx="539496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57200" y="1645920"/>
            <a:ext cx="5394960" cy="640080"/>
          </a:xfrm>
          <a:prstGeom prst="rect">
            <a:avLst/>
          </a:prstGeom>
          <a:solidFill>
            <a:srgbClr val="0284C7"/>
          </a:solidFill>
          <a:ln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Objectifs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77440"/>
            <a:ext cx="502920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1. Formuler &amp; Situer : Principes de l'EPOS et positionnement dans la pyramide de Miller (« Shows How »).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2. Comparer &amp; Quantifier : Étapes papier vs numérique et 5 gains logistiques fondamentaux.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3. Anticiper &amp; Sécuriser : 4 risques technologiques/humains et conception d'un Plan B d'urgence.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4. Structurer : Feuille de route pour une adoption institutionnelle conforme au RGPD.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1645920"/>
            <a:ext cx="539496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309360" y="1645920"/>
            <a:ext cx="5394960" cy="640080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0" y="2377440"/>
            <a:ext cx="502920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1. Introduction &amp; Fondements de l'EPOS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2. EPOS Papier vs EPOS Numérique (e-EPOS)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3. Analyse Comparative &amp; Bénéfices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4. Risques, Défis &amp; Sécurité (RGPD)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5. Recommandations &amp; Conclusion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solidFill>
            <a:srgbClr val="334155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09728" rtlCol="0" anchor="ctr"/>
          <a:lstStyle/>
          <a:p>
            <a:pPr algn="ctr">
              <a:defRPr sz="1300" b="1">
                <a:solidFill>
                  <a:srgbClr val="0D9488"/>
                </a:solidFill>
                <a:latin typeface="Arial"/>
              </a:defRPr>
            </a:pPr>
            <a:r>
              <a:t>EPOS - ÉVALUATION DES COMPÉTENCES</a:t>
            </a:r>
          </a:p>
          <a:p>
            <a:pPr>
              <a:defRPr sz="2600" b="1">
                <a:solidFill>
                  <a:srgbClr val="FFFFFF"/>
                </a:solidFill>
                <a:latin typeface="Georgia"/>
              </a:defRPr>
            </a:pPr>
            <a:r>
              <a:t>1. Introduction &amp; Fondements de l'EPOS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645920"/>
            <a:ext cx="347472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57200" y="1645920"/>
            <a:ext cx="3474720" cy="640080"/>
          </a:xfrm>
          <a:prstGeom prst="rect">
            <a:avLst/>
          </a:prstGeom>
          <a:solidFill>
            <a:srgbClr val="0284C7"/>
          </a:solidFill>
          <a:ln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Définition de l'EPOS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77440"/>
            <a:ext cx="310896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Adapté de l'ECOS/OSCE pour les études de pharmacie.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Dispositif standardisé d'évaluation pratique et clinique.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Évalue la communication, l'analyse pharmaceutique et la décision au comptoir.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80" y="1645920"/>
            <a:ext cx="347472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297680" y="1645920"/>
            <a:ext cx="3474720" cy="640080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Historique &amp; Évolution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60" y="2377440"/>
            <a:ext cx="310896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1975 : Invention de l'OSCE par le Prof. R. Harden (Dundee).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1990-2000 : Déploiement international en médecine.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2010+ : Virage clinique en pharmacie (dispensation, conciliation, entretiens).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645920"/>
            <a:ext cx="356616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138160" y="1645920"/>
            <a:ext cx="3566160" cy="640080"/>
          </a:xfrm>
          <a:prstGeom prst="rect">
            <a:avLst/>
          </a:prstGeom>
          <a:solidFill>
            <a:srgbClr val="334155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Pyramide de Miller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2377440"/>
            <a:ext cx="320040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Niveaux d'évaluation :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Does : Pratique réelle au quotidien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Shows How : EPOS / Démonstration en station simulée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Knows How : Cas cliniques rédigés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Knows : QCM &amp; Connaissances théoriques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solidFill>
            <a:srgbClr val="334155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09728" rtlCol="0" anchor="ctr"/>
          <a:lstStyle/>
          <a:p>
            <a:pPr algn="ctr">
              <a:defRPr sz="1300" b="1">
                <a:solidFill>
                  <a:srgbClr val="0D9488"/>
                </a:solidFill>
                <a:latin typeface="Arial"/>
              </a:defRPr>
            </a:pPr>
            <a:r>
              <a:t>EPOS - ÉVALUATION DES COMPÉTENCES</a:t>
            </a:r>
          </a:p>
          <a:p>
            <a:pPr>
              <a:defRPr sz="2600" b="1">
                <a:solidFill>
                  <a:srgbClr val="FFFFFF"/>
                </a:solidFill>
                <a:latin typeface="Georgia"/>
              </a:defRPr>
            </a:pPr>
            <a:r>
              <a:t>2. Méthodologie Papier : Circuit &amp; Exemple Concret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645920"/>
            <a:ext cx="347472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57200" y="1645920"/>
            <a:ext cx="3474720" cy="640080"/>
          </a:xfrm>
          <a:prstGeom prst="rect">
            <a:avLst/>
          </a:prstGeom>
          <a:solidFill>
            <a:srgbClr val="0284C7"/>
          </a:solidFill>
          <a:ln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Circuit Traditionnel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77440"/>
            <a:ext cx="310896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Rotation sur 6 à 12 stations chronométrées (7 à 10 min).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Consigne papier affichée à la porte de chaque salle.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Évaluateur physique cochant une grille A4 au stylo.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80" y="1645920"/>
            <a:ext cx="38404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297680" y="1645920"/>
            <a:ext cx="3840480" cy="640080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Exemple : Station Pédiatrie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60" y="2377440"/>
            <a:ext cx="347472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Cas : Surdosage d'Amoxicilline en pédiatrie (8 min).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Acteurs : Candidat + Mère simulée + Évaluateur.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Action : Analyse d'ordonnance, détection de l'erreur de poids.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Grille : 10 items cochés à la main sur feuille A4.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503920" y="1645920"/>
            <a:ext cx="320040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503920" y="1645920"/>
            <a:ext cx="3200400" cy="640080"/>
          </a:xfrm>
          <a:prstGeom prst="rect">
            <a:avLst/>
          </a:prstGeom>
          <a:solidFill>
            <a:srgbClr val="334155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Limites du Papier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0" y="2377440"/>
            <a:ext cx="283464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Charge administrative : Impression &amp; stockage lourd.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Erreurs humaines : Oubli de coche, écriture illisible.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Délais : Saisie manuelle différée sur tableur.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solidFill>
            <a:srgbClr val="334155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09728" rtlCol="0" anchor="ctr"/>
          <a:lstStyle/>
          <a:p>
            <a:pPr algn="ctr">
              <a:defRPr sz="1300" b="1">
                <a:solidFill>
                  <a:srgbClr val="0D9488"/>
                </a:solidFill>
                <a:latin typeface="Arial"/>
              </a:defRPr>
            </a:pPr>
            <a:r>
              <a:t>EPOS - ÉVALUATION DES COMPÉTENCES</a:t>
            </a:r>
          </a:p>
          <a:p>
            <a:pPr>
              <a:defRPr sz="2600" b="1">
                <a:solidFill>
                  <a:srgbClr val="FFFFFF"/>
                </a:solidFill>
                <a:latin typeface="Georgia"/>
              </a:defRPr>
            </a:pPr>
            <a:r>
              <a:t>2. Méthodologie e-EPOS : Modèle d'Interface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645920"/>
            <a:ext cx="347472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57200" y="1645920"/>
            <a:ext cx="3474720" cy="640080"/>
          </a:xfrm>
          <a:prstGeom prst="rect">
            <a:avLst/>
          </a:prstGeom>
          <a:solidFill>
            <a:srgbClr val="0284C7"/>
          </a:solidFill>
          <a:ln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Modèle Candidat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77440"/>
            <a:ext cx="310896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Dossier Virtuel : Bilan d'entrée et historique du patient sur écran.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Chrono Visuel : Compte à rebours dynamique en direct.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Consignes Digitale : Affichage interactif des consignes.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80" y="1645920"/>
            <a:ext cx="347472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297680" y="1645920"/>
            <a:ext cx="3474720" cy="640080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Modèle Évaluateur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60" y="2377440"/>
            <a:ext cx="310896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Grille Tablette : Cases tactiles et boutons radio ergonomiques.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Alertes Anti-Oubli : Verrouillage si un item est manquant.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Commentaires : Saisie rapide de remarques pédagogiques.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645920"/>
            <a:ext cx="356616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138160" y="1645920"/>
            <a:ext cx="3566160" cy="640080"/>
          </a:xfrm>
          <a:prstGeom prst="rect">
            <a:avLst/>
          </a:prstGeom>
          <a:solidFill>
            <a:srgbClr val="334155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Modèle Superviseur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2377440"/>
            <a:ext cx="320040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Tableau de Bord : Suivi en temps réel de l'ensemble des stations.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Détection d'Anomalies : Alertes de retard ou déconnexion.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Synchro Instantanée : Envoi automatique des notes au serveur.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solidFill>
            <a:srgbClr val="334155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09728" rtlCol="0" anchor="ctr"/>
          <a:lstStyle/>
          <a:p>
            <a:pPr algn="ctr">
              <a:defRPr sz="1300" b="1">
                <a:solidFill>
                  <a:srgbClr val="0D9488"/>
                </a:solidFill>
                <a:latin typeface="Arial"/>
              </a:defRPr>
            </a:pPr>
            <a:r>
              <a:t>EPOS - ÉVALUATION DES COMPÉTENCES</a:t>
            </a:r>
          </a:p>
          <a:p>
            <a:pPr>
              <a:defRPr sz="2600" b="1">
                <a:solidFill>
                  <a:srgbClr val="FFFFFF"/>
                </a:solidFill>
                <a:latin typeface="Georgia"/>
              </a:defRPr>
            </a:pPr>
            <a:r>
              <a:t>3. Analyse Comparative : Version Papier vs Numérique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645920"/>
          <a:ext cx="11277295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7695"/>
                <a:gridCol w="4114800"/>
                <a:gridCol w="4114800"/>
              </a:tblGrid>
              <a:tr h="666205">
                <a:tc>
                  <a:txBody>
                    <a:bodyPr/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Georgia"/>
                        </a:defRPr>
                      </a:pPr>
                      <a:r>
                        <a:t>Critère / Axe</a:t>
                      </a:r>
                    </a:p>
                  </a:txBody>
                  <a:tcPr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Georgia"/>
                        </a:defRPr>
                      </a:pPr>
                      <a:r>
                        <a:t>EPOS Version Papier</a:t>
                      </a:r>
                    </a:p>
                  </a:txBody>
                  <a:tcPr>
                    <a:solidFill>
                      <a:srgbClr val="33415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1">
                          <a:solidFill>
                            <a:srgbClr val="FFFFFF"/>
                          </a:solidFill>
                          <a:latin typeface="Georgia"/>
                        </a:defRPr>
                      </a:pPr>
                      <a:r>
                        <a:t>EPOS Version Numérique (e-EPOS)</a:t>
                      </a:r>
                    </a:p>
                  </a:txBody>
                  <a:tcPr>
                    <a:solidFill>
                      <a:srgbClr val="334155"/>
                    </a:solidFill>
                  </a:tcPr>
                </a:tc>
              </a:tr>
              <a:tr h="666205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0284C7"/>
                          </a:solidFill>
                          <a:latin typeface="Arial"/>
                        </a:defRPr>
                      </a:pPr>
                      <a:r>
                        <a:t>Support d'évaluation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Grilles papier imprimées, stylos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Tablettes tactiles, application web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66205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0284C7"/>
                          </a:solidFill>
                          <a:latin typeface="Arial"/>
                        </a:defRPr>
                      </a:pPr>
                      <a:r>
                        <a:t>Gestion du temps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Chrono manuel, coup de sonnette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Minuteur centralisé et automatisé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666205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0284C7"/>
                          </a:solidFill>
                          <a:latin typeface="Arial"/>
                        </a:defRPr>
                      </a:pPr>
                      <a:r>
                        <a:t>Erreurs de saisie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Risque élevé (omissions, illisibilité)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Quasi nul (champs obligatoires)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66205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0284C7"/>
                          </a:solidFill>
                          <a:latin typeface="Arial"/>
                        </a:defRPr>
                      </a:pPr>
                      <a:r>
                        <a:t>Calcul des notes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Saisie manuelle différée (long &amp; fastidieux)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Automatique et instantané (gain +++)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666205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0284C7"/>
                          </a:solidFill>
                          <a:latin typeface="Arial"/>
                        </a:defRPr>
                      </a:pPr>
                      <a:r>
                        <a:t>Feedback étudiants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Différé de plusieurs jours / semaines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Immédiat ou structuré sous 24h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66210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0284C7"/>
                          </a:solidFill>
                          <a:latin typeface="Arial"/>
                        </a:defRPr>
                      </a:pPr>
                      <a:r>
                        <a:t>Logistique &amp; Écologie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Consommation massive de papier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Zéro papier, matériel réutilisable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solidFill>
            <a:srgbClr val="334155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09728" rtlCol="0" anchor="ctr"/>
          <a:lstStyle/>
          <a:p>
            <a:pPr algn="ctr">
              <a:defRPr sz="1300" b="1">
                <a:solidFill>
                  <a:srgbClr val="0D9488"/>
                </a:solidFill>
                <a:latin typeface="Arial"/>
              </a:defRPr>
            </a:pPr>
            <a:r>
              <a:t>EPOS - ÉVALUATION DES COMPÉTENCES</a:t>
            </a:r>
          </a:p>
          <a:p>
            <a:pPr>
              <a:defRPr sz="2600" b="1">
                <a:solidFill>
                  <a:srgbClr val="FFFFFF"/>
                </a:solidFill>
                <a:latin typeface="Georgia"/>
              </a:defRPr>
            </a:pPr>
            <a:r>
              <a:t>4. Risques, Défis &amp; Sécurité (RGPD)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645920"/>
            <a:ext cx="347472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57200" y="1645920"/>
            <a:ext cx="3474720" cy="640080"/>
          </a:xfrm>
          <a:prstGeom prst="rect">
            <a:avLst/>
          </a:prstGeom>
          <a:solidFill>
            <a:srgbClr val="0284C7"/>
          </a:solidFill>
          <a:ln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Risques Technologiques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77440"/>
            <a:ext cx="310896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Coupure Réseau : Interruption du Wi-Fi ou du serveur central.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Batteries : Décharge intempestive des tablettes.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Bugs Applicatifs : Blocage lors de la validation des grilles.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80" y="1645920"/>
            <a:ext cx="347472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297680" y="1645920"/>
            <a:ext cx="3474720" cy="640080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Enjeux Pédagogiques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60" y="2377440"/>
            <a:ext cx="310896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Effet « Écran » : Évaluateur absorbé par la tablette au lieu de l'étudiant.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Appréhension : Résistance de certains enseignants au numérique.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Iniquité : Vitesse d'utilisation variable de l’interface.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645920"/>
            <a:ext cx="356616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138160" y="1645920"/>
            <a:ext cx="3566160" cy="640080"/>
          </a:xfrm>
          <a:prstGeom prst="rect">
            <a:avLst/>
          </a:prstGeom>
          <a:solidFill>
            <a:srgbClr val="334155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Sécurité &amp; RGPD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2377440"/>
            <a:ext cx="320040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Confidentialité : Protection des sujets avant l'épreuve.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Données Personnelles : Securisation des notes nominatives.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Chiffrement : Sauvegarde continue et chiffrée en temps réel.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solidFill>
            <a:srgbClr val="334155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09728" rtlCol="0" anchor="ctr"/>
          <a:lstStyle/>
          <a:p>
            <a:pPr algn="ctr">
              <a:defRPr sz="1300" b="1">
                <a:solidFill>
                  <a:srgbClr val="0D9488"/>
                </a:solidFill>
                <a:latin typeface="Arial"/>
              </a:defRPr>
            </a:pPr>
            <a:r>
              <a:t>EPOS - ÉVALUATION DES COMPÉTENCES</a:t>
            </a:r>
          </a:p>
          <a:p>
            <a:pPr>
              <a:defRPr sz="2600" b="1">
                <a:solidFill>
                  <a:srgbClr val="FFFFFF"/>
                </a:solidFill>
                <a:latin typeface="Georgia"/>
              </a:defRPr>
            </a:pPr>
            <a:r>
              <a:t>5. Recommandations &amp; Conclusion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645920"/>
            <a:ext cx="539496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57200" y="1645920"/>
            <a:ext cx="5394960" cy="640080"/>
          </a:xfrm>
          <a:prstGeom prst="rect">
            <a:avLst/>
          </a:prstGeom>
          <a:solidFill>
            <a:srgbClr val="0284C7"/>
          </a:solidFill>
          <a:ln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Adoption Responsable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77440"/>
            <a:ext cx="502920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Plan B Papier Secours : Garder un jeu imprimé prêt en salle.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Formation des Acteurs : Entraînement préalable des évaluateurs.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Mode Hors-Ligne : Application avec synchro différée sécurisée.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• Conformité RGPD : Chiffrement strict et audits réguliers.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1645920"/>
            <a:ext cx="539496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309360" y="1645920"/>
            <a:ext cx="5394960" cy="640080"/>
          </a:xfrm>
          <a:prstGeom prst="rect">
            <a:avLst/>
          </a:prstGeom>
          <a:solidFill>
            <a:srgbClr val="0D9488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Engagement Pédagogique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0" y="2377440"/>
            <a:ext cx="5029200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« La technologie doit rester au service de la pédagogie et non l'inverse.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Le numérique rend l'évaluation plus efficiente, mais la valeur essentielle de l'EPOS réside dans la pertinence des scénarios et la qualité des échanges humains. 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solidFill>
            <a:srgbClr val="334155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09728" rtlCol="0" anchor="ctr"/>
          <a:lstStyle/>
          <a:p>
            <a:pPr algn="ctr">
              <a:defRPr sz="1300" b="1">
                <a:solidFill>
                  <a:srgbClr val="0D9488"/>
                </a:solidFill>
                <a:latin typeface="Arial"/>
              </a:defRPr>
            </a:pPr>
            <a:r>
              <a:t>EPOS - SOURCES SCIENTIFIQUES &amp; GUIDES</a:t>
            </a:r>
          </a:p>
          <a:p>
            <a:pPr>
              <a:defRPr sz="2600" b="1">
                <a:solidFill>
                  <a:srgbClr val="FFFFFF"/>
                </a:solidFill>
                <a:latin typeface="Georgia"/>
              </a:defRPr>
            </a:pPr>
            <a:r>
              <a:t>Références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645920"/>
            <a:ext cx="11277295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57200" y="1645920"/>
            <a:ext cx="11277295" cy="640080"/>
          </a:xfrm>
          <a:prstGeom prst="rect">
            <a:avLst/>
          </a:prstGeom>
          <a:solidFill>
            <a:srgbClr val="334155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09728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Références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77440"/>
            <a:ext cx="10911535" cy="3931920"/>
          </a:xfrm>
          <a:prstGeom prst="rect">
            <a:avLst/>
          </a:prstGeom>
          <a:noFill/>
        </p:spPr>
        <p:txBody>
          <a:bodyPr wrap="square" tIns="91440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1. Harden, R. M., et al. (1975). Assessment of clinical competence using objective structured examination. British Medical Journal, 1(5955), 447–451.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2. Khan, K. Z., et al. (2013). The Objective Structured Clinical Examination (OSCE): AMEE Guide No. 81. Medical Teacher, 35(9), e1437–e1446.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3. Gubbins, P. O., et al. (2012). Objective Structured Clinical Examinations (OSCEs) in pharmacy education. Am J Pharm Educ, 76(7), 133.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4. Chisnall, B., et al. (2015). Evaluating the use of electronic OSCA/OSCE marking tools in medical education. Med Educ Online, 20(1), 28251.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5. Patrício, M. F., et al. (2013). Is the OSCE a feasible tool to assess competencies in pharmacy education? Pharmacy Practice, 11(3), 121–130.</a:t>
            </a:r>
          </a:p>
          <a:p>
            <a:pPr>
              <a:spcAft>
                <a:spcPts val="10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6. Association des Facultés de Pharmacie de France (AFPF). Guide des bonnes pratiques pour l'évaluation des compétences cliniques et la mise en place des EPOS.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1062</Words>
  <Application>Microsoft Office PowerPoint</Application>
  <PresentationFormat>Grand écran</PresentationFormat>
  <Paragraphs>120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UTILISATEUR🙎‍</dc:creator>
  <cp:keywords/>
  <dc:description>generated using python-pptx</dc:description>
  <cp:lastModifiedBy>UTILISATEUR🙎‍</cp:lastModifiedBy>
  <cp:revision>2</cp:revision>
  <dcterms:created xsi:type="dcterms:W3CDTF">2013-01-27T09:14:16Z</dcterms:created>
  <dcterms:modified xsi:type="dcterms:W3CDTF">2026-09-16T21:43:55Z</dcterms:modified>
  <cp:category/>
</cp:coreProperties>
</file>