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Accueillir les participants, se présenter, puis annoncer les objectifs et le déroulement de l'atelier.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Passer en revue les 4 objectifs un à un ; vérifier que les attentes du groupe correspondent à ce programme.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Expliquer le principe de standardisation de l'ECOS : mêmes stations, même grille, même durée pour tous les candidats.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 sur l'intérêt pédagogique : évaluation de compétences réelles et objectivation de la notation par rapport à l'oral classique.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Détailler comment choisir une compétence, construire un scénario clinique crédible et calibrer la durée de passage.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Montrer un exemple de grille critériée et expliquer l'importance de la validation collégiale avant utilisation.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Souligner l'importance de l'harmonisation inter-examinateurs pour limiter les biais de notation.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Rappeler les aspects logistiques concrets le jour J : rotation, minuterie, signalétique, matériel de chaque station.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 sur le feedback individualisé et sur l'exploitation collective des résultats pour ajuster l'enseignement.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Visionner la vidéo avec le groupe : elle illustre une station de simulation d'urgence (ABCDE/sepsis). Faire réagir les participants ensuite.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Lire cette mise en situation à voix haute, comme elle serait donnée à un candidat le jour de l'ECOS. Préciser le temps imparti.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Parcourir la démarche ABCDE étape par étape ; demander aux participants ce qu'ils feraient à chaque lettre avant de révéler la réponse.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Présenter la grille telle qu'elle serait utilisée par l'examinateur ; chaque critère est coché de façon binaire ou pondérée selon le barème retenu.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Résumer les trois messages clés et remercier les participants ; annoncer les prochaines étapes (mise en pratique, calendrier).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x7kP8-rIpA" TargetMode="External"/><Relationship Id="rId1" Target="https://www.youtube.com/embed/Ix7kP8-rIpA" TargetMode="External" Type="http://schemas.openxmlformats.org/officeDocument/2006/relationships/video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7373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37360"/>
            <a:ext cx="1218895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5029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ATELIER PÉDAGOGIQUE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46888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pratique de l'ECOS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42900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Examen Clinique Objectif Structuré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" y="4160520"/>
            <a:ext cx="219456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59893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Séminaire pédagogique — Faculté de Médecine et des Sciences Biomédicales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6309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Ngono Akam Marga Vanina</a:t>
            </a:r>
            <a:endParaRPr lang="en-US" sz="1400" dirty="0"/>
          </a:p>
        </p:txBody>
      </p:sp>
      <p:pic>
        <p:nvPicPr>
          <p:cNvPr id="10" name="Image 0" descr="/home/claude/ecos_pptx/img/title_her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5280" y="2331720"/>
            <a:ext cx="3566160" cy="3566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Objectifs de l'atelier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13232" y="1170432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80136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68680" y="180136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965960" y="187452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Comprendre les principes de l'ECOS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868680" y="285292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68680" y="285292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1965960" y="292608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Concevoir des stations d'évaluation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68680" y="390448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68680" y="390448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965960" y="397764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Élaborer des grilles de notation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68680" y="495604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68680" y="495604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1965960" y="502920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S'exercer à l'animation d'une station</a:t>
            </a:r>
            <a:endParaRPr lang="en-US" sz="2400" dirty="0"/>
          </a:p>
        </p:txBody>
      </p:sp>
      <p:pic>
        <p:nvPicPr>
          <p:cNvPr id="16" name="Image 0" descr="/home/claude/ecos_pptx/img/objectif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320040"/>
            <a:ext cx="2057400" cy="20574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14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Qu'est-ce que l'ECOS 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13232" y="1170432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600200"/>
            <a:ext cx="4846320" cy="4572000"/>
          </a:xfrm>
          <a:prstGeom prst="roundRect">
            <a:avLst>
              <a:gd name="adj" fmla="val 2400"/>
            </a:avLst>
          </a:prstGeom>
          <a:solidFill>
            <a:srgbClr val="EAF6F5"/>
          </a:solidFill>
          <a:ln/>
        </p:spPr>
      </p:sp>
      <p:sp>
        <p:nvSpPr>
          <p:cNvPr id="5" name="Shape 3"/>
          <p:cNvSpPr/>
          <p:nvPr/>
        </p:nvSpPr>
        <p:spPr>
          <a:xfrm>
            <a:off x="1033272" y="1947672"/>
            <a:ext cx="768096" cy="768096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033272" y="194767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1965960"/>
            <a:ext cx="3291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méthode d'évaluation pratique, standardisée, organisée en stations successives.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3703320"/>
            <a:ext cx="42976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étudiant réalise le même parcours, dans les mêmes conditions.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989320" y="1947672"/>
            <a:ext cx="201168" cy="20116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0" y="178308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 chronométrées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989320" y="3044952"/>
            <a:ext cx="201168" cy="20116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0" y="288036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Scénarios cliniques réalistes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5989320" y="4142232"/>
            <a:ext cx="201168" cy="20116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0" y="397764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Grille d'évaluation objective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989320" y="5239512"/>
            <a:ext cx="201168" cy="201168"/>
          </a:xfrm>
          <a:prstGeom prst="ellipse">
            <a:avLst/>
          </a:prstGeom>
          <a:solidFill>
            <a:srgbClr val="02C39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0" y="5074920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des candidats</a:t>
            </a:r>
            <a:endParaRPr lang="en-US" sz="2400" dirty="0"/>
          </a:p>
        </p:txBody>
      </p:sp>
      <p:pic>
        <p:nvPicPr>
          <p:cNvPr id="17" name="Image 0" descr="/home/claude/ecos_pptx/img/defini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320040"/>
            <a:ext cx="2057400" cy="20574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14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Pourquoi utiliser l'ECOS 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713232" y="1170432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Shape 2"/>
          <p:cNvSpPr/>
          <p:nvPr/>
        </p:nvSpPr>
        <p:spPr>
          <a:xfrm>
            <a:off x="685800" y="1965960"/>
            <a:ext cx="10789920" cy="1051560"/>
          </a:xfrm>
          <a:prstGeom prst="roundRect">
            <a:avLst>
              <a:gd name="adj" fmla="val 8696"/>
            </a:avLst>
          </a:prstGeom>
          <a:solidFill>
            <a:srgbClr val="EAF6F5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15568" y="2144268"/>
            <a:ext cx="694944" cy="69494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1115568" y="2144268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2148840" y="1965960"/>
            <a:ext cx="9052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Évalue des compétences cliniques réelles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85800" y="3337560"/>
            <a:ext cx="1078992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15568" y="3515868"/>
            <a:ext cx="694944" cy="69494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1115568" y="3515868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2148840" y="3337560"/>
            <a:ext cx="9052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Réduit la subjectivité de la notation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85800" y="4709160"/>
            <a:ext cx="10789920" cy="1051560"/>
          </a:xfrm>
          <a:prstGeom prst="roundRect">
            <a:avLst>
              <a:gd name="adj" fmla="val 8696"/>
            </a:avLst>
          </a:prstGeom>
          <a:solidFill>
            <a:srgbClr val="EAF6F5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15568" y="4887468"/>
            <a:ext cx="694944" cy="694944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1115568" y="4887468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2148840" y="4709160"/>
            <a:ext cx="9052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Couvre plusieurs compétences en une séance</a:t>
            </a:r>
            <a:endParaRPr lang="en-US" sz="2400" dirty="0"/>
          </a:p>
        </p:txBody>
      </p:sp>
      <p:pic>
        <p:nvPicPr>
          <p:cNvPr id="16" name="Image 0" descr="/home/claude/ecos_pptx/img/pourquo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320040"/>
            <a:ext cx="2057400" cy="20574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1371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1 /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4800600"/>
            <a:ext cx="1005840" cy="100584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48006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685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Concevoir les stations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73552" y="1417320"/>
            <a:ext cx="109728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0208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18745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la compétence évaluée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33924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3320" y="32461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Rédiger le scénario clinique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291840" y="47640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03320" y="46177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Fixer la durée de passage</a:t>
            </a:r>
            <a:endParaRPr lang="en-US" sz="2400" dirty="0"/>
          </a:p>
        </p:txBody>
      </p:sp>
      <p:pic>
        <p:nvPicPr>
          <p:cNvPr id="15" name="Image 0" descr="/home/claude/ecos_pptx/img/etap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2148840"/>
            <a:ext cx="2514600" cy="2514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1371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2 /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4800600"/>
            <a:ext cx="1005840" cy="100584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48006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685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Rédiger la grille d'évaluation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73552" y="1417320"/>
            <a:ext cx="109728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0208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18745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Lister les critères observables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33924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3320" y="32461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Attribuer un barème à chaque item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291840" y="47640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03320" y="46177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la grille avec les pairs</a:t>
            </a:r>
            <a:endParaRPr lang="en-US" sz="2400" dirty="0"/>
          </a:p>
        </p:txBody>
      </p:sp>
      <p:pic>
        <p:nvPicPr>
          <p:cNvPr id="15" name="Image 0" descr="/home/claude/ecos_pptx/img/etap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2148840"/>
            <a:ext cx="2514600" cy="2514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14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1371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3 /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4800600"/>
            <a:ext cx="1005840" cy="100584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48006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685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Former examinateurs et patients simulés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73552" y="1417320"/>
            <a:ext cx="109728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0208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18745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Présenter le scénario et la grille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33924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3320" y="32461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Harmoniser la notation entre évaluateurs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291840" y="47640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03320" y="46177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 une répétition à blanc</a:t>
            </a:r>
            <a:endParaRPr lang="en-US" sz="2400" dirty="0"/>
          </a:p>
        </p:txBody>
      </p:sp>
      <p:pic>
        <p:nvPicPr>
          <p:cNvPr id="15" name="Image 0" descr="/home/claude/ecos_pptx/img/etape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2148840"/>
            <a:ext cx="2514600" cy="2514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14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1371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4 /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4800600"/>
            <a:ext cx="1005840" cy="100584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48006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685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Organiser le déroulement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73552" y="1417320"/>
            <a:ext cx="109728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0208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18745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Planifier la rotation des candidats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33924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3320" y="32461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Prévoir la signalétique et le chronométrage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291840" y="47640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03320" y="46177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Vérifier le matériel de chaque station</a:t>
            </a:r>
            <a:endParaRPr lang="en-US" sz="2400" dirty="0"/>
          </a:p>
        </p:txBody>
      </p:sp>
      <p:pic>
        <p:nvPicPr>
          <p:cNvPr id="15" name="Image 0" descr="/home/claude/ecos_pptx/img/etape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2148840"/>
            <a:ext cx="2514600" cy="2514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14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0" y="13716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9600" dirty="0"/>
          </a:p>
        </p:txBody>
      </p:sp>
      <p:sp>
        <p:nvSpPr>
          <p:cNvPr id="4" name="Text 2"/>
          <p:cNvSpPr txBox="1"/>
          <p:nvPr/>
        </p:nvSpPr>
        <p:spPr>
          <a:xfrm>
            <a:off x="0" y="3429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ÉTAPE 5 / 5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68680" y="4800600"/>
            <a:ext cx="1005840" cy="1005840"/>
          </a:xfrm>
          <a:prstGeom prst="ellipse">
            <a:avLst/>
          </a:prstGeom>
          <a:solidFill>
            <a:srgbClr val="02C39A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48006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3246120" y="685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Assurer le feedback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3273552" y="1417320"/>
            <a:ext cx="109728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9" name="Shape 7"/>
          <p:cNvSpPr/>
          <p:nvPr/>
        </p:nvSpPr>
        <p:spPr>
          <a:xfrm>
            <a:off x="3291840" y="20208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703320" y="18745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Restituer les résultats à l'étudiant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3291840" y="33924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703320" y="32461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 les points forts et à améliorer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3291840" y="4764024"/>
            <a:ext cx="201168" cy="201168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703320" y="4617720"/>
            <a:ext cx="5120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Exploiter les résultats pour ajuster l'enseignement</a:t>
            </a:r>
            <a:endParaRPr lang="en-US" sz="2400" dirty="0"/>
          </a:p>
        </p:txBody>
      </p:sp>
      <p:pic>
        <p:nvPicPr>
          <p:cNvPr id="15" name="Image 0" descr="/home/claude/ecos_pptx/img/etape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2148840"/>
            <a:ext cx="2514600" cy="25146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14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Ressource vidéo complémentaire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13232" y="1170432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13232" y="13716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Évaluation ABCDE / Sepsis — Scénario de simulation d'urgence (OSCE)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564892" y="1911096"/>
            <a:ext cx="7059168" cy="4018788"/>
          </a:xfrm>
          <a:prstGeom prst="rect">
            <a:avLst/>
          </a:prstGeom>
          <a:solidFill>
            <a:srgbClr val="1B2A2E"/>
          </a:solidFill>
          <a:ln/>
        </p:spPr>
      </p:sp>
      <p:pic>
        <p:nvPicPr>
          <p:cNvPr id="3" name="Media 0"/>
          <p:cNvPicPr/>
          <p:nvPr>
            <a:videoFile r:link="rId1"/>
          </p:nvPr>
        </p:nvPicPr>
        <p:blipFill>
          <a:blip r:embed="rId2"/>
          <a:stretch>
            <a:fillRect/>
          </a:stretch>
        </p:blipFill>
        <p:spPr>
          <a:xfrm>
            <a:off x="2619756" y="1965960"/>
            <a:ext cx="6949440" cy="39090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619756" y="60579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Durée : 14 min  •  </a:t>
            </a:r>
            <a:pPr algn="ctr" indent="0" marL="0">
              <a:buNone/>
            </a:pPr>
            <a:r>
              <a:rPr lang="en-US" sz="1400" b="1" u="sng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Ouvrir sur YouTube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14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3232" y="320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 DE LA STATION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62179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Mise en situation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3232" y="1298448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1600200"/>
            <a:ext cx="10744200" cy="3246120"/>
          </a:xfrm>
          <a:prstGeom prst="roundRect">
            <a:avLst>
              <a:gd name="adj" fmla="val 3380"/>
            </a:avLst>
          </a:prstGeom>
          <a:solidFill>
            <a:srgbClr val="EAF6F5"/>
          </a:solidFill>
          <a:ln/>
        </p:spPr>
      </p:sp>
      <p:sp>
        <p:nvSpPr>
          <p:cNvPr id="6" name="Shape 4"/>
          <p:cNvSpPr/>
          <p:nvPr/>
        </p:nvSpPr>
        <p:spPr>
          <a:xfrm>
            <a:off x="1124712" y="1947672"/>
            <a:ext cx="768096" cy="768096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1124712" y="194767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148840" y="1874520"/>
            <a:ext cx="8961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êtes infirmier(ère) de garde. Mme K., 45 ans, hospitalisée depuis 2 jours pour une infection urinaire, devient confuse et fébrile. L'aide-soignante vous alerte.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713232" y="5074920"/>
            <a:ext cx="10744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800"/>
              </a:lnSpc>
              <a:buNone/>
            </a:pPr>
            <a:r>
              <a:rPr lang="en-US" sz="2000" b="1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Consigne au candidat : </a:t>
            </a:r>
            <a:pPr indent="0" marL="0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vous disposez de 10 minutes pour évaluer la situation, verbaliser votre raisonnement et agir.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14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3232" y="320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 DE LA STATION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62179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Déroulement attendu — Démarche ABCDE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3232" y="1298448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Shape 3"/>
          <p:cNvSpPr/>
          <p:nvPr/>
        </p:nvSpPr>
        <p:spPr>
          <a:xfrm>
            <a:off x="905256" y="1673352"/>
            <a:ext cx="658368" cy="658368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905256" y="167335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874520" y="169164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Airway — Vérifier la perméabilité des voies aériennes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905256" y="2633472"/>
            <a:ext cx="658368" cy="658368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905256" y="263347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265176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Breathing — Fréquence respiratoire, SpO2, auscultation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905256" y="3593592"/>
            <a:ext cx="658368" cy="658368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905256" y="359359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874520" y="361188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Circulation — FC, TA, recoloration cutanée, pose VVP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905256" y="4553712"/>
            <a:ext cx="658368" cy="658368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905256" y="455371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874520" y="457200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— Score de Glasgow, glycémie capillaire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905256" y="5513832"/>
            <a:ext cx="658368" cy="658368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905256" y="551383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874520" y="5532120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Exposure — Température, recherche du foyer infectieux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14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3232" y="320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 DE LA STATION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62179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B2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Grille d'évaluation rapide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13232" y="1298448"/>
            <a:ext cx="118872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Shape 3"/>
          <p:cNvSpPr/>
          <p:nvPr/>
        </p:nvSpPr>
        <p:spPr>
          <a:xfrm>
            <a:off x="713232" y="1600200"/>
            <a:ext cx="10744200" cy="822960"/>
          </a:xfrm>
          <a:prstGeom prst="roundRect">
            <a:avLst>
              <a:gd name="adj" fmla="val 8889"/>
            </a:avLst>
          </a:prstGeom>
          <a:solidFill>
            <a:srgbClr val="EAF6F5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43000" y="1737360"/>
            <a:ext cx="548640" cy="54864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1143000" y="17373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965960" y="1600200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Reconnaît les signes de sepsis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713232" y="2560320"/>
            <a:ext cx="107442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43000" y="2697480"/>
            <a:ext cx="548640" cy="54864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114300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965960" y="2560320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Applique la démarche ABCDE dans l'ordre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713232" y="3520440"/>
            <a:ext cx="10744200" cy="822960"/>
          </a:xfrm>
          <a:prstGeom prst="roundRect">
            <a:avLst>
              <a:gd name="adj" fmla="val 8889"/>
            </a:avLst>
          </a:prstGeom>
          <a:solidFill>
            <a:srgbClr val="EAF6F5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43000" y="3657600"/>
            <a:ext cx="548640" cy="54864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1143000" y="3657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965960" y="3520440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Verbalise les paramètres vitaux mesurés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713232" y="4480560"/>
            <a:ext cx="1074420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43000" y="4617720"/>
            <a:ext cx="548640" cy="54864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1143000" y="4617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965960" y="4480560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Alerte le médecin sans délai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713232" y="5440680"/>
            <a:ext cx="10744200" cy="822960"/>
          </a:xfrm>
          <a:prstGeom prst="roundRect">
            <a:avLst>
              <a:gd name="adj" fmla="val 8889"/>
            </a:avLst>
          </a:prstGeom>
          <a:solidFill>
            <a:srgbClr val="EAF6F5"/>
          </a:solidFill>
          <a:ln w="12700">
            <a:solidFill>
              <a:srgbClr val="DCEA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43000" y="5577840"/>
            <a:ext cx="548640" cy="54864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1143000" y="5577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965960" y="5440680"/>
            <a:ext cx="9235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2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Débute les gestes prioritaires (O2, VVP, remplissage)</a:t>
            </a:r>
            <a:endParaRPr lang="en-US" sz="2200" dirty="0"/>
          </a:p>
        </p:txBody>
      </p:sp>
      <p:sp>
        <p:nvSpPr>
          <p:cNvPr id="25" name="Text 2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14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73736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737360"/>
            <a:ext cx="12188952" cy="109728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50292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Synthèse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868680" y="225856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68680" y="225856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965960" y="233172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L'ECOS structure et objective l'évaluation clinique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868680" y="353872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868680" y="353872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965960" y="361188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 réussite repose sur une préparation rigoureuse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868680" y="4818888"/>
            <a:ext cx="731520" cy="731520"/>
          </a:xfrm>
          <a:prstGeom prst="ellipse">
            <a:avLst/>
          </a:prstGeom>
          <a:solidFill>
            <a:srgbClr val="028090"/>
          </a:solidFill>
          <a:ln/>
          <a:effectLst>
            <a:outerShdw sx="100000" sy="100000" kx="0" ky="0" algn="bl" rotWithShape="0" blurRad="76200" dist="25400" dir="54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68680" y="481888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965960" y="489204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600"/>
              </a:lnSpc>
              <a:buNone/>
            </a:pPr>
            <a:r>
              <a:rPr lang="en-US" sz="2400" dirty="0">
                <a:solidFill>
                  <a:srgbClr val="1B2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feedback est essentiel à l'apprentissage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6263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Merci de votre participation</a:t>
            </a:r>
            <a:endParaRPr lang="en-US" sz="1600" dirty="0"/>
          </a:p>
        </p:txBody>
      </p:sp>
      <p:pic>
        <p:nvPicPr>
          <p:cNvPr id="15" name="Image 0" descr="/home/claude/ecos_pptx/img/synthe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0" y="2331720"/>
            <a:ext cx="2651760" cy="265176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1000232" y="64008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14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2026-09-17T08:10:00Z</dcterms:created>
  <dcterms:modified xsi:type="dcterms:W3CDTF">2026-09-17T08:10:00Z</dcterms:modified>
</cp:coreProperties>
</file>