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7" r:id="rId2"/>
    <p:sldId id="258" r:id="rId3"/>
    <p:sldId id="259" r:id="rId4"/>
    <p:sldId id="260" r:id="rId5"/>
    <p:sldId id="261" r:id="rId6"/>
    <p:sldId id="262" r:id="rId7"/>
    <p:sldId id="275" r:id="rId8"/>
    <p:sldId id="263" r:id="rId9"/>
    <p:sldId id="264" r:id="rId10"/>
    <p:sldId id="265" r:id="rId11"/>
    <p:sldId id="266" r:id="rId12"/>
    <p:sldId id="27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C37BD3-2E52-4556-BD72-CD1E35C4A455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6D06C96-9D1C-463C-AF3B-40717E6386D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997575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1623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mini-CEX:</a:t>
            </a:r>
            <a:r>
              <a:rPr lang="en-US" baseline="0" dirty="0" smtClean="0"/>
              <a:t> </a:t>
            </a:r>
            <a:r>
              <a:rPr lang="fr-FR" dirty="0" smtClean="0"/>
              <a:t>Mini-</a:t>
            </a:r>
            <a:r>
              <a:rPr lang="fr-FR" dirty="0" err="1" smtClean="0"/>
              <a:t>Clinical</a:t>
            </a:r>
            <a:r>
              <a:rPr lang="fr-FR" dirty="0" smtClean="0"/>
              <a:t> Evaluation </a:t>
            </a:r>
            <a:r>
              <a:rPr lang="fr-FR" dirty="0" err="1" smtClean="0"/>
              <a:t>Exercise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1919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4902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4507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28221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989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2853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61336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8355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79339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16559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2836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019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579548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2854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2897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2987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907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DFCE-AA39-4B70-A084-FE27AFF3B497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4154-270F-4AC1-9168-84AA7E953F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48661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DFCE-AA39-4B70-A084-FE27AFF3B497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4154-270F-4AC1-9168-84AA7E953F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710310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DFCE-AA39-4B70-A084-FE27AFF3B497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4154-270F-4AC1-9168-84AA7E953F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907950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DFCE-AA39-4B70-A084-FE27AFF3B497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4154-270F-4AC1-9168-84AA7E953F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685371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DFCE-AA39-4B70-A084-FE27AFF3B497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4154-270F-4AC1-9168-84AA7E953F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80889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DFCE-AA39-4B70-A084-FE27AFF3B497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4154-270F-4AC1-9168-84AA7E953F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2461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DFCE-AA39-4B70-A084-FE27AFF3B497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4154-270F-4AC1-9168-84AA7E953F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2126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DFCE-AA39-4B70-A084-FE27AFF3B497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4154-270F-4AC1-9168-84AA7E953F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9337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DFCE-AA39-4B70-A084-FE27AFF3B497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4154-270F-4AC1-9168-84AA7E953F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0762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DFCE-AA39-4B70-A084-FE27AFF3B497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4154-270F-4AC1-9168-84AA7E953F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1291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DBDFCE-AA39-4B70-A084-FE27AFF3B497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7F4154-270F-4AC1-9168-84AA7E953F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4492642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MASTER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4994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DBDFCE-AA39-4B70-A084-FE27AFF3B497}" type="datetimeFigureOut">
              <a:rPr lang="fr-FR" smtClean="0"/>
              <a:t>17/09/2026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7F4154-270F-4AC1-9168-84AA7E953F0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480554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.png"/><Relationship Id="rId5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1051559" y="274320"/>
            <a:ext cx="10412559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400" b="1" kern="0" spc="200" dirty="0">
                <a:solidFill>
                  <a:srgbClr val="1F7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FACULTÉ DE MÉDECINE ET DES SCIENCES </a:t>
            </a:r>
            <a:r>
              <a:rPr lang="en-US" sz="2400" b="1" kern="0" spc="200" dirty="0" smtClean="0">
                <a:solidFill>
                  <a:srgbClr val="1F7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BIOMÉDICALES</a:t>
            </a:r>
          </a:p>
          <a:p>
            <a:pPr algn="ctr"/>
            <a:r>
              <a:rPr lang="en-US" sz="2400" b="1" kern="0" spc="200" dirty="0" smtClean="0">
                <a:solidFill>
                  <a:srgbClr val="1F7A5C"/>
                </a:solidFill>
                <a:latin typeface="Arial" pitchFamily="34" charset="0"/>
                <a:cs typeface="Arial" pitchFamily="34" charset="-120"/>
              </a:rPr>
              <a:t>UNIVERSIT</a:t>
            </a:r>
            <a:r>
              <a:rPr lang="en-US" sz="2400" b="1" kern="0" spc="200" dirty="0">
                <a:solidFill>
                  <a:srgbClr val="1F7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</a:t>
            </a:r>
            <a:r>
              <a:rPr lang="en-US" sz="2400" b="1" kern="0" spc="200" dirty="0" smtClean="0">
                <a:solidFill>
                  <a:srgbClr val="1F7A5C"/>
                </a:solidFill>
                <a:latin typeface="Arial" pitchFamily="34" charset="0"/>
                <a:cs typeface="Arial" pitchFamily="34" charset="-120"/>
              </a:rPr>
              <a:t> DE YAOUND</a:t>
            </a:r>
            <a:r>
              <a:rPr lang="en-US" sz="2400" b="1" kern="0" spc="200" dirty="0">
                <a:solidFill>
                  <a:srgbClr val="1F7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</a:t>
            </a:r>
            <a:r>
              <a:rPr lang="en-US" sz="2400" b="1" kern="0" spc="200" dirty="0" smtClean="0">
                <a:solidFill>
                  <a:srgbClr val="1F7A5C"/>
                </a:solidFill>
                <a:latin typeface="Arial" pitchFamily="34" charset="0"/>
                <a:cs typeface="Arial" pitchFamily="34" charset="-120"/>
              </a:rPr>
              <a:t> I</a:t>
            </a: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3907354" y="1463040"/>
            <a:ext cx="4281303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Évaluer pour mieux former</a:t>
            </a:r>
            <a:endParaRPr lang="en-US" sz="2400" dirty="0"/>
          </a:p>
        </p:txBody>
      </p:sp>
      <p:sp>
        <p:nvSpPr>
          <p:cNvPr id="6" name="Text 4"/>
          <p:cNvSpPr/>
          <p:nvPr/>
        </p:nvSpPr>
        <p:spPr>
          <a:xfrm>
            <a:off x="822960" y="2377440"/>
            <a:ext cx="987552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2000"/>
              </a:lnSpc>
              <a:buNone/>
            </a:pPr>
            <a:r>
              <a:rPr lang="en-US" sz="4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Évaluation diagnostique, formative, sommative et feedback constructif</a:t>
            </a:r>
            <a:endParaRPr lang="en-US" sz="4800" dirty="0"/>
          </a:p>
        </p:txBody>
      </p:sp>
      <p:sp>
        <p:nvSpPr>
          <p:cNvPr id="7" name="Shape 5"/>
          <p:cNvSpPr/>
          <p:nvPr/>
        </p:nvSpPr>
        <p:spPr>
          <a:xfrm>
            <a:off x="868680" y="4572000"/>
            <a:ext cx="2011680" cy="0"/>
          </a:xfrm>
          <a:prstGeom prst="line">
            <a:avLst/>
          </a:prstGeom>
          <a:noFill/>
          <a:ln w="38100">
            <a:solidFill>
              <a:srgbClr val="E4572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2255975" y="548640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200" dirty="0" err="1" smtClean="0">
                <a:solidFill>
                  <a:srgbClr val="7373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</a:t>
            </a:r>
            <a:r>
              <a:rPr lang="en-US" sz="3200" dirty="0" smtClean="0">
                <a:solidFill>
                  <a:srgbClr val="7373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MPONO PASCALE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931606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kern="0" spc="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FEUILLE DE ROUTE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 err="1" smtClean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Objectifs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548640" y="1920240"/>
            <a:ext cx="5029200" cy="1783080"/>
          </a:xfrm>
          <a:prstGeom prst="roundRect">
            <a:avLst>
              <a:gd name="adj" fmla="val 5128"/>
            </a:avLst>
          </a:prstGeom>
          <a:solidFill>
            <a:srgbClr val="FAFAFA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130960"/>
            <a:ext cx="640080" cy="640080"/>
          </a:xfrm>
          <a:prstGeom prst="ellipse">
            <a:avLst/>
          </a:prstGeom>
          <a:solidFill>
            <a:srgbClr val="333333"/>
          </a:solidFill>
          <a:ln/>
        </p:spPr>
      </p:sp>
      <p:pic>
        <p:nvPicPr>
          <p:cNvPr id="6" name="Image 0" descr="/home/claude/pptx_proj/icon_balanc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544" y="2281768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91640" y="2176272"/>
            <a:ext cx="3886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Distinguer les 3 fonctions</a:t>
            </a:r>
            <a:endParaRPr lang="en-US" sz="2400" dirty="0"/>
          </a:p>
        </p:txBody>
      </p:sp>
      <p:sp>
        <p:nvSpPr>
          <p:cNvPr id="8" name="Text 5"/>
          <p:cNvSpPr/>
          <p:nvPr/>
        </p:nvSpPr>
        <p:spPr>
          <a:xfrm>
            <a:off x="868680" y="2852928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Différencier clairement l'évaluation diagnostique, formative et sommative et le rôle de chacune dans un cursus.</a:t>
            </a:r>
            <a:endParaRPr lang="en-US" dirty="0"/>
          </a:p>
        </p:txBody>
      </p:sp>
      <p:sp>
        <p:nvSpPr>
          <p:cNvPr id="9" name="Shape 6"/>
          <p:cNvSpPr/>
          <p:nvPr/>
        </p:nvSpPr>
        <p:spPr>
          <a:xfrm>
            <a:off x="6035040" y="1920240"/>
            <a:ext cx="5029200" cy="1783080"/>
          </a:xfrm>
          <a:prstGeom prst="roundRect">
            <a:avLst>
              <a:gd name="adj" fmla="val 5128"/>
            </a:avLst>
          </a:prstGeom>
          <a:solidFill>
            <a:srgbClr val="FAFAFA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6355080" y="2076368"/>
            <a:ext cx="640080" cy="640080"/>
          </a:xfrm>
          <a:prstGeom prst="ellipse">
            <a:avLst/>
          </a:prstGeom>
          <a:solidFill>
            <a:srgbClr val="333333"/>
          </a:solidFill>
          <a:ln/>
        </p:spPr>
      </p:sp>
      <p:pic>
        <p:nvPicPr>
          <p:cNvPr id="11" name="Image 1" descr="/home/claude/pptx_proj/icon_sync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92240" y="2227176"/>
            <a:ext cx="365760" cy="36576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178040" y="2176272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Choisir le bon outil</a:t>
            </a:r>
            <a:endParaRPr lang="en-US" sz="2400" dirty="0"/>
          </a:p>
        </p:txBody>
      </p:sp>
      <p:sp>
        <p:nvSpPr>
          <p:cNvPr id="13" name="Text 9"/>
          <p:cNvSpPr/>
          <p:nvPr/>
        </p:nvSpPr>
        <p:spPr>
          <a:xfrm>
            <a:off x="6355080" y="2852928"/>
            <a:ext cx="4389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Relier chaque type d'évaluation à des méthodes concrètes utilisées en sciences de la santé (ECOS, QCM, mini-CEX...).</a:t>
            </a:r>
            <a:endParaRPr lang="en-US" dirty="0"/>
          </a:p>
        </p:txBody>
      </p:sp>
      <p:sp>
        <p:nvSpPr>
          <p:cNvPr id="14" name="Shape 10"/>
          <p:cNvSpPr/>
          <p:nvPr/>
        </p:nvSpPr>
        <p:spPr>
          <a:xfrm>
            <a:off x="548640" y="4023359"/>
            <a:ext cx="5029200" cy="1955409"/>
          </a:xfrm>
          <a:prstGeom prst="roundRect">
            <a:avLst>
              <a:gd name="adj" fmla="val 5128"/>
            </a:avLst>
          </a:prstGeom>
          <a:solidFill>
            <a:srgbClr val="FAFAFA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5" name="Shape 11"/>
          <p:cNvSpPr/>
          <p:nvPr/>
        </p:nvSpPr>
        <p:spPr>
          <a:xfrm>
            <a:off x="868680" y="4315968"/>
            <a:ext cx="640080" cy="640080"/>
          </a:xfrm>
          <a:prstGeom prst="ellipse">
            <a:avLst/>
          </a:prstGeom>
          <a:solidFill>
            <a:srgbClr val="333333"/>
          </a:solidFill>
          <a:ln/>
        </p:spPr>
      </p:sp>
      <p:pic>
        <p:nvPicPr>
          <p:cNvPr id="16" name="Image 2" descr="/home/claude/pptx_proj/icon_comment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5840" y="4453128"/>
            <a:ext cx="365760" cy="36576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91640" y="4279392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Donner un feedback utile</a:t>
            </a:r>
            <a:endParaRPr lang="en-US" sz="2400" dirty="0"/>
          </a:p>
        </p:txBody>
      </p:sp>
      <p:sp>
        <p:nvSpPr>
          <p:cNvPr id="18" name="Text 13"/>
          <p:cNvSpPr/>
          <p:nvPr/>
        </p:nvSpPr>
        <p:spPr>
          <a:xfrm>
            <a:off x="868680" y="4956048"/>
            <a:ext cx="4389120" cy="1022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Maîtriser des modèles de feedback constructif applicables en stage clinique et en laboratoire.</a:t>
            </a:r>
            <a:endParaRPr lang="en-US" dirty="0"/>
          </a:p>
        </p:txBody>
      </p:sp>
      <p:sp>
        <p:nvSpPr>
          <p:cNvPr id="19" name="Shape 14"/>
          <p:cNvSpPr/>
          <p:nvPr/>
        </p:nvSpPr>
        <p:spPr>
          <a:xfrm>
            <a:off x="6035040" y="4023360"/>
            <a:ext cx="5029200" cy="1955408"/>
          </a:xfrm>
          <a:prstGeom prst="roundRect">
            <a:avLst>
              <a:gd name="adj" fmla="val 5128"/>
            </a:avLst>
          </a:prstGeom>
          <a:solidFill>
            <a:srgbClr val="FAFAFA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20" name="Shape 15"/>
          <p:cNvSpPr/>
          <p:nvPr/>
        </p:nvSpPr>
        <p:spPr>
          <a:xfrm>
            <a:off x="6355080" y="4315968"/>
            <a:ext cx="640080" cy="640080"/>
          </a:xfrm>
          <a:prstGeom prst="ellipse">
            <a:avLst/>
          </a:prstGeom>
          <a:solidFill>
            <a:srgbClr val="333333"/>
          </a:solidFill>
          <a:ln/>
        </p:spPr>
      </p:sp>
      <p:pic>
        <p:nvPicPr>
          <p:cNvPr id="21" name="Image 3" descr="/home/claude/pptx_proj/icon_check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92240" y="4453128"/>
            <a:ext cx="365760" cy="36576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178040" y="4279392"/>
            <a:ext cx="3886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Éviter les pièges courants</a:t>
            </a:r>
            <a:endParaRPr lang="en-US" sz="2400" dirty="0"/>
          </a:p>
        </p:txBody>
      </p:sp>
      <p:sp>
        <p:nvSpPr>
          <p:cNvPr id="23" name="Text 17"/>
          <p:cNvSpPr/>
          <p:nvPr/>
        </p:nvSpPr>
        <p:spPr>
          <a:xfrm>
            <a:off x="6355080" y="4956048"/>
            <a:ext cx="4389120" cy="9101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Repérer les erreurs fréquentes qui nuisent à la validité et à l'impact formatif de l'évaluation.</a:t>
            </a:r>
            <a:endParaRPr lang="en-US" dirty="0"/>
          </a:p>
        </p:txBody>
      </p:sp>
      <p:sp>
        <p:nvSpPr>
          <p:cNvPr id="24" name="Text 18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A6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797245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29592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000" b="1" kern="0" spc="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CONTEXTE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807951" y="694128"/>
            <a:ext cx="106561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Pourquoi l'évaluation compte </a:t>
            </a:r>
            <a:r>
              <a:rPr lang="en-US" sz="3200" b="1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particulièrement</a:t>
            </a:r>
            <a:r>
              <a:rPr lang="en-US" sz="32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3200" b="1" dirty="0" smtClean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sciences de la santé?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737360"/>
            <a:ext cx="6446520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sciences de la santé, l'évaluation ne mesure pas seulement des connaissances : elle conditionne la sécurité des patients, la progression vers l'autonomie clinique et la confiance du public envers la profession.</a:t>
            </a:r>
            <a:endParaRPr lang="en-US" sz="2000" dirty="0"/>
          </a:p>
        </p:txBody>
      </p:sp>
      <p:sp>
        <p:nvSpPr>
          <p:cNvPr id="5" name="Text 3"/>
          <p:cNvSpPr/>
          <p:nvPr/>
        </p:nvSpPr>
        <p:spPr>
          <a:xfrm>
            <a:off x="548640" y="3712190"/>
            <a:ext cx="1005840" cy="9034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0" b="1" dirty="0">
                <a:solidFill>
                  <a:srgbClr val="E45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800" dirty="0"/>
          </a:p>
        </p:txBody>
      </p:sp>
      <p:sp>
        <p:nvSpPr>
          <p:cNvPr id="6" name="Text 4"/>
          <p:cNvSpPr/>
          <p:nvPr/>
        </p:nvSpPr>
        <p:spPr>
          <a:xfrm>
            <a:off x="1337472" y="3770196"/>
            <a:ext cx="1828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fonctions distinctes</a:t>
            </a:r>
            <a:endParaRPr lang="en-US" dirty="0"/>
          </a:p>
          <a:p>
            <a:pPr marL="0" indent="0">
              <a:lnSpc>
                <a:spcPct val="110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l'évaluation</a:t>
            </a: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3657600" y="3687630"/>
            <a:ext cx="90075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800" b="1" dirty="0">
                <a:solidFill>
                  <a:srgbClr val="E45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8800" dirty="0"/>
          </a:p>
        </p:txBody>
      </p:sp>
      <p:sp>
        <p:nvSpPr>
          <p:cNvPr id="8" name="Text 6"/>
          <p:cNvSpPr/>
          <p:nvPr/>
        </p:nvSpPr>
        <p:spPr>
          <a:xfrm>
            <a:off x="4473728" y="3729256"/>
            <a:ext cx="21099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objectif commun :</a:t>
            </a:r>
            <a:endParaRPr lang="en-US" dirty="0"/>
          </a:p>
          <a:p>
            <a:pPr marL="0" indent="0">
              <a:lnSpc>
                <a:spcPct val="110000"/>
              </a:lnSpc>
              <a:buNone/>
            </a:pPr>
            <a:r>
              <a:rPr lang="en-US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compétence du futur soignant</a:t>
            </a:r>
            <a:endParaRPr lang="en-US" dirty="0"/>
          </a:p>
        </p:txBody>
      </p:sp>
      <p:sp>
        <p:nvSpPr>
          <p:cNvPr id="9" name="Shape 7"/>
          <p:cNvSpPr/>
          <p:nvPr/>
        </p:nvSpPr>
        <p:spPr>
          <a:xfrm>
            <a:off x="548640" y="4892040"/>
            <a:ext cx="6035040" cy="0"/>
          </a:xfrm>
          <a:prstGeom prst="line">
            <a:avLst/>
          </a:prstGeom>
          <a:noFill/>
          <a:ln w="12700">
            <a:solidFill>
              <a:srgbClr val="EDEDED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48640" y="5120640"/>
            <a:ext cx="60350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20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 pédagogie médicale rigoureuse articule ces trois fonctions tout au long du cursus, du tronc commun jusqu'aux stages hospitaliers.</a:t>
            </a:r>
            <a:endParaRPr lang="en-US" sz="2000" dirty="0"/>
          </a:p>
        </p:txBody>
      </p:sp>
      <p:sp>
        <p:nvSpPr>
          <p:cNvPr id="11" name="Shape 9"/>
          <p:cNvSpPr/>
          <p:nvPr/>
        </p:nvSpPr>
        <p:spPr>
          <a:xfrm>
            <a:off x="7159752" y="1737360"/>
            <a:ext cx="4896260" cy="4480560"/>
          </a:xfrm>
          <a:prstGeom prst="roundRect">
            <a:avLst>
              <a:gd name="adj" fmla="val 2449"/>
            </a:avLst>
          </a:prstGeom>
          <a:solidFill>
            <a:schemeClr val="bg1">
              <a:lumMod val="95000"/>
            </a:schemeClr>
          </a:solidFill>
          <a:ln/>
        </p:spPr>
      </p:sp>
      <p:pic>
        <p:nvPicPr>
          <p:cNvPr id="12" name="Image 0" descr="/home/claude/pptx_proj/icon_userMd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6640" y="2057400"/>
            <a:ext cx="502920" cy="502920"/>
          </a:xfrm>
          <a:prstGeom prst="rect">
            <a:avLst/>
          </a:prstGeom>
        </p:spPr>
      </p:pic>
      <p:sp>
        <p:nvSpPr>
          <p:cNvPr id="13" name="Text 10"/>
          <p:cNvSpPr/>
          <p:nvPr/>
        </p:nvSpPr>
        <p:spPr>
          <a:xfrm>
            <a:off x="8046720" y="2084832"/>
            <a:ext cx="40092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Ce que l'évaluation engage</a:t>
            </a:r>
            <a:endParaRPr lang="en-US" sz="2400" dirty="0"/>
          </a:p>
        </p:txBody>
      </p:sp>
      <p:sp>
        <p:nvSpPr>
          <p:cNvPr id="14" name="Shape 11"/>
          <p:cNvSpPr/>
          <p:nvPr/>
        </p:nvSpPr>
        <p:spPr>
          <a:xfrm>
            <a:off x="7406640" y="2843784"/>
            <a:ext cx="109728" cy="109728"/>
          </a:xfrm>
          <a:prstGeom prst="ellipse">
            <a:avLst/>
          </a:prstGeom>
          <a:solidFill>
            <a:srgbClr val="E4572E"/>
          </a:solidFill>
          <a:ln/>
        </p:spPr>
      </p:sp>
      <p:sp>
        <p:nvSpPr>
          <p:cNvPr id="15" name="Text 12"/>
          <p:cNvSpPr/>
          <p:nvPr/>
        </p:nvSpPr>
        <p:spPr>
          <a:xfrm>
            <a:off x="7680960" y="2715768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La sécurité des futurs patients</a:t>
            </a:r>
            <a:endParaRPr lang="en-US" sz="2000" dirty="0"/>
          </a:p>
        </p:txBody>
      </p:sp>
      <p:sp>
        <p:nvSpPr>
          <p:cNvPr id="16" name="Shape 13"/>
          <p:cNvSpPr/>
          <p:nvPr/>
        </p:nvSpPr>
        <p:spPr>
          <a:xfrm>
            <a:off x="7406640" y="3465576"/>
            <a:ext cx="109728" cy="109728"/>
          </a:xfrm>
          <a:prstGeom prst="ellipse">
            <a:avLst/>
          </a:prstGeom>
          <a:solidFill>
            <a:srgbClr val="E4572E"/>
          </a:solidFill>
          <a:ln/>
        </p:spPr>
      </p:sp>
      <p:sp>
        <p:nvSpPr>
          <p:cNvPr id="17" name="Text 14"/>
          <p:cNvSpPr/>
          <p:nvPr/>
        </p:nvSpPr>
        <p:spPr>
          <a:xfrm>
            <a:off x="7680960" y="3337560"/>
            <a:ext cx="42336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La progression réelle des compétences cliniques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7406640" y="4087368"/>
            <a:ext cx="109728" cy="109728"/>
          </a:xfrm>
          <a:prstGeom prst="ellipse">
            <a:avLst/>
          </a:prstGeom>
          <a:solidFill>
            <a:srgbClr val="E4572E"/>
          </a:solidFill>
          <a:ln/>
        </p:spPr>
      </p:sp>
      <p:sp>
        <p:nvSpPr>
          <p:cNvPr id="19" name="Text 16"/>
          <p:cNvSpPr/>
          <p:nvPr/>
        </p:nvSpPr>
        <p:spPr>
          <a:xfrm>
            <a:off x="7680959" y="3959352"/>
            <a:ext cx="3967089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La crédibilité des diplômes délivrés</a:t>
            </a:r>
            <a:endParaRPr lang="en-US" sz="2000" dirty="0"/>
          </a:p>
        </p:txBody>
      </p:sp>
      <p:sp>
        <p:nvSpPr>
          <p:cNvPr id="20" name="Shape 17"/>
          <p:cNvSpPr/>
          <p:nvPr/>
        </p:nvSpPr>
        <p:spPr>
          <a:xfrm>
            <a:off x="7406640" y="4709160"/>
            <a:ext cx="109728" cy="109728"/>
          </a:xfrm>
          <a:prstGeom prst="ellipse">
            <a:avLst/>
          </a:prstGeom>
          <a:solidFill>
            <a:srgbClr val="E4572E"/>
          </a:solidFill>
          <a:ln/>
        </p:spPr>
      </p:sp>
      <p:sp>
        <p:nvSpPr>
          <p:cNvPr id="21" name="Text 18"/>
          <p:cNvSpPr/>
          <p:nvPr/>
        </p:nvSpPr>
        <p:spPr>
          <a:xfrm>
            <a:off x="7680960" y="4637416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La motivation et la confiance de l'apprenant</a:t>
            </a:r>
            <a:endParaRPr lang="en-US" sz="2000" dirty="0"/>
          </a:p>
        </p:txBody>
      </p:sp>
      <p:sp>
        <p:nvSpPr>
          <p:cNvPr id="22" name="Shape 19"/>
          <p:cNvSpPr/>
          <p:nvPr/>
        </p:nvSpPr>
        <p:spPr>
          <a:xfrm>
            <a:off x="7406640" y="5330952"/>
            <a:ext cx="109728" cy="109728"/>
          </a:xfrm>
          <a:prstGeom prst="ellipse">
            <a:avLst/>
          </a:prstGeom>
          <a:solidFill>
            <a:srgbClr val="E4572E"/>
          </a:solidFill>
          <a:ln/>
        </p:spPr>
      </p:sp>
      <p:sp>
        <p:nvSpPr>
          <p:cNvPr id="23" name="Text 20"/>
          <p:cNvSpPr/>
          <p:nvPr/>
        </p:nvSpPr>
        <p:spPr>
          <a:xfrm>
            <a:off x="7680960" y="5357684"/>
            <a:ext cx="37490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La qualité de l'enseignement lui-même</a:t>
            </a:r>
            <a:endParaRPr lang="en-US" sz="2000" dirty="0"/>
          </a:p>
        </p:txBody>
      </p:sp>
      <p:sp>
        <p:nvSpPr>
          <p:cNvPr id="24" name="Text 21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0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15944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b="1" kern="0" spc="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VUE D'ENSEMBLE</a:t>
            </a: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99516" y="863360"/>
            <a:ext cx="10849356" cy="91972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Trois fonctions, trois moments du parcours d'apprentissage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1156716" y="2514600"/>
            <a:ext cx="9875520" cy="0"/>
          </a:xfrm>
          <a:prstGeom prst="line">
            <a:avLst/>
          </a:prstGeom>
          <a:noFill/>
          <a:ln w="25400">
            <a:solidFill>
              <a:srgbClr val="E0E0E0"/>
            </a:solidFill>
            <a:prstDash val="dash"/>
          </a:ln>
        </p:spPr>
      </p:sp>
      <p:sp>
        <p:nvSpPr>
          <p:cNvPr id="5" name="Shape 3"/>
          <p:cNvSpPr/>
          <p:nvPr/>
        </p:nvSpPr>
        <p:spPr>
          <a:xfrm>
            <a:off x="1979676" y="2103120"/>
            <a:ext cx="731520" cy="731520"/>
          </a:xfrm>
          <a:prstGeom prst="ellipse">
            <a:avLst/>
          </a:prstGeom>
          <a:solidFill>
            <a:srgbClr val="595959"/>
          </a:solidFill>
          <a:ln w="38100">
            <a:solidFill>
              <a:srgbClr val="FFFFFF"/>
            </a:solidFill>
            <a:prstDash val="solid"/>
          </a:ln>
        </p:spPr>
      </p:sp>
      <p:pic>
        <p:nvPicPr>
          <p:cNvPr id="6" name="Image 0" descr="/home/claude/pptx_proj/icon_searc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44268" y="2267712"/>
            <a:ext cx="402336" cy="402336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436098" y="3108959"/>
            <a:ext cx="3555258" cy="3337561"/>
          </a:xfrm>
          <a:prstGeom prst="roundRect">
            <a:avLst>
              <a:gd name="adj" fmla="val 3448"/>
            </a:avLst>
          </a:prstGeom>
          <a:solidFill>
            <a:srgbClr val="FAFAFA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01505" y="3192944"/>
            <a:ext cx="30632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Diagnostique</a:t>
            </a:r>
            <a:endParaRPr lang="en-US" sz="3600" dirty="0"/>
          </a:p>
        </p:txBody>
      </p:sp>
      <p:sp>
        <p:nvSpPr>
          <p:cNvPr id="9" name="Text 6"/>
          <p:cNvSpPr/>
          <p:nvPr/>
        </p:nvSpPr>
        <p:spPr>
          <a:xfrm>
            <a:off x="520504" y="3880744"/>
            <a:ext cx="3442716" cy="315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7373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AVANT L'APPRENTISSAGE</a:t>
            </a:r>
            <a:endParaRPr lang="en-US" dirty="0"/>
          </a:p>
        </p:txBody>
      </p:sp>
      <p:sp>
        <p:nvSpPr>
          <p:cNvPr id="10" name="Text 7"/>
          <p:cNvSpPr/>
          <p:nvPr/>
        </p:nvSpPr>
        <p:spPr>
          <a:xfrm>
            <a:off x="801505" y="4619773"/>
            <a:ext cx="3063239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Situer le niveau initial, les acquis et les besoins de l'apprenant.</a:t>
            </a:r>
            <a:endParaRPr lang="en-US" sz="2400" dirty="0"/>
          </a:p>
        </p:txBody>
      </p:sp>
      <p:sp>
        <p:nvSpPr>
          <p:cNvPr id="11" name="Shape 8"/>
          <p:cNvSpPr/>
          <p:nvPr/>
        </p:nvSpPr>
        <p:spPr>
          <a:xfrm>
            <a:off x="5728716" y="2103120"/>
            <a:ext cx="731520" cy="731520"/>
          </a:xfrm>
          <a:prstGeom prst="ellipse">
            <a:avLst/>
          </a:prstGeom>
          <a:solidFill>
            <a:srgbClr val="333333"/>
          </a:solidFill>
          <a:ln w="38100">
            <a:solidFill>
              <a:srgbClr val="FFFFFF"/>
            </a:solidFill>
            <a:prstDash val="solid"/>
          </a:ln>
        </p:spPr>
      </p:sp>
      <p:pic>
        <p:nvPicPr>
          <p:cNvPr id="12" name="Image 1" descr="/home/claude/pptx_proj/icon_sync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3308" y="2267712"/>
            <a:ext cx="402336" cy="402336"/>
          </a:xfrm>
          <a:prstGeom prst="rect">
            <a:avLst/>
          </a:prstGeom>
        </p:spPr>
      </p:pic>
      <p:sp>
        <p:nvSpPr>
          <p:cNvPr id="13" name="Shape 9"/>
          <p:cNvSpPr/>
          <p:nvPr/>
        </p:nvSpPr>
        <p:spPr>
          <a:xfrm>
            <a:off x="4219956" y="3108960"/>
            <a:ext cx="3749040" cy="3337560"/>
          </a:xfrm>
          <a:prstGeom prst="roundRect">
            <a:avLst>
              <a:gd name="adj" fmla="val 3448"/>
            </a:avLst>
          </a:prstGeom>
          <a:solidFill>
            <a:srgbClr val="FAFAFA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0"/>
          <p:cNvSpPr/>
          <p:nvPr/>
        </p:nvSpPr>
        <p:spPr>
          <a:xfrm>
            <a:off x="4677156" y="3179297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Formative</a:t>
            </a:r>
            <a:endParaRPr lang="en-US" sz="3600" dirty="0"/>
          </a:p>
        </p:txBody>
      </p:sp>
      <p:sp>
        <p:nvSpPr>
          <p:cNvPr id="15" name="Text 11"/>
          <p:cNvSpPr/>
          <p:nvPr/>
        </p:nvSpPr>
        <p:spPr>
          <a:xfrm>
            <a:off x="4276577" y="3894391"/>
            <a:ext cx="3622079" cy="37736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7373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PENDANT L'APPRENTISSAGE</a:t>
            </a:r>
            <a:endParaRPr lang="en-US" dirty="0"/>
          </a:p>
        </p:txBody>
      </p:sp>
      <p:sp>
        <p:nvSpPr>
          <p:cNvPr id="16" name="Text 12"/>
          <p:cNvSpPr/>
          <p:nvPr/>
        </p:nvSpPr>
        <p:spPr>
          <a:xfrm>
            <a:off x="4677156" y="4619767"/>
            <a:ext cx="307414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Ajuster l'enseignement et guider la progression grâce au feedback.</a:t>
            </a:r>
            <a:endParaRPr lang="en-US" sz="2400" dirty="0"/>
          </a:p>
        </p:txBody>
      </p:sp>
      <p:sp>
        <p:nvSpPr>
          <p:cNvPr id="17" name="Shape 13"/>
          <p:cNvSpPr/>
          <p:nvPr/>
        </p:nvSpPr>
        <p:spPr>
          <a:xfrm>
            <a:off x="9477756" y="2103120"/>
            <a:ext cx="731520" cy="731520"/>
          </a:xfrm>
          <a:prstGeom prst="ellipse">
            <a:avLst/>
          </a:prstGeom>
          <a:solidFill>
            <a:srgbClr val="E4572E"/>
          </a:solidFill>
          <a:ln w="38100">
            <a:solidFill>
              <a:srgbClr val="FFFFFF"/>
            </a:solidFill>
            <a:prstDash val="solid"/>
          </a:ln>
        </p:spPr>
      </p:sp>
      <p:pic>
        <p:nvPicPr>
          <p:cNvPr id="18" name="Image 2" descr="/home/claude/pptx_proj/icon_clipboard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2348" y="2267712"/>
            <a:ext cx="402336" cy="402336"/>
          </a:xfrm>
          <a:prstGeom prst="rect">
            <a:avLst/>
          </a:prstGeom>
        </p:spPr>
      </p:pic>
      <p:sp>
        <p:nvSpPr>
          <p:cNvPr id="19" name="Shape 14"/>
          <p:cNvSpPr/>
          <p:nvPr/>
        </p:nvSpPr>
        <p:spPr>
          <a:xfrm>
            <a:off x="8197596" y="3108960"/>
            <a:ext cx="3717036" cy="3337560"/>
          </a:xfrm>
          <a:prstGeom prst="roundRect">
            <a:avLst>
              <a:gd name="adj" fmla="val 3448"/>
            </a:avLst>
          </a:prstGeom>
          <a:solidFill>
            <a:srgbClr val="FAFAFA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20" name="Text 15"/>
          <p:cNvSpPr/>
          <p:nvPr/>
        </p:nvSpPr>
        <p:spPr>
          <a:xfrm>
            <a:off x="8426196" y="3179296"/>
            <a:ext cx="283464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E45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Sommative</a:t>
            </a:r>
            <a:endParaRPr lang="en-US" sz="3600" dirty="0"/>
          </a:p>
        </p:txBody>
      </p:sp>
      <p:sp>
        <p:nvSpPr>
          <p:cNvPr id="21" name="Text 16"/>
          <p:cNvSpPr/>
          <p:nvPr/>
        </p:nvSpPr>
        <p:spPr>
          <a:xfrm>
            <a:off x="8426196" y="3880744"/>
            <a:ext cx="3348462" cy="404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b="1" kern="0" spc="100" dirty="0">
                <a:solidFill>
                  <a:srgbClr val="7373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APRÈS L'APPRENTISSAGE</a:t>
            </a:r>
            <a:endParaRPr lang="en-US" dirty="0"/>
          </a:p>
        </p:txBody>
      </p:sp>
      <p:sp>
        <p:nvSpPr>
          <p:cNvPr id="22" name="Text 17"/>
          <p:cNvSpPr/>
          <p:nvPr/>
        </p:nvSpPr>
        <p:spPr>
          <a:xfrm>
            <a:off x="8426196" y="4455997"/>
            <a:ext cx="334846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Certifier le niveau atteint et valider une étape ou un diplôme.</a:t>
            </a:r>
            <a:endParaRPr lang="en-US" sz="2400" dirty="0"/>
          </a:p>
        </p:txBody>
      </p:sp>
      <p:sp>
        <p:nvSpPr>
          <p:cNvPr id="23" name="Text 18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A6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17566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7666" y="395826"/>
            <a:ext cx="9688359" cy="66513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kern="0" spc="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· ÉVALUATION DIAGNOSTIQUE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748548" y="927652"/>
            <a:ext cx="10600414" cy="7536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Repérer le point de départ de l'apprenant</a:t>
            </a:r>
            <a:endParaRPr lang="en-US" sz="2800" i="1" dirty="0"/>
          </a:p>
        </p:txBody>
      </p:sp>
      <p:sp>
        <p:nvSpPr>
          <p:cNvPr id="4" name="Shape 2"/>
          <p:cNvSpPr/>
          <p:nvPr/>
        </p:nvSpPr>
        <p:spPr>
          <a:xfrm>
            <a:off x="548639" y="1804942"/>
            <a:ext cx="11365993" cy="4641578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011680"/>
            <a:ext cx="594360" cy="594360"/>
          </a:xfrm>
          <a:prstGeom prst="ellipse">
            <a:avLst/>
          </a:prstGeom>
          <a:solidFill>
            <a:srgbClr val="595959"/>
          </a:solidFill>
          <a:ln/>
        </p:spPr>
      </p:sp>
      <p:pic>
        <p:nvPicPr>
          <p:cNvPr id="6" name="Image 0" descr="/home/claude/pptx_proj/icon_searc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" y="2130552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83081" y="20779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Définition</a:t>
            </a: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842635" y="2654012"/>
            <a:ext cx="4911052" cy="2907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Réalisée avant une séquence d'enseignement, elle mesure les connaissances, compétences ou représentations préalables des apprenants — sans attribution de note sanctionnante.</a:t>
            </a:r>
            <a:endParaRPr lang="en-US" sz="2400" dirty="0"/>
          </a:p>
        </p:txBody>
      </p:sp>
      <p:sp>
        <p:nvSpPr>
          <p:cNvPr id="10" name="Text 7"/>
          <p:cNvSpPr/>
          <p:nvPr/>
        </p:nvSpPr>
        <p:spPr>
          <a:xfrm>
            <a:off x="7050158" y="2077940"/>
            <a:ext cx="345881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 quoi elle sert</a:t>
            </a:r>
            <a:endParaRPr lang="en-US" sz="3200" dirty="0"/>
          </a:p>
        </p:txBody>
      </p:sp>
      <p:sp>
        <p:nvSpPr>
          <p:cNvPr id="11" name="Shape 8"/>
          <p:cNvSpPr/>
          <p:nvPr/>
        </p:nvSpPr>
        <p:spPr>
          <a:xfrm>
            <a:off x="6580377" y="2953510"/>
            <a:ext cx="131195" cy="118885"/>
          </a:xfrm>
          <a:prstGeom prst="ellipse">
            <a:avLst/>
          </a:prstGeom>
          <a:solidFill>
            <a:srgbClr val="E4572E"/>
          </a:solidFill>
          <a:ln/>
        </p:spPr>
      </p:sp>
      <p:sp>
        <p:nvSpPr>
          <p:cNvPr id="12" name="Text 9"/>
          <p:cNvSpPr/>
          <p:nvPr/>
        </p:nvSpPr>
        <p:spPr>
          <a:xfrm>
            <a:off x="6926182" y="2811179"/>
            <a:ext cx="4792206" cy="69083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Adapter le contenu et le rythme du cours</a:t>
            </a:r>
            <a:endParaRPr lang="en-US" sz="2400" dirty="0"/>
          </a:p>
        </p:txBody>
      </p:sp>
      <p:sp>
        <p:nvSpPr>
          <p:cNvPr id="13" name="Shape 10"/>
          <p:cNvSpPr/>
          <p:nvPr/>
        </p:nvSpPr>
        <p:spPr>
          <a:xfrm>
            <a:off x="6599583" y="4094922"/>
            <a:ext cx="111986" cy="109598"/>
          </a:xfrm>
          <a:prstGeom prst="ellipse">
            <a:avLst/>
          </a:prstGeom>
          <a:solidFill>
            <a:srgbClr val="E4572E"/>
          </a:solidFill>
          <a:ln/>
        </p:spPr>
      </p:sp>
      <p:sp>
        <p:nvSpPr>
          <p:cNvPr id="14" name="Text 11"/>
          <p:cNvSpPr/>
          <p:nvPr/>
        </p:nvSpPr>
        <p:spPr>
          <a:xfrm>
            <a:off x="6950367" y="3753678"/>
            <a:ext cx="4768021" cy="10436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Identifier les prérequis manquants (ex. anatomie, biochimie de base)</a:t>
            </a:r>
            <a:endParaRPr lang="en-US" sz="2400" dirty="0"/>
          </a:p>
        </p:txBody>
      </p:sp>
      <p:sp>
        <p:nvSpPr>
          <p:cNvPr id="15" name="Shape 12"/>
          <p:cNvSpPr/>
          <p:nvPr/>
        </p:nvSpPr>
        <p:spPr>
          <a:xfrm>
            <a:off x="6673140" y="5140125"/>
            <a:ext cx="91440" cy="91440"/>
          </a:xfrm>
          <a:prstGeom prst="ellipse">
            <a:avLst/>
          </a:prstGeom>
          <a:solidFill>
            <a:srgbClr val="E4572E"/>
          </a:solidFill>
          <a:ln/>
        </p:spPr>
      </p:sp>
      <p:sp>
        <p:nvSpPr>
          <p:cNvPr id="16" name="Text 13"/>
          <p:cNvSpPr/>
          <p:nvPr/>
        </p:nvSpPr>
        <p:spPr>
          <a:xfrm>
            <a:off x="6965142" y="5119716"/>
            <a:ext cx="4949490" cy="10278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Prévenir les malentendus conceptuels avant qu'ils ne s'installent</a:t>
            </a:r>
            <a:endParaRPr lang="en-US" sz="2400" dirty="0"/>
          </a:p>
        </p:txBody>
      </p:sp>
      <p:sp>
        <p:nvSpPr>
          <p:cNvPr id="27" name="Text 24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A6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955338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/home/claude/pptx_proj/icon_searc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613" y="2128613"/>
            <a:ext cx="367699" cy="36769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17" name="Shape 14"/>
          <p:cNvSpPr/>
          <p:nvPr/>
        </p:nvSpPr>
        <p:spPr>
          <a:xfrm>
            <a:off x="590844" y="1640351"/>
            <a:ext cx="10995002" cy="4652726"/>
          </a:xfrm>
          <a:prstGeom prst="roundRect">
            <a:avLst>
              <a:gd name="adj" fmla="val 2449"/>
            </a:avLst>
          </a:prstGeom>
          <a:solidFill>
            <a:schemeClr val="bg1">
              <a:lumMod val="95000"/>
            </a:schemeClr>
          </a:solidFill>
          <a:ln/>
        </p:spPr>
      </p:sp>
      <p:sp>
        <p:nvSpPr>
          <p:cNvPr id="18" name="Text 15"/>
          <p:cNvSpPr/>
          <p:nvPr/>
        </p:nvSpPr>
        <p:spPr>
          <a:xfrm>
            <a:off x="933161" y="1834414"/>
            <a:ext cx="10313959" cy="364785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txBody>
          <a:bodyPr wrap="square" rtlCol="0" anchor="ctr"/>
          <a:lstStyle/>
          <a:p>
            <a:pPr algn="ctr"/>
            <a:r>
              <a:rPr lang="en-US" sz="2400" b="1" kern="0" spc="150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EXEMPLES </a:t>
            </a:r>
            <a:r>
              <a:rPr lang="en-US" sz="2400" b="1" kern="0" spc="150" dirty="0" smtClean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DANS UNE FACULTÉ </a:t>
            </a:r>
            <a:r>
              <a:rPr lang="en-US" sz="2400" b="1" kern="0" spc="150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</a:t>
            </a:r>
            <a:r>
              <a:rPr lang="en-US" sz="2400" b="1" kern="0" spc="150" dirty="0" smtClean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SCIENCES DE </a:t>
            </a:r>
            <a:r>
              <a:rPr lang="en-US" sz="2400" b="1" kern="0" spc="150" dirty="0">
                <a:solidFill>
                  <a:srgbClr val="0070C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SANTÉ</a:t>
            </a:r>
            <a:endParaRPr lang="en-US" sz="2400" dirty="0">
              <a:solidFill>
                <a:srgbClr val="0070C0"/>
              </a:solidFill>
            </a:endParaRPr>
          </a:p>
        </p:txBody>
      </p:sp>
      <p:sp>
        <p:nvSpPr>
          <p:cNvPr id="19" name="Text 16"/>
          <p:cNvSpPr/>
          <p:nvPr/>
        </p:nvSpPr>
        <p:spPr>
          <a:xfrm>
            <a:off x="1024388" y="2379248"/>
            <a:ext cx="3348830" cy="455392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QCM diagnostique</a:t>
            </a:r>
            <a:endParaRPr lang="en-US" sz="2400" dirty="0"/>
          </a:p>
        </p:txBody>
      </p:sp>
      <p:sp>
        <p:nvSpPr>
          <p:cNvPr id="20" name="Text 17"/>
          <p:cNvSpPr/>
          <p:nvPr/>
        </p:nvSpPr>
        <p:spPr>
          <a:xfrm>
            <a:off x="1031333" y="2826576"/>
            <a:ext cx="9181812" cy="404303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en début de module (ex. </a:t>
            </a:r>
            <a:r>
              <a:rPr lang="en-US" sz="2000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g</a:t>
            </a:r>
            <a:r>
              <a:rPr lang="en-US" sz="2000" dirty="0" err="1" smtClean="0">
                <a:latin typeface="Arial" pitchFamily="34" charset="0"/>
                <a:ea typeface="Arial" pitchFamily="34" charset="-122"/>
                <a:cs typeface="Arial" pitchFamily="34" charset="-120"/>
              </a:rPr>
              <a:t>rossesse</a:t>
            </a:r>
            <a:r>
              <a:rPr lang="en-US" sz="2000" dirty="0" smtClean="0"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err="1" smtClean="0">
                <a:latin typeface="Arial" pitchFamily="34" charset="0"/>
                <a:ea typeface="Arial" pitchFamily="34" charset="-122"/>
                <a:cs typeface="Arial" pitchFamily="34" charset="-120"/>
              </a:rPr>
              <a:t>normale</a:t>
            </a:r>
            <a:r>
              <a:rPr lang="en-US" sz="2000" dirty="0" smtClean="0">
                <a:latin typeface="Arial" pitchFamily="34" charset="0"/>
                <a:ea typeface="Arial" pitchFamily="34" charset="-122"/>
                <a:cs typeface="Arial" pitchFamily="34" charset="-120"/>
              </a:rPr>
              <a:t>) </a:t>
            </a: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pour cibler les révisions.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1770712" y="3448140"/>
            <a:ext cx="4228540" cy="319187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Carte conceptuelle</a:t>
            </a:r>
            <a:endParaRPr lang="en-US" sz="2400" dirty="0"/>
          </a:p>
        </p:txBody>
      </p:sp>
      <p:sp>
        <p:nvSpPr>
          <p:cNvPr id="22" name="Text 19"/>
          <p:cNvSpPr/>
          <p:nvPr/>
        </p:nvSpPr>
        <p:spPr>
          <a:xfrm>
            <a:off x="1747648" y="3762838"/>
            <a:ext cx="9499472" cy="451818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demandée avant un cours pour révéler les représentations initiales des étudiants.</a:t>
            </a:r>
            <a:endParaRPr lang="en-US" sz="2000" dirty="0"/>
          </a:p>
        </p:txBody>
      </p:sp>
      <p:sp>
        <p:nvSpPr>
          <p:cNvPr id="23" name="Text 20"/>
          <p:cNvSpPr/>
          <p:nvPr/>
        </p:nvSpPr>
        <p:spPr>
          <a:xfrm>
            <a:off x="2698372" y="4265638"/>
            <a:ext cx="4228540" cy="423380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Auto-évaluation guidée</a:t>
            </a:r>
            <a:endParaRPr lang="en-US" sz="2400" dirty="0"/>
          </a:p>
        </p:txBody>
      </p:sp>
      <p:sp>
        <p:nvSpPr>
          <p:cNvPr id="24" name="Text 21"/>
          <p:cNvSpPr/>
          <p:nvPr/>
        </p:nvSpPr>
        <p:spPr>
          <a:xfrm>
            <a:off x="2728672" y="4661966"/>
            <a:ext cx="6146307" cy="439988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sur une grille de compétences avant un stage clinique.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3991915" y="5275747"/>
            <a:ext cx="4561242" cy="273518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Question de mise en situation</a:t>
            </a:r>
            <a:endParaRPr lang="en-US" sz="2400" dirty="0"/>
          </a:p>
        </p:txBody>
      </p:sp>
      <p:sp>
        <p:nvSpPr>
          <p:cNvPr id="26" name="Text 23"/>
          <p:cNvSpPr/>
          <p:nvPr/>
        </p:nvSpPr>
        <p:spPr>
          <a:xfrm>
            <a:off x="3984446" y="5645654"/>
            <a:ext cx="6088021" cy="407213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orale en début de séance de raisonnement clinique.</a:t>
            </a:r>
            <a:endParaRPr lang="en-US" sz="2000" dirty="0"/>
          </a:p>
        </p:txBody>
      </p:sp>
      <p:sp>
        <p:nvSpPr>
          <p:cNvPr id="27" name="Text 24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A6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29" name="Text 0"/>
          <p:cNvSpPr/>
          <p:nvPr/>
        </p:nvSpPr>
        <p:spPr>
          <a:xfrm>
            <a:off x="707666" y="395826"/>
            <a:ext cx="10054119" cy="66513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kern="0" spc="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 · ÉVALUATION DIAGNOSTIQUE</a:t>
            </a:r>
            <a:endParaRPr lang="en-US" sz="4000" dirty="0"/>
          </a:p>
        </p:txBody>
      </p:sp>
      <p:sp>
        <p:nvSpPr>
          <p:cNvPr id="30" name="Text 1"/>
          <p:cNvSpPr/>
          <p:nvPr/>
        </p:nvSpPr>
        <p:spPr>
          <a:xfrm>
            <a:off x="748548" y="927652"/>
            <a:ext cx="10600414" cy="7536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Repérer le point de départ de l'apprenant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2936134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743" y="609600"/>
            <a:ext cx="11571968" cy="5701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2135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7666" y="395826"/>
            <a:ext cx="8953169" cy="66513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000" b="1" kern="0" spc="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· ÉVALUATION FORMATIVE</a:t>
            </a:r>
          </a:p>
        </p:txBody>
      </p:sp>
      <p:sp>
        <p:nvSpPr>
          <p:cNvPr id="3" name="Text 1"/>
          <p:cNvSpPr/>
          <p:nvPr/>
        </p:nvSpPr>
        <p:spPr>
          <a:xfrm>
            <a:off x="748548" y="927652"/>
            <a:ext cx="10600414" cy="7536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i="1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Accompagner</a:t>
            </a:r>
            <a:r>
              <a:rPr lang="en-US" sz="2800" b="1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la progression, sans </a:t>
            </a:r>
            <a:r>
              <a:rPr lang="en-US" sz="2800" b="1" i="1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sanctionner</a:t>
            </a:r>
            <a:endParaRPr lang="en-US" sz="2800" i="1" dirty="0"/>
          </a:p>
        </p:txBody>
      </p:sp>
      <p:sp>
        <p:nvSpPr>
          <p:cNvPr id="4" name="Shape 2"/>
          <p:cNvSpPr/>
          <p:nvPr/>
        </p:nvSpPr>
        <p:spPr>
          <a:xfrm>
            <a:off x="548639" y="1804942"/>
            <a:ext cx="11000233" cy="4641578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011680"/>
            <a:ext cx="594360" cy="594360"/>
          </a:xfrm>
          <a:prstGeom prst="ellipse">
            <a:avLst/>
          </a:prstGeom>
          <a:solidFill>
            <a:srgbClr val="595959"/>
          </a:solidFill>
          <a:ln/>
        </p:spPr>
      </p:sp>
      <p:pic>
        <p:nvPicPr>
          <p:cNvPr id="6" name="Image 0" descr="/home/claude/pptx_proj/icon_searc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" y="2130552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83081" y="20779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Définition</a:t>
            </a: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842635" y="2654012"/>
            <a:ext cx="4995458" cy="2907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5000"/>
              </a:lnSpc>
            </a:pPr>
            <a:r>
              <a:rPr lang="fr-FR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Intégrée au processus d'apprentissage, elle fournit un retour régulier sur la progression de l'étudiant afin d'orienter ses efforts — sans compter dans la note finale.</a:t>
            </a:r>
          </a:p>
        </p:txBody>
      </p:sp>
      <p:sp>
        <p:nvSpPr>
          <p:cNvPr id="10" name="Text 7"/>
          <p:cNvSpPr/>
          <p:nvPr/>
        </p:nvSpPr>
        <p:spPr>
          <a:xfrm>
            <a:off x="7050158" y="2144200"/>
            <a:ext cx="345881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Principe </a:t>
            </a:r>
            <a:r>
              <a:rPr lang="en-US" sz="3200" b="1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clé</a:t>
            </a:r>
            <a:endParaRPr lang="en-US" sz="3200" dirty="0"/>
          </a:p>
        </p:txBody>
      </p:sp>
      <p:sp>
        <p:nvSpPr>
          <p:cNvPr id="12" name="Text 9"/>
          <p:cNvSpPr/>
          <p:nvPr/>
        </p:nvSpPr>
        <p:spPr>
          <a:xfrm>
            <a:off x="6316394" y="2606040"/>
            <a:ext cx="5032568" cy="24864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5000"/>
              </a:lnSpc>
            </a:pPr>
            <a:r>
              <a:rPr lang="en-US" sz="2400" b="1" i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 </a:t>
            </a:r>
            <a:r>
              <a:rPr lang="en-US" sz="2400" b="1" i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L'erreur</a:t>
            </a:r>
            <a:r>
              <a:rPr lang="en-US" sz="2400" b="1" i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i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devient</a:t>
            </a:r>
            <a:r>
              <a:rPr lang="en-US" sz="2400" b="1" i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i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</a:t>
            </a:r>
            <a:r>
              <a:rPr lang="en-US" sz="2400" b="1" i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information utile, pas </a:t>
            </a:r>
            <a:r>
              <a:rPr lang="en-US" sz="2400" b="1" i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</a:t>
            </a:r>
            <a:r>
              <a:rPr lang="en-US" sz="2400" b="1" i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i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faute</a:t>
            </a:r>
            <a:r>
              <a:rPr lang="en-US" sz="2400" b="1" i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 </a:t>
            </a:r>
            <a:r>
              <a:rPr lang="en-US" sz="2400" b="1" i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»</a:t>
            </a:r>
          </a:p>
          <a:p>
            <a:pPr>
              <a:lnSpc>
                <a:spcPct val="125000"/>
              </a:lnSpc>
            </a:pPr>
            <a:r>
              <a:rPr lang="en-US" sz="2400" b="1" i="1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i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L'enjeu</a:t>
            </a:r>
            <a:r>
              <a:rPr lang="en-US" sz="2400" b="1" i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i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est</a:t>
            </a:r>
            <a:r>
              <a:rPr lang="en-US" sz="2400" b="1" i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i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l'apprentissage</a:t>
            </a:r>
            <a:r>
              <a:rPr lang="en-US" sz="2400" b="1" i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pas le </a:t>
            </a:r>
            <a:r>
              <a:rPr lang="en-US" sz="2400" b="1" i="1" dirty="0" err="1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jugement</a:t>
            </a:r>
            <a:r>
              <a:rPr lang="en-US" sz="2400" b="1" i="1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endParaRPr lang="en-US" sz="2400" b="1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7" name="Text 24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A6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50175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9"/>
          <p:cNvSpPr/>
          <p:nvPr/>
        </p:nvSpPr>
        <p:spPr>
          <a:xfrm>
            <a:off x="777240" y="1645809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kern="0" spc="100" dirty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OUTILS EN CONTEXTE </a:t>
            </a:r>
            <a:r>
              <a:rPr lang="en-US" sz="2800" b="1" kern="0" spc="100" dirty="0" smtClean="0">
                <a:solidFill>
                  <a:schemeClr val="accent5">
                    <a:lumMod val="75000"/>
                  </a:scheme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CLINIQUE</a:t>
            </a:r>
            <a:endParaRPr lang="en-US" sz="2800" dirty="0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13" name="Shape 10"/>
          <p:cNvSpPr/>
          <p:nvPr/>
        </p:nvSpPr>
        <p:spPr>
          <a:xfrm>
            <a:off x="379828" y="2240279"/>
            <a:ext cx="5838092" cy="1200780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04911" y="2271688"/>
            <a:ext cx="561300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Mini-CEX</a:t>
            </a:r>
            <a:endParaRPr lang="en-US" sz="2800" dirty="0"/>
          </a:p>
        </p:txBody>
      </p:sp>
      <p:sp>
        <p:nvSpPr>
          <p:cNvPr id="15" name="Text 12"/>
          <p:cNvSpPr/>
          <p:nvPr/>
        </p:nvSpPr>
        <p:spPr>
          <a:xfrm rot="10800000" flipV="1">
            <a:off x="604911" y="2912629"/>
            <a:ext cx="5553573" cy="3886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Observation courte d'une consultation, suivie d'un feedback structuré immédiat.</a:t>
            </a:r>
            <a:endParaRPr lang="en-US" sz="2400" dirty="0"/>
          </a:p>
        </p:txBody>
      </p:sp>
      <p:sp>
        <p:nvSpPr>
          <p:cNvPr id="16" name="Shape 13"/>
          <p:cNvSpPr/>
          <p:nvPr/>
        </p:nvSpPr>
        <p:spPr>
          <a:xfrm>
            <a:off x="379828" y="3698615"/>
            <a:ext cx="5830472" cy="1406652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7" name="Text 14"/>
          <p:cNvSpPr/>
          <p:nvPr/>
        </p:nvSpPr>
        <p:spPr>
          <a:xfrm>
            <a:off x="604911" y="3817487"/>
            <a:ext cx="5595483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Quiz formatifs entre séances</a:t>
            </a:r>
            <a:endParaRPr lang="en-US" sz="2800" dirty="0"/>
          </a:p>
        </p:txBody>
      </p:sp>
      <p:sp>
        <p:nvSpPr>
          <p:cNvPr id="18" name="Text 15"/>
          <p:cNvSpPr/>
          <p:nvPr/>
        </p:nvSpPr>
        <p:spPr>
          <a:xfrm>
            <a:off x="604911" y="4401941"/>
            <a:ext cx="5613009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Auto-tests sans enjeu pour renforcer la mémorisation active.</a:t>
            </a:r>
            <a:endParaRPr lang="en-US" sz="2400" dirty="0"/>
          </a:p>
        </p:txBody>
      </p:sp>
      <p:sp>
        <p:nvSpPr>
          <p:cNvPr id="19" name="Shape 16"/>
          <p:cNvSpPr/>
          <p:nvPr/>
        </p:nvSpPr>
        <p:spPr>
          <a:xfrm>
            <a:off x="6339840" y="2231135"/>
            <a:ext cx="5574792" cy="1209923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6486322" y="2231136"/>
            <a:ext cx="542831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 smtClean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ECOS </a:t>
            </a:r>
            <a:r>
              <a:rPr lang="en-US" sz="28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formatif / simulation</a:t>
            </a:r>
            <a:endParaRPr lang="en-US" sz="2800" dirty="0"/>
          </a:p>
        </p:txBody>
      </p:sp>
      <p:sp>
        <p:nvSpPr>
          <p:cNvPr id="21" name="Text 18"/>
          <p:cNvSpPr/>
          <p:nvPr/>
        </p:nvSpPr>
        <p:spPr>
          <a:xfrm>
            <a:off x="6486322" y="2596896"/>
            <a:ext cx="5428310" cy="8441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Mise en situation clinique suivie d'un débriefing constructif.</a:t>
            </a:r>
            <a:endParaRPr lang="en-US" sz="2400" dirty="0"/>
          </a:p>
        </p:txBody>
      </p:sp>
      <p:sp>
        <p:nvSpPr>
          <p:cNvPr id="22" name="Shape 19"/>
          <p:cNvSpPr/>
          <p:nvPr/>
        </p:nvSpPr>
        <p:spPr>
          <a:xfrm>
            <a:off x="6339840" y="3717898"/>
            <a:ext cx="5550012" cy="1387367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23" name="Text 20"/>
          <p:cNvSpPr/>
          <p:nvPr/>
        </p:nvSpPr>
        <p:spPr>
          <a:xfrm>
            <a:off x="6486322" y="3774218"/>
            <a:ext cx="5403530" cy="26196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Portfolio et carnet de bord</a:t>
            </a:r>
            <a:endParaRPr lang="en-US" sz="2800" dirty="0"/>
          </a:p>
        </p:txBody>
      </p:sp>
      <p:sp>
        <p:nvSpPr>
          <p:cNvPr id="24" name="Text 21"/>
          <p:cNvSpPr/>
          <p:nvPr/>
        </p:nvSpPr>
        <p:spPr>
          <a:xfrm>
            <a:off x="6486322" y="3904487"/>
            <a:ext cx="5428310" cy="120077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Traces de progression discutées régulièrement avec un tuteur.</a:t>
            </a:r>
            <a:endParaRPr lang="en-US" sz="2400" dirty="0"/>
          </a:p>
        </p:txBody>
      </p:sp>
      <p:sp>
        <p:nvSpPr>
          <p:cNvPr id="25" name="Shape 22"/>
          <p:cNvSpPr/>
          <p:nvPr/>
        </p:nvSpPr>
        <p:spPr>
          <a:xfrm>
            <a:off x="777240" y="5362823"/>
            <a:ext cx="10515600" cy="958795"/>
          </a:xfrm>
          <a:prstGeom prst="roundRect">
            <a:avLst>
              <a:gd name="adj" fmla="val 9756"/>
            </a:avLst>
          </a:prstGeom>
          <a:solidFill>
            <a:srgbClr val="FFFFFF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1762539" y="5417357"/>
            <a:ext cx="5205454" cy="373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 par les pairs</a:t>
            </a:r>
            <a:endParaRPr lang="en-US" sz="2800" dirty="0"/>
          </a:p>
        </p:txBody>
      </p:sp>
      <p:sp>
        <p:nvSpPr>
          <p:cNvPr id="27" name="Text 24"/>
          <p:cNvSpPr/>
          <p:nvPr/>
        </p:nvSpPr>
        <p:spPr>
          <a:xfrm>
            <a:off x="1762539" y="5842221"/>
            <a:ext cx="8905461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Observation croisée entre étudiants sur une compétence ciblée.</a:t>
            </a:r>
            <a:endParaRPr lang="en-US" sz="2400" dirty="0"/>
          </a:p>
        </p:txBody>
      </p:sp>
      <p:sp>
        <p:nvSpPr>
          <p:cNvPr id="28" name="Text 25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dirty="0">
                <a:solidFill>
                  <a:srgbClr val="A6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dirty="0"/>
          </a:p>
        </p:txBody>
      </p:sp>
      <p:sp>
        <p:nvSpPr>
          <p:cNvPr id="29" name="Text 0"/>
          <p:cNvSpPr/>
          <p:nvPr/>
        </p:nvSpPr>
        <p:spPr>
          <a:xfrm>
            <a:off x="707666" y="269215"/>
            <a:ext cx="8953169" cy="66513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000" b="1" kern="0" spc="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 · ÉVALUATION FORMATIVE</a:t>
            </a:r>
          </a:p>
        </p:txBody>
      </p:sp>
      <p:sp>
        <p:nvSpPr>
          <p:cNvPr id="30" name="Text 1"/>
          <p:cNvSpPr/>
          <p:nvPr/>
        </p:nvSpPr>
        <p:spPr>
          <a:xfrm>
            <a:off x="748548" y="758836"/>
            <a:ext cx="10600414" cy="7536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800" b="1" i="1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Accompagner</a:t>
            </a:r>
            <a:r>
              <a:rPr lang="en-US" sz="2800" b="1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la progression, sans </a:t>
            </a:r>
            <a:r>
              <a:rPr lang="en-US" sz="2800" b="1" i="1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sanctionner</a:t>
            </a:r>
            <a:endParaRPr lang="en-US" sz="2800" i="1" dirty="0"/>
          </a:p>
        </p:txBody>
      </p:sp>
    </p:spTree>
    <p:extLst>
      <p:ext uri="{BB962C8B-B14F-4D97-AF65-F5344CB8AC3E}">
        <p14:creationId xmlns:p14="http://schemas.microsoft.com/office/powerpoint/2010/main" val="147766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07666" y="395826"/>
            <a:ext cx="8953169" cy="66513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000" b="1" kern="0" spc="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ÉVALUATION SOMMATIVE</a:t>
            </a:r>
          </a:p>
        </p:txBody>
      </p:sp>
      <p:sp>
        <p:nvSpPr>
          <p:cNvPr id="3" name="Text 1"/>
          <p:cNvSpPr/>
          <p:nvPr/>
        </p:nvSpPr>
        <p:spPr>
          <a:xfrm>
            <a:off x="748548" y="927652"/>
            <a:ext cx="10600414" cy="7536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fr-FR" sz="2800" b="1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Certifier le niveau atteint à un moment donné</a:t>
            </a:r>
          </a:p>
        </p:txBody>
      </p:sp>
      <p:sp>
        <p:nvSpPr>
          <p:cNvPr id="4" name="Shape 2"/>
          <p:cNvSpPr/>
          <p:nvPr/>
        </p:nvSpPr>
        <p:spPr>
          <a:xfrm>
            <a:off x="548639" y="1804942"/>
            <a:ext cx="11197884" cy="4641578"/>
          </a:xfrm>
          <a:prstGeom prst="roundRect">
            <a:avLst>
              <a:gd name="adj" fmla="val 2449"/>
            </a:avLst>
          </a:prstGeom>
          <a:solidFill>
            <a:srgbClr val="FFFFFF"/>
          </a:solidFill>
          <a:ln w="12700">
            <a:solidFill>
              <a:srgbClr val="EDEDED"/>
            </a:solidFill>
            <a:prstDash val="solid"/>
          </a:ln>
        </p:spPr>
      </p:sp>
      <p:pic>
        <p:nvPicPr>
          <p:cNvPr id="6" name="Image 0" descr="/home/claude/pptx_proj/icon_searc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" y="2130552"/>
            <a:ext cx="365760" cy="3657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783081" y="2077940"/>
            <a:ext cx="3657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Définition</a:t>
            </a:r>
            <a:endParaRPr lang="en-US" sz="3200" dirty="0"/>
          </a:p>
        </p:txBody>
      </p:sp>
      <p:sp>
        <p:nvSpPr>
          <p:cNvPr id="8" name="Text 5"/>
          <p:cNvSpPr/>
          <p:nvPr/>
        </p:nvSpPr>
        <p:spPr>
          <a:xfrm>
            <a:off x="842635" y="2654012"/>
            <a:ext cx="4816044" cy="2907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25000"/>
              </a:lnSpc>
            </a:pPr>
            <a:r>
              <a:rPr lang="fr-FR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Réalisée au terme d'une séquence, elle atteste d'un niveau de compétence atteint, en général traduite par une note ou une décision de passage, de réussite ou de certification.</a:t>
            </a:r>
          </a:p>
        </p:txBody>
      </p:sp>
      <p:sp>
        <p:nvSpPr>
          <p:cNvPr id="10" name="Text 7"/>
          <p:cNvSpPr/>
          <p:nvPr/>
        </p:nvSpPr>
        <p:spPr>
          <a:xfrm>
            <a:off x="7050158" y="2144200"/>
            <a:ext cx="4077387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3200" b="1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Exigences</a:t>
            </a:r>
            <a:r>
              <a:rPr lang="en-US" sz="32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de </a:t>
            </a:r>
            <a:r>
              <a:rPr lang="en-US" sz="3200" b="1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qualité</a:t>
            </a:r>
            <a:endParaRPr lang="en-US" sz="3200" b="1" dirty="0">
              <a:solidFill>
                <a:srgbClr val="333333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6811617" y="2585895"/>
            <a:ext cx="4934905" cy="37589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r>
              <a:rPr lang="en-US" sz="240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Validité</a:t>
            </a:r>
            <a:r>
              <a:rPr lang="en-US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: </a:t>
            </a:r>
            <a:r>
              <a:rPr lang="en-US" sz="240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mesurer</a:t>
            </a:r>
            <a:r>
              <a:rPr lang="en-US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</a:t>
            </a:r>
            <a:r>
              <a:rPr lang="en-US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que </a:t>
            </a:r>
            <a:r>
              <a:rPr lang="en-US" sz="240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l'on</a:t>
            </a:r>
            <a:r>
              <a:rPr lang="en-US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prétend</a:t>
            </a:r>
            <a:r>
              <a:rPr lang="en-US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mesurer</a:t>
            </a:r>
            <a:endParaRPr lang="en-US" sz="2400" dirty="0"/>
          </a:p>
          <a:p>
            <a:endParaRPr lang="en-US" sz="2400" dirty="0" smtClean="0"/>
          </a:p>
          <a:p>
            <a:r>
              <a:rPr lang="en-US" sz="240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Fiabilité</a:t>
            </a:r>
            <a:r>
              <a:rPr lang="en-US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: </a:t>
            </a:r>
            <a:r>
              <a:rPr lang="en-US" sz="240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reproductibilité</a:t>
            </a:r>
            <a:r>
              <a:rPr lang="en-US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entre </a:t>
            </a:r>
            <a:r>
              <a:rPr lang="en-US" sz="240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correcteurs</a:t>
            </a:r>
            <a:r>
              <a:rPr lang="en-US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et sessions</a:t>
            </a:r>
            <a:endParaRPr lang="en-US" sz="2400" dirty="0"/>
          </a:p>
          <a:p>
            <a:endParaRPr lang="en-US" sz="1600" dirty="0" smtClean="0"/>
          </a:p>
          <a:p>
            <a:r>
              <a:rPr lang="en-US" sz="240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Équité</a:t>
            </a:r>
            <a:r>
              <a:rPr lang="en-US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: </a:t>
            </a:r>
            <a:r>
              <a:rPr lang="en-US" sz="240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mêmes</a:t>
            </a:r>
            <a:r>
              <a:rPr lang="en-US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conditions et </a:t>
            </a:r>
            <a:r>
              <a:rPr lang="en-US" sz="240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critères</a:t>
            </a:r>
            <a:r>
              <a:rPr lang="en-US" sz="24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pour </a:t>
            </a:r>
            <a:r>
              <a:rPr lang="en-US" sz="240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tous</a:t>
            </a:r>
            <a:endParaRPr lang="en-US" sz="2400" dirty="0"/>
          </a:p>
          <a:p>
            <a:pPr>
              <a:lnSpc>
                <a:spcPct val="125000"/>
              </a:lnSpc>
            </a:pPr>
            <a:endParaRPr lang="en-US" sz="2400" dirty="0"/>
          </a:p>
        </p:txBody>
      </p:sp>
      <p:sp>
        <p:nvSpPr>
          <p:cNvPr id="27" name="Text 24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A6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13" name="Shape 8"/>
          <p:cNvSpPr/>
          <p:nvPr/>
        </p:nvSpPr>
        <p:spPr>
          <a:xfrm>
            <a:off x="6498204" y="4080011"/>
            <a:ext cx="91440" cy="91440"/>
          </a:xfrm>
          <a:prstGeom prst="ellipse">
            <a:avLst/>
          </a:prstGeom>
          <a:solidFill>
            <a:srgbClr val="333333"/>
          </a:solidFill>
          <a:ln/>
        </p:spPr>
      </p:sp>
      <p:sp>
        <p:nvSpPr>
          <p:cNvPr id="14" name="Shape 8"/>
          <p:cNvSpPr/>
          <p:nvPr/>
        </p:nvSpPr>
        <p:spPr>
          <a:xfrm>
            <a:off x="6452484" y="3013147"/>
            <a:ext cx="91440" cy="91440"/>
          </a:xfrm>
          <a:prstGeom prst="ellipse">
            <a:avLst/>
          </a:prstGeom>
          <a:solidFill>
            <a:srgbClr val="333333"/>
          </a:solidFill>
          <a:ln/>
        </p:spPr>
      </p:sp>
      <p:sp>
        <p:nvSpPr>
          <p:cNvPr id="15" name="Shape 8"/>
          <p:cNvSpPr/>
          <p:nvPr/>
        </p:nvSpPr>
        <p:spPr>
          <a:xfrm>
            <a:off x="6498204" y="5055435"/>
            <a:ext cx="91440" cy="91440"/>
          </a:xfrm>
          <a:prstGeom prst="ellipse">
            <a:avLst/>
          </a:prstGeom>
          <a:solidFill>
            <a:srgbClr val="333333"/>
          </a:solidFill>
          <a:ln/>
        </p:spPr>
      </p:sp>
      <p:pic>
        <p:nvPicPr>
          <p:cNvPr id="19" name="Image 0" descr="/home/claude/pptx_proj/icon_clipboard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552" y="2120348"/>
            <a:ext cx="365760" cy="375964"/>
          </a:xfrm>
          <a:prstGeom prst="rect">
            <a:avLst/>
          </a:prstGeom>
        </p:spPr>
      </p:pic>
      <p:sp>
        <p:nvSpPr>
          <p:cNvPr id="20" name="Shape 3"/>
          <p:cNvSpPr/>
          <p:nvPr/>
        </p:nvSpPr>
        <p:spPr>
          <a:xfrm>
            <a:off x="868680" y="2011680"/>
            <a:ext cx="594360" cy="594360"/>
          </a:xfrm>
          <a:prstGeom prst="ellipse">
            <a:avLst/>
          </a:prstGeom>
          <a:solidFill>
            <a:srgbClr val="E4572E"/>
          </a:solidFill>
          <a:ln/>
        </p:spPr>
      </p:sp>
      <p:pic>
        <p:nvPicPr>
          <p:cNvPr id="21" name="Image 0" descr="/home/claude/pptx_proj/icon_clipboard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552" y="2081117"/>
            <a:ext cx="403926" cy="41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690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 descr="/home/claude/pptx_proj/icon_searc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6083" y="2129083"/>
            <a:ext cx="367229" cy="36722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</p:pic>
      <p:sp>
        <p:nvSpPr>
          <p:cNvPr id="17" name="Shape 14"/>
          <p:cNvSpPr/>
          <p:nvPr/>
        </p:nvSpPr>
        <p:spPr>
          <a:xfrm>
            <a:off x="379829" y="1592787"/>
            <a:ext cx="11534804" cy="4781869"/>
          </a:xfrm>
          <a:prstGeom prst="roundRect">
            <a:avLst>
              <a:gd name="adj" fmla="val 2449"/>
            </a:avLst>
          </a:prstGeom>
          <a:solidFill>
            <a:schemeClr val="bg1">
              <a:lumMod val="95000"/>
            </a:schemeClr>
          </a:solidFill>
          <a:ln/>
        </p:spPr>
      </p:sp>
      <p:sp>
        <p:nvSpPr>
          <p:cNvPr id="18" name="Text 15"/>
          <p:cNvSpPr/>
          <p:nvPr/>
        </p:nvSpPr>
        <p:spPr>
          <a:xfrm>
            <a:off x="379829" y="1838118"/>
            <a:ext cx="11534802" cy="349400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txBody>
          <a:bodyPr wrap="square" rtlCol="0" anchor="ctr"/>
          <a:lstStyle/>
          <a:p>
            <a:pPr algn="ctr"/>
            <a:r>
              <a:rPr lang="en-US" sz="2600" b="1" kern="0" spc="150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EXEMPLES </a:t>
            </a:r>
            <a:r>
              <a:rPr lang="en-US" sz="2600" b="1" kern="0" spc="150" dirty="0" smtClean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DANS UNE FACULTÉ </a:t>
            </a:r>
            <a:r>
              <a:rPr lang="en-US" sz="2600" b="1" kern="0" spc="150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 </a:t>
            </a:r>
            <a:r>
              <a:rPr lang="en-US" sz="2600" b="1" kern="0" spc="150" dirty="0" smtClean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SCIENCES DE </a:t>
            </a:r>
            <a:r>
              <a:rPr lang="en-US" sz="2600" b="1" kern="0" spc="150" dirty="0">
                <a:solidFill>
                  <a:schemeClr val="accent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SANTÉ</a:t>
            </a:r>
            <a:endParaRPr lang="en-US" sz="2600" dirty="0">
              <a:solidFill>
                <a:schemeClr val="accent1"/>
              </a:solidFill>
            </a:endParaRPr>
          </a:p>
        </p:txBody>
      </p:sp>
      <p:sp>
        <p:nvSpPr>
          <p:cNvPr id="19" name="Text 16"/>
          <p:cNvSpPr/>
          <p:nvPr/>
        </p:nvSpPr>
        <p:spPr>
          <a:xfrm>
            <a:off x="1029853" y="2513523"/>
            <a:ext cx="4969399" cy="347422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txBody>
          <a:bodyPr wrap="square" lIns="0" tIns="0" rIns="0" bIns="0" rtlCol="0" anchor="ctr"/>
          <a:lstStyle/>
          <a:p>
            <a:r>
              <a:rPr lang="en-US" sz="2400" b="1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Examen</a:t>
            </a:r>
            <a:r>
              <a:rPr lang="en-US" sz="24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400" b="1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écrit</a:t>
            </a:r>
            <a:r>
              <a:rPr lang="en-US" sz="24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 final (QCM/QROC)</a:t>
            </a:r>
          </a:p>
        </p:txBody>
      </p:sp>
      <p:sp>
        <p:nvSpPr>
          <p:cNvPr id="20" name="Text 17"/>
          <p:cNvSpPr/>
          <p:nvPr/>
        </p:nvSpPr>
        <p:spPr>
          <a:xfrm>
            <a:off x="1042509" y="2824132"/>
            <a:ext cx="8724343" cy="406748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fr-FR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sur les connaissances théoriques d'un module.</a:t>
            </a:r>
          </a:p>
        </p:txBody>
      </p:sp>
      <p:sp>
        <p:nvSpPr>
          <p:cNvPr id="21" name="Text 18"/>
          <p:cNvSpPr/>
          <p:nvPr/>
        </p:nvSpPr>
        <p:spPr>
          <a:xfrm>
            <a:off x="1776123" y="3446211"/>
            <a:ext cx="4223129" cy="321117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txBody>
          <a:bodyPr wrap="square" lIns="0" tIns="0" rIns="0" bIns="0" rtlCol="0" anchor="ctr"/>
          <a:lstStyle/>
          <a:p>
            <a:r>
              <a:rPr lang="en-US" sz="24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ECOS </a:t>
            </a:r>
            <a:r>
              <a:rPr lang="en-US" sz="2400" b="1" dirty="0" err="1">
                <a:latin typeface="Arial" pitchFamily="34" charset="0"/>
                <a:ea typeface="Arial" pitchFamily="34" charset="-122"/>
                <a:cs typeface="Arial" pitchFamily="34" charset="-120"/>
              </a:rPr>
              <a:t>certificatif</a:t>
            </a:r>
            <a:endParaRPr lang="en-US" sz="2400" b="1" dirty="0">
              <a:latin typeface="Arial" pitchFamily="34" charset="0"/>
              <a:ea typeface="Arial" pitchFamily="34" charset="-122"/>
              <a:cs typeface="Arial" pitchFamily="34" charset="-12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1758654" y="3760105"/>
            <a:ext cx="8591287" cy="454551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fr-FR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évaluant des compétences cliniques par stations chronométrées.</a:t>
            </a:r>
          </a:p>
        </p:txBody>
      </p:sp>
      <p:sp>
        <p:nvSpPr>
          <p:cNvPr id="23" name="Text 20"/>
          <p:cNvSpPr/>
          <p:nvPr/>
        </p:nvSpPr>
        <p:spPr>
          <a:xfrm>
            <a:off x="2700947" y="4367902"/>
            <a:ext cx="6006955" cy="291364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txBody>
          <a:bodyPr wrap="square" lIns="0" tIns="0" rIns="0" bIns="0" rtlCol="0" anchor="ctr"/>
          <a:lstStyle/>
          <a:p>
            <a:r>
              <a:rPr lang="fr-FR" sz="24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Soutenance de mémoire ou de thèse</a:t>
            </a:r>
          </a:p>
        </p:txBody>
      </p:sp>
      <p:sp>
        <p:nvSpPr>
          <p:cNvPr id="24" name="Text 21"/>
          <p:cNvSpPr/>
          <p:nvPr/>
        </p:nvSpPr>
        <p:spPr>
          <a:xfrm>
            <a:off x="2736536" y="4659305"/>
            <a:ext cx="6138443" cy="442649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fr-FR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validant un travail de recherche encadré.</a:t>
            </a:r>
          </a:p>
        </p:txBody>
      </p:sp>
      <p:sp>
        <p:nvSpPr>
          <p:cNvPr id="25" name="Text 22"/>
          <p:cNvSpPr/>
          <p:nvPr/>
        </p:nvSpPr>
        <p:spPr>
          <a:xfrm>
            <a:off x="3997326" y="5273817"/>
            <a:ext cx="4223129" cy="321117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txBody>
          <a:bodyPr wrap="square" lIns="0" tIns="0" rIns="0" bIns="0" rtlCol="0" anchor="ctr"/>
          <a:lstStyle/>
          <a:p>
            <a:r>
              <a:rPr lang="fr-FR" sz="24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Évaluation de fin de stage</a:t>
            </a:r>
          </a:p>
        </p:txBody>
      </p:sp>
      <p:sp>
        <p:nvSpPr>
          <p:cNvPr id="26" name="Text 23"/>
          <p:cNvSpPr/>
          <p:nvPr/>
        </p:nvSpPr>
        <p:spPr>
          <a:xfrm>
            <a:off x="3988402" y="5643192"/>
            <a:ext cx="7068803" cy="409675"/>
          </a:xfrm>
          <a:prstGeom prst="rect">
            <a:avLst/>
          </a:prstGeom>
          <a:solidFill>
            <a:schemeClr val="bg1">
              <a:lumMod val="95000"/>
            </a:schemeClr>
          </a:solidFill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fr-FR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par le maître de stage, comptant dans la validation du cursus.</a:t>
            </a:r>
          </a:p>
        </p:txBody>
      </p:sp>
      <p:sp>
        <p:nvSpPr>
          <p:cNvPr id="27" name="Text 24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A6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29" name="Text 0"/>
          <p:cNvSpPr/>
          <p:nvPr/>
        </p:nvSpPr>
        <p:spPr>
          <a:xfrm>
            <a:off x="707666" y="395826"/>
            <a:ext cx="8953169" cy="665135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4000" b="1" kern="0" spc="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 · ÉVALUATION SOMMATIVE</a:t>
            </a:r>
          </a:p>
        </p:txBody>
      </p:sp>
      <p:sp>
        <p:nvSpPr>
          <p:cNvPr id="30" name="Text 1"/>
          <p:cNvSpPr/>
          <p:nvPr/>
        </p:nvSpPr>
        <p:spPr>
          <a:xfrm>
            <a:off x="748548" y="927652"/>
            <a:ext cx="10600414" cy="7536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fr-FR" sz="2800" b="1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Certifier le niveau atteint à un moment donné</a:t>
            </a:r>
          </a:p>
        </p:txBody>
      </p:sp>
    </p:spTree>
    <p:extLst>
      <p:ext uri="{BB962C8B-B14F-4D97-AF65-F5344CB8AC3E}">
        <p14:creationId xmlns:p14="http://schemas.microsoft.com/office/powerpoint/2010/main" val="200354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64705" y="1703594"/>
            <a:ext cx="10515600" cy="3902075"/>
          </a:xfrm>
        </p:spPr>
        <p:txBody>
          <a:bodyPr>
            <a:normAutofit/>
          </a:bodyPr>
          <a:lstStyle/>
          <a:p>
            <a:pPr algn="ctr"/>
            <a:r>
              <a:rPr lang="fr-FR" sz="11500" b="1" dirty="0" smtClean="0"/>
              <a:t>bit.ly/diag-f-sp6</a:t>
            </a:r>
            <a:endParaRPr lang="fr-FR" sz="11500" b="1" dirty="0"/>
          </a:p>
        </p:txBody>
      </p:sp>
    </p:spTree>
    <p:extLst>
      <p:ext uri="{BB962C8B-B14F-4D97-AF65-F5344CB8AC3E}">
        <p14:creationId xmlns:p14="http://schemas.microsoft.com/office/powerpoint/2010/main" val="23369998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kern="0" spc="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SYNTHÈSE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Comparaison des trois types d'évaluation</a:t>
            </a:r>
            <a:endParaRPr lang="en-US" sz="2800" i="1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2377440" cy="64008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5" name="Shape 3"/>
          <p:cNvSpPr/>
          <p:nvPr/>
        </p:nvSpPr>
        <p:spPr>
          <a:xfrm>
            <a:off x="2926080" y="1783080"/>
            <a:ext cx="3200400" cy="640080"/>
          </a:xfrm>
          <a:prstGeom prst="rect">
            <a:avLst/>
          </a:prstGeom>
          <a:solidFill>
            <a:srgbClr val="595959"/>
          </a:solidFill>
          <a:ln/>
        </p:spPr>
      </p:sp>
      <p:sp>
        <p:nvSpPr>
          <p:cNvPr id="6" name="Text 4"/>
          <p:cNvSpPr/>
          <p:nvPr/>
        </p:nvSpPr>
        <p:spPr>
          <a:xfrm>
            <a:off x="2926080" y="178308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Diagnostique</a:t>
            </a:r>
            <a:endParaRPr lang="en-US" sz="2800" dirty="0"/>
          </a:p>
        </p:txBody>
      </p:sp>
      <p:sp>
        <p:nvSpPr>
          <p:cNvPr id="7" name="Shape 5"/>
          <p:cNvSpPr/>
          <p:nvPr/>
        </p:nvSpPr>
        <p:spPr>
          <a:xfrm>
            <a:off x="6126480" y="1783080"/>
            <a:ext cx="3200400" cy="640080"/>
          </a:xfrm>
          <a:prstGeom prst="rect">
            <a:avLst/>
          </a:prstGeom>
          <a:solidFill>
            <a:srgbClr val="333333"/>
          </a:solidFill>
          <a:ln/>
        </p:spPr>
      </p:sp>
      <p:sp>
        <p:nvSpPr>
          <p:cNvPr id="8" name="Text 6"/>
          <p:cNvSpPr/>
          <p:nvPr/>
        </p:nvSpPr>
        <p:spPr>
          <a:xfrm>
            <a:off x="6126480" y="1783080"/>
            <a:ext cx="3200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Formative</a:t>
            </a:r>
            <a:endParaRPr lang="en-US" sz="2800" dirty="0"/>
          </a:p>
        </p:txBody>
      </p:sp>
      <p:sp>
        <p:nvSpPr>
          <p:cNvPr id="9" name="Shape 7"/>
          <p:cNvSpPr/>
          <p:nvPr/>
        </p:nvSpPr>
        <p:spPr>
          <a:xfrm>
            <a:off x="9326880" y="1783080"/>
            <a:ext cx="2496312" cy="640080"/>
          </a:xfrm>
          <a:prstGeom prst="rect">
            <a:avLst/>
          </a:prstGeom>
          <a:solidFill>
            <a:srgbClr val="E4572E"/>
          </a:solidFill>
          <a:ln/>
        </p:spPr>
      </p:sp>
      <p:sp>
        <p:nvSpPr>
          <p:cNvPr id="10" name="Text 8"/>
          <p:cNvSpPr/>
          <p:nvPr/>
        </p:nvSpPr>
        <p:spPr>
          <a:xfrm>
            <a:off x="9326880" y="1783080"/>
            <a:ext cx="24963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Sommative</a:t>
            </a:r>
            <a:endParaRPr lang="en-US" sz="2800" dirty="0"/>
          </a:p>
        </p:txBody>
      </p:sp>
      <p:sp>
        <p:nvSpPr>
          <p:cNvPr id="11" name="Shape 9"/>
          <p:cNvSpPr/>
          <p:nvPr/>
        </p:nvSpPr>
        <p:spPr>
          <a:xfrm>
            <a:off x="548640" y="2423160"/>
            <a:ext cx="2377440" cy="777240"/>
          </a:xfrm>
          <a:prstGeom prst="rect">
            <a:avLst/>
          </a:prstGeom>
          <a:solidFill>
            <a:srgbClr val="EEF2F5"/>
          </a:solidFill>
          <a:ln w="9525">
            <a:solidFill>
              <a:srgbClr val="EDEDE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85800" y="2423160"/>
            <a:ext cx="2103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Moment</a:t>
            </a:r>
            <a:endParaRPr lang="en-US" sz="2000" dirty="0"/>
          </a:p>
        </p:txBody>
      </p:sp>
      <p:sp>
        <p:nvSpPr>
          <p:cNvPr id="13" name="Shape 11"/>
          <p:cNvSpPr/>
          <p:nvPr/>
        </p:nvSpPr>
        <p:spPr>
          <a:xfrm>
            <a:off x="2926080" y="2423160"/>
            <a:ext cx="320040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DEDED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063240" y="242316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Avant l'apprentissage</a:t>
            </a:r>
            <a:endParaRPr lang="en-US" sz="2000" dirty="0"/>
          </a:p>
        </p:txBody>
      </p:sp>
      <p:sp>
        <p:nvSpPr>
          <p:cNvPr id="15" name="Shape 13"/>
          <p:cNvSpPr/>
          <p:nvPr/>
        </p:nvSpPr>
        <p:spPr>
          <a:xfrm>
            <a:off x="6126480" y="2423160"/>
            <a:ext cx="320040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DEDED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263640" y="242316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Pendant l'apprentissage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9326880" y="2423160"/>
            <a:ext cx="2496312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DEDE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9464040" y="2423160"/>
            <a:ext cx="22219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Après l'apprentissage</a:t>
            </a:r>
            <a:endParaRPr lang="en-US" sz="2000" dirty="0"/>
          </a:p>
        </p:txBody>
      </p:sp>
      <p:sp>
        <p:nvSpPr>
          <p:cNvPr id="19" name="Shape 17"/>
          <p:cNvSpPr/>
          <p:nvPr/>
        </p:nvSpPr>
        <p:spPr>
          <a:xfrm>
            <a:off x="548640" y="3200400"/>
            <a:ext cx="2377440" cy="777240"/>
          </a:xfrm>
          <a:prstGeom prst="rect">
            <a:avLst/>
          </a:prstGeom>
          <a:solidFill>
            <a:srgbClr val="EEF2F5"/>
          </a:solidFill>
          <a:ln w="9525">
            <a:solidFill>
              <a:srgbClr val="EDEDED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200400"/>
            <a:ext cx="2103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Fonction</a:t>
            </a:r>
            <a:endParaRPr lang="en-US" sz="2000" dirty="0"/>
          </a:p>
        </p:txBody>
      </p:sp>
      <p:sp>
        <p:nvSpPr>
          <p:cNvPr id="21" name="Shape 19"/>
          <p:cNvSpPr/>
          <p:nvPr/>
        </p:nvSpPr>
        <p:spPr>
          <a:xfrm>
            <a:off x="2926080" y="3200400"/>
            <a:ext cx="3200400" cy="777240"/>
          </a:xfrm>
          <a:prstGeom prst="rect">
            <a:avLst/>
          </a:prstGeom>
          <a:solidFill>
            <a:srgbClr val="FAFAFA"/>
          </a:solidFill>
          <a:ln w="9525">
            <a:solidFill>
              <a:srgbClr val="EDEDED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063240" y="320040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Situer le niveau initial</a:t>
            </a:r>
            <a:endParaRPr lang="en-US" sz="2000" dirty="0"/>
          </a:p>
        </p:txBody>
      </p:sp>
      <p:sp>
        <p:nvSpPr>
          <p:cNvPr id="23" name="Shape 21"/>
          <p:cNvSpPr/>
          <p:nvPr/>
        </p:nvSpPr>
        <p:spPr>
          <a:xfrm>
            <a:off x="6126480" y="3200400"/>
            <a:ext cx="3200400" cy="777240"/>
          </a:xfrm>
          <a:prstGeom prst="rect">
            <a:avLst/>
          </a:prstGeom>
          <a:solidFill>
            <a:srgbClr val="FAFAFA"/>
          </a:solidFill>
          <a:ln w="9525">
            <a:solidFill>
              <a:srgbClr val="EDEDED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6263640" y="320040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Réguler et faire progresser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9326880" y="3200400"/>
            <a:ext cx="2496312" cy="777240"/>
          </a:xfrm>
          <a:prstGeom prst="rect">
            <a:avLst/>
          </a:prstGeom>
          <a:solidFill>
            <a:srgbClr val="FAFAFA"/>
          </a:solidFill>
          <a:ln w="9525">
            <a:solidFill>
              <a:srgbClr val="EDEDE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9464040" y="3200400"/>
            <a:ext cx="22219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Certifier / valider</a:t>
            </a:r>
            <a:endParaRPr lang="en-US" sz="2000" dirty="0"/>
          </a:p>
        </p:txBody>
      </p:sp>
      <p:sp>
        <p:nvSpPr>
          <p:cNvPr id="27" name="Shape 25"/>
          <p:cNvSpPr/>
          <p:nvPr/>
        </p:nvSpPr>
        <p:spPr>
          <a:xfrm>
            <a:off x="548640" y="3977640"/>
            <a:ext cx="2377440" cy="777240"/>
          </a:xfrm>
          <a:prstGeom prst="rect">
            <a:avLst/>
          </a:prstGeom>
          <a:solidFill>
            <a:srgbClr val="EEF2F5"/>
          </a:solidFill>
          <a:ln w="9525">
            <a:solidFill>
              <a:srgbClr val="EDEDED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85800" y="3977640"/>
            <a:ext cx="2103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Notation</a:t>
            </a:r>
            <a:endParaRPr lang="en-US" sz="2000" dirty="0"/>
          </a:p>
        </p:txBody>
      </p:sp>
      <p:sp>
        <p:nvSpPr>
          <p:cNvPr id="29" name="Shape 27"/>
          <p:cNvSpPr/>
          <p:nvPr/>
        </p:nvSpPr>
        <p:spPr>
          <a:xfrm>
            <a:off x="2926080" y="3977640"/>
            <a:ext cx="320040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DEDED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3063240" y="397764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 notée</a:t>
            </a:r>
            <a:endParaRPr lang="en-US" sz="2000" dirty="0"/>
          </a:p>
        </p:txBody>
      </p:sp>
      <p:sp>
        <p:nvSpPr>
          <p:cNvPr id="31" name="Shape 29"/>
          <p:cNvSpPr/>
          <p:nvPr/>
        </p:nvSpPr>
        <p:spPr>
          <a:xfrm>
            <a:off x="6126480" y="3977640"/>
            <a:ext cx="320040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DEDED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6263640" y="397764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Non notée (ou faible poids)</a:t>
            </a:r>
            <a:endParaRPr lang="en-US" sz="2000" dirty="0"/>
          </a:p>
        </p:txBody>
      </p:sp>
      <p:sp>
        <p:nvSpPr>
          <p:cNvPr id="33" name="Shape 31"/>
          <p:cNvSpPr/>
          <p:nvPr/>
        </p:nvSpPr>
        <p:spPr>
          <a:xfrm>
            <a:off x="9326880" y="3977640"/>
            <a:ext cx="2496312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DEDED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9464040" y="3977640"/>
            <a:ext cx="22219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Notée, comptabilisée</a:t>
            </a:r>
            <a:endParaRPr lang="en-US" sz="2000" dirty="0"/>
          </a:p>
        </p:txBody>
      </p:sp>
      <p:sp>
        <p:nvSpPr>
          <p:cNvPr id="35" name="Shape 33"/>
          <p:cNvSpPr/>
          <p:nvPr/>
        </p:nvSpPr>
        <p:spPr>
          <a:xfrm>
            <a:off x="548640" y="4754880"/>
            <a:ext cx="2377440" cy="777240"/>
          </a:xfrm>
          <a:prstGeom prst="rect">
            <a:avLst/>
          </a:prstGeom>
          <a:solidFill>
            <a:srgbClr val="EEF2F5"/>
          </a:solidFill>
          <a:ln w="9525">
            <a:solidFill>
              <a:srgbClr val="EDEDED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754880"/>
            <a:ext cx="2103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</a:t>
            </a:r>
            <a:endParaRPr lang="en-US" sz="2000" dirty="0"/>
          </a:p>
        </p:txBody>
      </p:sp>
      <p:sp>
        <p:nvSpPr>
          <p:cNvPr id="37" name="Shape 35"/>
          <p:cNvSpPr/>
          <p:nvPr/>
        </p:nvSpPr>
        <p:spPr>
          <a:xfrm>
            <a:off x="2926080" y="4754880"/>
            <a:ext cx="3200400" cy="777240"/>
          </a:xfrm>
          <a:prstGeom prst="rect">
            <a:avLst/>
          </a:prstGeom>
          <a:solidFill>
            <a:srgbClr val="FAFAFA"/>
          </a:solidFill>
          <a:ln w="9525">
            <a:solidFill>
              <a:srgbClr val="EDEDED"/>
            </a:solidFill>
            <a:prstDash val="solid"/>
          </a:ln>
        </p:spPr>
      </p:sp>
      <p:sp>
        <p:nvSpPr>
          <p:cNvPr id="38" name="Text 36"/>
          <p:cNvSpPr/>
          <p:nvPr/>
        </p:nvSpPr>
        <p:spPr>
          <a:xfrm>
            <a:off x="3063240" y="475488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Oriente le programme</a:t>
            </a:r>
            <a:endParaRPr lang="en-US" sz="2000" dirty="0"/>
          </a:p>
        </p:txBody>
      </p:sp>
      <p:sp>
        <p:nvSpPr>
          <p:cNvPr id="39" name="Shape 37"/>
          <p:cNvSpPr/>
          <p:nvPr/>
        </p:nvSpPr>
        <p:spPr>
          <a:xfrm>
            <a:off x="6126480" y="4754880"/>
            <a:ext cx="3200400" cy="777240"/>
          </a:xfrm>
          <a:prstGeom prst="rect">
            <a:avLst/>
          </a:prstGeom>
          <a:solidFill>
            <a:srgbClr val="FAFAFA"/>
          </a:solidFill>
          <a:ln w="9525">
            <a:solidFill>
              <a:srgbClr val="EDEDED"/>
            </a:solidFill>
            <a:prstDash val="solid"/>
          </a:ln>
        </p:spPr>
      </p:sp>
      <p:sp>
        <p:nvSpPr>
          <p:cNvPr id="40" name="Text 38"/>
          <p:cNvSpPr/>
          <p:nvPr/>
        </p:nvSpPr>
        <p:spPr>
          <a:xfrm>
            <a:off x="6263640" y="475488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Immédiat et détaillé</a:t>
            </a:r>
            <a:endParaRPr lang="en-US" sz="2000" dirty="0"/>
          </a:p>
        </p:txBody>
      </p:sp>
      <p:sp>
        <p:nvSpPr>
          <p:cNvPr id="41" name="Shape 39"/>
          <p:cNvSpPr/>
          <p:nvPr/>
        </p:nvSpPr>
        <p:spPr>
          <a:xfrm>
            <a:off x="9326880" y="4754880"/>
            <a:ext cx="2496312" cy="777240"/>
          </a:xfrm>
          <a:prstGeom prst="rect">
            <a:avLst/>
          </a:prstGeom>
          <a:solidFill>
            <a:srgbClr val="FAFAFA"/>
          </a:solidFill>
          <a:ln w="9525">
            <a:solidFill>
              <a:srgbClr val="EDEDED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9464040" y="4754880"/>
            <a:ext cx="22219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Bilan global final</a:t>
            </a:r>
            <a:endParaRPr lang="en-US" sz="2000" dirty="0"/>
          </a:p>
        </p:txBody>
      </p:sp>
      <p:sp>
        <p:nvSpPr>
          <p:cNvPr id="43" name="Shape 41"/>
          <p:cNvSpPr/>
          <p:nvPr/>
        </p:nvSpPr>
        <p:spPr>
          <a:xfrm>
            <a:off x="548640" y="5532120"/>
            <a:ext cx="2377440" cy="777240"/>
          </a:xfrm>
          <a:prstGeom prst="rect">
            <a:avLst/>
          </a:prstGeom>
          <a:solidFill>
            <a:srgbClr val="EEF2F5"/>
          </a:solidFill>
          <a:ln w="9525">
            <a:solidFill>
              <a:srgbClr val="EDEDED"/>
            </a:solidFill>
            <a:prstDash val="solid"/>
          </a:ln>
        </p:spPr>
      </p:sp>
      <p:sp>
        <p:nvSpPr>
          <p:cNvPr id="44" name="Text 42"/>
          <p:cNvSpPr/>
          <p:nvPr/>
        </p:nvSpPr>
        <p:spPr>
          <a:xfrm>
            <a:off x="685800" y="5532120"/>
            <a:ext cx="2103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Exemple type</a:t>
            </a:r>
            <a:endParaRPr lang="en-US" sz="2000" dirty="0"/>
          </a:p>
        </p:txBody>
      </p:sp>
      <p:sp>
        <p:nvSpPr>
          <p:cNvPr id="45" name="Shape 43"/>
          <p:cNvSpPr/>
          <p:nvPr/>
        </p:nvSpPr>
        <p:spPr>
          <a:xfrm>
            <a:off x="2926080" y="5532120"/>
            <a:ext cx="320040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DEDED"/>
            </a:solidFill>
            <a:prstDash val="solid"/>
          </a:ln>
        </p:spPr>
      </p:sp>
      <p:sp>
        <p:nvSpPr>
          <p:cNvPr id="46" name="Text 44"/>
          <p:cNvSpPr/>
          <p:nvPr/>
        </p:nvSpPr>
        <p:spPr>
          <a:xfrm>
            <a:off x="3063240" y="553212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QCM de positionnement</a:t>
            </a:r>
            <a:endParaRPr lang="en-US" sz="2000" dirty="0"/>
          </a:p>
        </p:txBody>
      </p:sp>
      <p:sp>
        <p:nvSpPr>
          <p:cNvPr id="47" name="Shape 45"/>
          <p:cNvSpPr/>
          <p:nvPr/>
        </p:nvSpPr>
        <p:spPr>
          <a:xfrm>
            <a:off x="6126480" y="5532120"/>
            <a:ext cx="3200400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DEDED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6263640" y="5532120"/>
            <a:ext cx="29260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Mini-CEX, </a:t>
            </a:r>
            <a:r>
              <a:rPr lang="en-US" sz="2000" dirty="0" err="1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débriefing</a:t>
            </a: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000" dirty="0" smtClean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ECOS</a:t>
            </a:r>
            <a:endParaRPr lang="en-US" sz="2000" dirty="0"/>
          </a:p>
        </p:txBody>
      </p:sp>
      <p:sp>
        <p:nvSpPr>
          <p:cNvPr id="49" name="Shape 47"/>
          <p:cNvSpPr/>
          <p:nvPr/>
        </p:nvSpPr>
        <p:spPr>
          <a:xfrm>
            <a:off x="9326880" y="5532120"/>
            <a:ext cx="2496312" cy="777240"/>
          </a:xfrm>
          <a:prstGeom prst="rect">
            <a:avLst/>
          </a:prstGeom>
          <a:solidFill>
            <a:srgbClr val="FFFFFF"/>
          </a:solidFill>
          <a:ln w="9525">
            <a:solidFill>
              <a:srgbClr val="EDEDED"/>
            </a:solidFill>
            <a:prstDash val="solid"/>
          </a:ln>
        </p:spPr>
      </p:sp>
      <p:sp>
        <p:nvSpPr>
          <p:cNvPr id="50" name="Text 48"/>
          <p:cNvSpPr/>
          <p:nvPr/>
        </p:nvSpPr>
        <p:spPr>
          <a:xfrm>
            <a:off x="9464040" y="5532120"/>
            <a:ext cx="222199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ECOS certificatif, examen final</a:t>
            </a:r>
            <a:endParaRPr lang="en-US" sz="2000" dirty="0"/>
          </a:p>
        </p:txBody>
      </p:sp>
      <p:sp>
        <p:nvSpPr>
          <p:cNvPr id="51" name="Text 49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600" dirty="0">
                <a:solidFill>
                  <a:srgbClr val="A6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78409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822960" y="2286000"/>
            <a:ext cx="1005840" cy="1005840"/>
          </a:xfrm>
          <a:prstGeom prst="ellipse">
            <a:avLst/>
          </a:prstGeom>
          <a:solidFill>
            <a:srgbClr val="E4572E"/>
          </a:solidFill>
          <a:ln/>
        </p:spPr>
      </p:sp>
      <p:pic>
        <p:nvPicPr>
          <p:cNvPr id="5" name="Image 0" descr="/home/claude/pptx_proj/icon_comment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560" y="2514600"/>
            <a:ext cx="548640" cy="5486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404053" y="893928"/>
            <a:ext cx="8686800" cy="10372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400" b="1" kern="0" spc="200" dirty="0">
                <a:solidFill>
                  <a:srgbClr val="1F7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MAILLON COMMUN AUX TROIS ÉVALUATIONS</a:t>
            </a:r>
            <a:endParaRPr lang="en-US" sz="2400" dirty="0"/>
          </a:p>
        </p:txBody>
      </p:sp>
      <p:sp>
        <p:nvSpPr>
          <p:cNvPr id="7" name="Text 4"/>
          <p:cNvSpPr/>
          <p:nvPr/>
        </p:nvSpPr>
        <p:spPr>
          <a:xfrm>
            <a:off x="2194560" y="2395864"/>
            <a:ext cx="97200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6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feedback constructif</a:t>
            </a:r>
            <a:endParaRPr lang="en-US" sz="6600" dirty="0"/>
          </a:p>
        </p:txBody>
      </p:sp>
      <p:sp>
        <p:nvSpPr>
          <p:cNvPr id="8" name="Text 5"/>
          <p:cNvSpPr/>
          <p:nvPr/>
        </p:nvSpPr>
        <p:spPr>
          <a:xfrm>
            <a:off x="2194560" y="3749040"/>
            <a:ext cx="9105786" cy="217408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2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 évaluation, quelle que soit sa fonction, ne fait progresser l'apprenant que si elle s'accompagne d'un retour clair, spécifique et actionnable.</a:t>
            </a:r>
            <a:endParaRPr lang="en-US" sz="2800" dirty="0"/>
          </a:p>
        </p:txBody>
      </p:sp>
      <p:sp>
        <p:nvSpPr>
          <p:cNvPr id="9" name="Text 6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dirty="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3280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6126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kern="0" spc="200" dirty="0">
                <a:solidFill>
                  <a:srgbClr val="E45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 CONSTRUCTIF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548640" y="1179180"/>
            <a:ext cx="105156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Pourquoi le feedback change la </a:t>
            </a:r>
            <a:r>
              <a:rPr lang="en-US" sz="2800" b="1" i="1" dirty="0" err="1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trajectoire</a:t>
            </a:r>
            <a:r>
              <a:rPr lang="en-US" sz="2800" b="1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800" b="1" i="1" dirty="0" err="1" smtClean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d'apprentissage</a:t>
            </a:r>
            <a:r>
              <a:rPr lang="en-US" sz="2800" b="1" i="1" dirty="0" smtClean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?</a:t>
            </a:r>
            <a:endParaRPr lang="en-US" sz="2800" i="1" dirty="0"/>
          </a:p>
        </p:txBody>
      </p:sp>
      <p:sp>
        <p:nvSpPr>
          <p:cNvPr id="4" name="Text 2"/>
          <p:cNvSpPr/>
          <p:nvPr/>
        </p:nvSpPr>
        <p:spPr>
          <a:xfrm>
            <a:off x="548640" y="1783080"/>
            <a:ext cx="1078992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feedback est l'information qui permet à l'apprenant de réduire l'écart entre sa performance actuelle et le niveau attendu. </a:t>
            </a:r>
            <a:r>
              <a:rPr lang="en-US" sz="2000" dirty="0" smtClean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Sans </a:t>
            </a: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lui, l'évaluation formative perd sa raison d'être.</a:t>
            </a:r>
            <a:endParaRPr lang="en-US" sz="2000" dirty="0"/>
          </a:p>
        </p:txBody>
      </p:sp>
      <p:sp>
        <p:nvSpPr>
          <p:cNvPr id="5" name="Shape 3"/>
          <p:cNvSpPr/>
          <p:nvPr/>
        </p:nvSpPr>
        <p:spPr>
          <a:xfrm>
            <a:off x="548640" y="2880360"/>
            <a:ext cx="2606040" cy="3246120"/>
          </a:xfrm>
          <a:prstGeom prst="roundRect">
            <a:avLst>
              <a:gd name="adj" fmla="val 3509"/>
            </a:avLst>
          </a:prstGeom>
          <a:solidFill>
            <a:srgbClr val="FAFAFA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777240" y="3154680"/>
            <a:ext cx="594360" cy="594360"/>
          </a:xfrm>
          <a:prstGeom prst="ellipse">
            <a:avLst/>
          </a:prstGeom>
          <a:solidFill>
            <a:srgbClr val="E4572E"/>
          </a:solidFill>
          <a:ln/>
        </p:spPr>
      </p:sp>
      <p:pic>
        <p:nvPicPr>
          <p:cNvPr id="7" name="Image 0" descr="/home/claude/pptx_proj/icon_bullsey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3291840"/>
            <a:ext cx="320040" cy="32004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777240" y="388620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Spécifique</a:t>
            </a:r>
            <a:endParaRPr lang="en-US" sz="2400" dirty="0"/>
          </a:p>
        </p:txBody>
      </p:sp>
      <p:sp>
        <p:nvSpPr>
          <p:cNvPr id="9" name="Text 6"/>
          <p:cNvSpPr/>
          <p:nvPr/>
        </p:nvSpPr>
        <p:spPr>
          <a:xfrm>
            <a:off x="777240" y="4297680"/>
            <a:ext cx="2148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Porte sur un comportement observable précis (ex. la palpation abdominale), pas sur la personne.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3410712" y="2880360"/>
            <a:ext cx="2606040" cy="3246120"/>
          </a:xfrm>
          <a:prstGeom prst="roundRect">
            <a:avLst>
              <a:gd name="adj" fmla="val 3509"/>
            </a:avLst>
          </a:prstGeom>
          <a:solidFill>
            <a:srgbClr val="FAFAFA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3639312" y="3154680"/>
            <a:ext cx="594360" cy="594360"/>
          </a:xfrm>
          <a:prstGeom prst="ellipse">
            <a:avLst/>
          </a:prstGeom>
          <a:solidFill>
            <a:srgbClr val="E4572E"/>
          </a:solidFill>
          <a:ln/>
        </p:spPr>
      </p:sp>
      <p:pic>
        <p:nvPicPr>
          <p:cNvPr id="12" name="Image 1" descr="/home/claude/pptx_proj/icon_sync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76472" y="3291840"/>
            <a:ext cx="320040" cy="32004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639312" y="388620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Opportun</a:t>
            </a:r>
            <a:endParaRPr lang="en-US" sz="2400" dirty="0"/>
          </a:p>
        </p:txBody>
      </p:sp>
      <p:sp>
        <p:nvSpPr>
          <p:cNvPr id="14" name="Text 10"/>
          <p:cNvSpPr/>
          <p:nvPr/>
        </p:nvSpPr>
        <p:spPr>
          <a:xfrm>
            <a:off x="3639312" y="4297680"/>
            <a:ext cx="2148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Donné le plus près possible du moment de la performance, tant que le contexte est frais.</a:t>
            </a:r>
            <a:endParaRPr lang="en-US" dirty="0"/>
          </a:p>
        </p:txBody>
      </p:sp>
      <p:sp>
        <p:nvSpPr>
          <p:cNvPr id="15" name="Shape 11"/>
          <p:cNvSpPr/>
          <p:nvPr/>
        </p:nvSpPr>
        <p:spPr>
          <a:xfrm>
            <a:off x="6272784" y="2880360"/>
            <a:ext cx="2606040" cy="3246120"/>
          </a:xfrm>
          <a:prstGeom prst="roundRect">
            <a:avLst>
              <a:gd name="adj" fmla="val 3509"/>
            </a:avLst>
          </a:prstGeom>
          <a:solidFill>
            <a:srgbClr val="FAFAFA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6501384" y="3154680"/>
            <a:ext cx="594360" cy="594360"/>
          </a:xfrm>
          <a:prstGeom prst="ellipse">
            <a:avLst/>
          </a:prstGeom>
          <a:solidFill>
            <a:srgbClr val="E4572E"/>
          </a:solidFill>
          <a:ln/>
        </p:spPr>
      </p:sp>
      <p:pic>
        <p:nvPicPr>
          <p:cNvPr id="17" name="Image 2" descr="/home/claude/pptx_proj/icon_balance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8544" y="3291840"/>
            <a:ext cx="320040" cy="32004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501384" y="388620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Équilibré</a:t>
            </a:r>
            <a:endParaRPr lang="en-US" sz="2400" dirty="0"/>
          </a:p>
        </p:txBody>
      </p:sp>
      <p:sp>
        <p:nvSpPr>
          <p:cNvPr id="19" name="Text 14"/>
          <p:cNvSpPr/>
          <p:nvPr/>
        </p:nvSpPr>
        <p:spPr>
          <a:xfrm>
            <a:off x="6501384" y="4297680"/>
            <a:ext cx="2148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Nomme aussi bien ce qui fonctionne que ce qui doit progresser, sans minimiser ni accabler.</a:t>
            </a:r>
            <a:endParaRPr lang="en-US" dirty="0"/>
          </a:p>
        </p:txBody>
      </p:sp>
      <p:sp>
        <p:nvSpPr>
          <p:cNvPr id="20" name="Shape 15"/>
          <p:cNvSpPr/>
          <p:nvPr/>
        </p:nvSpPr>
        <p:spPr>
          <a:xfrm>
            <a:off x="9134856" y="2880360"/>
            <a:ext cx="2606040" cy="3246120"/>
          </a:xfrm>
          <a:prstGeom prst="roundRect">
            <a:avLst>
              <a:gd name="adj" fmla="val 3509"/>
            </a:avLst>
          </a:prstGeom>
          <a:solidFill>
            <a:srgbClr val="FAFAFA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21" name="Shape 16"/>
          <p:cNvSpPr/>
          <p:nvPr/>
        </p:nvSpPr>
        <p:spPr>
          <a:xfrm>
            <a:off x="9363456" y="3154680"/>
            <a:ext cx="594360" cy="594360"/>
          </a:xfrm>
          <a:prstGeom prst="ellipse">
            <a:avLst/>
          </a:prstGeom>
          <a:solidFill>
            <a:srgbClr val="E4572E"/>
          </a:solidFill>
          <a:ln/>
        </p:spPr>
      </p:sp>
      <p:pic>
        <p:nvPicPr>
          <p:cNvPr id="22" name="Image 3" descr="/home/claude/pptx_proj/icon_check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00616" y="3291840"/>
            <a:ext cx="320040" cy="320040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9363456" y="3886200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Actionnable</a:t>
            </a:r>
            <a:endParaRPr lang="en-US" sz="2400" dirty="0"/>
          </a:p>
        </p:txBody>
      </p:sp>
      <p:sp>
        <p:nvSpPr>
          <p:cNvPr id="24" name="Text 18"/>
          <p:cNvSpPr/>
          <p:nvPr/>
        </p:nvSpPr>
        <p:spPr>
          <a:xfrm>
            <a:off x="9363456" y="4297680"/>
            <a:ext cx="214884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Débouche sur une piste concrète d'amélioration que l'étudiant peut mettre en œuvre.</a:t>
            </a:r>
            <a:endParaRPr lang="en-US" dirty="0"/>
          </a:p>
        </p:txBody>
      </p:sp>
      <p:sp>
        <p:nvSpPr>
          <p:cNvPr id="25" name="Text 19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232169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kern="0" spc="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MÉTHODE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548640" y="1004776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modèle simple à utiliser au lit du malade : </a:t>
            </a:r>
            <a:endParaRPr lang="en-US" sz="2800" b="1" i="1" dirty="0" smtClean="0">
              <a:solidFill>
                <a:srgbClr val="333333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ctr">
              <a:buNone/>
            </a:pPr>
            <a:r>
              <a:rPr lang="en-US" sz="2800" b="1" i="1" dirty="0" smtClean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Situation </a:t>
            </a:r>
            <a:r>
              <a:rPr lang="en-US" sz="2800" b="1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– Comportement – Impact</a:t>
            </a:r>
            <a:endParaRPr lang="en-US" sz="2800" i="1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3520440" cy="3566160"/>
          </a:xfrm>
          <a:prstGeom prst="roundRect">
            <a:avLst>
              <a:gd name="adj" fmla="val 2597"/>
            </a:avLst>
          </a:prstGeom>
          <a:solidFill>
            <a:srgbClr val="FAFAFA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240280"/>
            <a:ext cx="548640" cy="548640"/>
          </a:xfrm>
          <a:prstGeom prst="ellipse">
            <a:avLst/>
          </a:prstGeom>
          <a:solidFill>
            <a:srgbClr val="595959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240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>
            <a:off x="1508760" y="2313432"/>
            <a:ext cx="2331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Situation</a:t>
            </a:r>
            <a:endParaRPr lang="en-US" sz="2800" dirty="0"/>
          </a:p>
        </p:txBody>
      </p:sp>
      <p:sp>
        <p:nvSpPr>
          <p:cNvPr id="8" name="Text 6"/>
          <p:cNvSpPr/>
          <p:nvPr/>
        </p:nvSpPr>
        <p:spPr>
          <a:xfrm>
            <a:off x="822960" y="301752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Rappeler le contexte précis observé.</a:t>
            </a:r>
            <a:endParaRPr lang="en-US" sz="2000" dirty="0"/>
          </a:p>
        </p:txBody>
      </p:sp>
      <p:sp>
        <p:nvSpPr>
          <p:cNvPr id="9" name="Shape 7"/>
          <p:cNvSpPr/>
          <p:nvPr/>
        </p:nvSpPr>
        <p:spPr>
          <a:xfrm>
            <a:off x="822960" y="3931920"/>
            <a:ext cx="2971800" cy="0"/>
          </a:xfrm>
          <a:prstGeom prst="line">
            <a:avLst/>
          </a:prstGeom>
          <a:noFill/>
          <a:ln w="12700">
            <a:solidFill>
              <a:srgbClr val="E0E0E0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960" y="4069080"/>
            <a:ext cx="2971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E45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EXEMPLE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822960" y="4343400"/>
            <a:ext cx="2971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 Pendant l'anamnèse avec le patient de la chambre 3... »</a:t>
            </a: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4389120" y="1965960"/>
            <a:ext cx="3657600" cy="3566160"/>
          </a:xfrm>
          <a:prstGeom prst="roundRect">
            <a:avLst>
              <a:gd name="adj" fmla="val 2597"/>
            </a:avLst>
          </a:prstGeom>
          <a:solidFill>
            <a:srgbClr val="FAFAFA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4663440" y="2240280"/>
            <a:ext cx="548640" cy="548640"/>
          </a:xfrm>
          <a:prstGeom prst="ellipse">
            <a:avLst/>
          </a:prstGeom>
          <a:solidFill>
            <a:srgbClr val="595959"/>
          </a:solidFill>
          <a:ln/>
        </p:spPr>
      </p:sp>
      <p:sp>
        <p:nvSpPr>
          <p:cNvPr id="14" name="Text 12"/>
          <p:cNvSpPr/>
          <p:nvPr/>
        </p:nvSpPr>
        <p:spPr>
          <a:xfrm>
            <a:off x="4663440" y="2240280"/>
            <a:ext cx="5486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3600" dirty="0"/>
          </a:p>
        </p:txBody>
      </p:sp>
      <p:sp>
        <p:nvSpPr>
          <p:cNvPr id="15" name="Text 13"/>
          <p:cNvSpPr/>
          <p:nvPr/>
        </p:nvSpPr>
        <p:spPr>
          <a:xfrm>
            <a:off x="5349240" y="2313432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Comportement</a:t>
            </a:r>
            <a:endParaRPr lang="en-US" sz="2800" dirty="0"/>
          </a:p>
        </p:txBody>
      </p:sp>
      <p:sp>
        <p:nvSpPr>
          <p:cNvPr id="16" name="Text 14"/>
          <p:cNvSpPr/>
          <p:nvPr/>
        </p:nvSpPr>
        <p:spPr>
          <a:xfrm>
            <a:off x="4663440" y="3017520"/>
            <a:ext cx="29718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Décrire l'action observée, sans interprétation.</a:t>
            </a:r>
            <a:endParaRPr lang="en-US" sz="2000" dirty="0"/>
          </a:p>
        </p:txBody>
      </p:sp>
      <p:sp>
        <p:nvSpPr>
          <p:cNvPr id="17" name="Shape 15"/>
          <p:cNvSpPr/>
          <p:nvPr/>
        </p:nvSpPr>
        <p:spPr>
          <a:xfrm>
            <a:off x="4663440" y="3931920"/>
            <a:ext cx="2971800" cy="0"/>
          </a:xfrm>
          <a:prstGeom prst="line">
            <a:avLst/>
          </a:prstGeom>
          <a:noFill/>
          <a:ln w="12700">
            <a:solidFill>
              <a:srgbClr val="E0E0E0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663440" y="4069080"/>
            <a:ext cx="2971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100" dirty="0">
                <a:solidFill>
                  <a:srgbClr val="E45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EXEMPLE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4663440" y="4343400"/>
            <a:ext cx="29718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 ...vous avez reformulé les plaintes du patient à trois reprises... »</a:t>
            </a:r>
            <a:endParaRPr lang="en-US" dirty="0"/>
          </a:p>
        </p:txBody>
      </p:sp>
      <p:sp>
        <p:nvSpPr>
          <p:cNvPr id="20" name="Shape 18"/>
          <p:cNvSpPr/>
          <p:nvPr/>
        </p:nvSpPr>
        <p:spPr>
          <a:xfrm>
            <a:off x="8257734" y="1927274"/>
            <a:ext cx="3492305" cy="3604846"/>
          </a:xfrm>
          <a:prstGeom prst="roundRect">
            <a:avLst>
              <a:gd name="adj" fmla="val 2597"/>
            </a:avLst>
          </a:prstGeom>
          <a:solidFill>
            <a:schemeClr val="bg1">
              <a:lumMod val="85000"/>
            </a:schemeClr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21" name="Shape 19"/>
          <p:cNvSpPr/>
          <p:nvPr/>
        </p:nvSpPr>
        <p:spPr>
          <a:xfrm>
            <a:off x="8508304" y="2234328"/>
            <a:ext cx="544255" cy="554592"/>
          </a:xfrm>
          <a:prstGeom prst="ellipse">
            <a:avLst/>
          </a:prstGeom>
          <a:solidFill>
            <a:schemeClr val="bg1">
              <a:lumMod val="85000"/>
            </a:schemeClr>
          </a:solidFill>
          <a:ln/>
        </p:spPr>
      </p:sp>
      <p:sp>
        <p:nvSpPr>
          <p:cNvPr id="22" name="Text 20"/>
          <p:cNvSpPr/>
          <p:nvPr/>
        </p:nvSpPr>
        <p:spPr>
          <a:xfrm>
            <a:off x="8508304" y="2234328"/>
            <a:ext cx="544255" cy="554592"/>
          </a:xfrm>
          <a:prstGeom prst="rect">
            <a:avLst/>
          </a:prstGeom>
          <a:solidFill>
            <a:schemeClr val="bg1">
              <a:lumMod val="8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6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3600" dirty="0"/>
          </a:p>
        </p:txBody>
      </p:sp>
      <p:sp>
        <p:nvSpPr>
          <p:cNvPr id="23" name="Text 21"/>
          <p:cNvSpPr/>
          <p:nvPr/>
        </p:nvSpPr>
        <p:spPr>
          <a:xfrm>
            <a:off x="9208354" y="2308968"/>
            <a:ext cx="2313085" cy="415944"/>
          </a:xfrm>
          <a:prstGeom prst="rect">
            <a:avLst/>
          </a:prstGeom>
          <a:solidFill>
            <a:schemeClr val="bg1">
              <a:lumMod val="8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latin typeface="Arial" pitchFamily="34" charset="0"/>
                <a:ea typeface="Arial" pitchFamily="34" charset="-122"/>
                <a:cs typeface="Arial" pitchFamily="34" charset="-120"/>
              </a:rPr>
              <a:t>Impact</a:t>
            </a:r>
            <a:endParaRPr lang="en-US" sz="2800" dirty="0"/>
          </a:p>
        </p:txBody>
      </p:sp>
      <p:sp>
        <p:nvSpPr>
          <p:cNvPr id="24" name="Text 22"/>
          <p:cNvSpPr/>
          <p:nvPr/>
        </p:nvSpPr>
        <p:spPr>
          <a:xfrm>
            <a:off x="8527670" y="3009088"/>
            <a:ext cx="2948050" cy="785672"/>
          </a:xfrm>
          <a:prstGeom prst="rect">
            <a:avLst/>
          </a:prstGeom>
          <a:solidFill>
            <a:schemeClr val="bg1">
              <a:lumMod val="8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latin typeface="Arial" pitchFamily="34" charset="0"/>
                <a:ea typeface="Arial" pitchFamily="34" charset="-122"/>
                <a:cs typeface="Arial" pitchFamily="34" charset="-120"/>
              </a:rPr>
              <a:t>Nommer la conséquence sur le patient, l'équipe ou l'apprentissage.</a:t>
            </a:r>
            <a:endParaRPr lang="en-US" sz="2000" dirty="0"/>
          </a:p>
        </p:txBody>
      </p:sp>
      <p:sp>
        <p:nvSpPr>
          <p:cNvPr id="25" name="Shape 23"/>
          <p:cNvSpPr/>
          <p:nvPr/>
        </p:nvSpPr>
        <p:spPr>
          <a:xfrm>
            <a:off x="8527670" y="3931920"/>
            <a:ext cx="2948050" cy="0"/>
          </a:xfrm>
          <a:prstGeom prst="line">
            <a:avLst/>
          </a:prstGeom>
          <a:noFill/>
          <a:ln w="12700">
            <a:solidFill>
              <a:srgbClr val="4D4D4D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8527670" y="4066104"/>
            <a:ext cx="2948050" cy="277296"/>
          </a:xfrm>
          <a:prstGeom prst="rect">
            <a:avLst/>
          </a:prstGeom>
          <a:solidFill>
            <a:schemeClr val="bg1">
              <a:lumMod val="85000"/>
            </a:schemeClr>
          </a:solidFill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100" dirty="0">
                <a:latin typeface="Arial" pitchFamily="34" charset="0"/>
                <a:ea typeface="Arial" pitchFamily="34" charset="-122"/>
                <a:cs typeface="Arial" pitchFamily="34" charset="-120"/>
              </a:rPr>
              <a:t>EXEMPLE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8527670" y="4332489"/>
            <a:ext cx="2948050" cy="1016751"/>
          </a:xfrm>
          <a:prstGeom prst="rect">
            <a:avLst/>
          </a:prstGeom>
          <a:solidFill>
            <a:schemeClr val="bg1">
              <a:lumMod val="8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i="1" dirty="0">
                <a:latin typeface="Arial" pitchFamily="34" charset="0"/>
                <a:ea typeface="Arial" pitchFamily="34" charset="-122"/>
                <a:cs typeface="Arial" pitchFamily="34" charset="-120"/>
              </a:rPr>
              <a:t>« ...ce qui a mis le patient en confiance et clarifié les symptômes. »</a:t>
            </a:r>
            <a:endParaRPr lang="en-US" dirty="0"/>
          </a:p>
        </p:txBody>
      </p:sp>
      <p:sp>
        <p:nvSpPr>
          <p:cNvPr id="28" name="Text 26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8505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kern="0" spc="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BONNES PRATIQUES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548640" y="713232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 qui renforce le feedback — ce qui l'affaiblit</a:t>
            </a:r>
            <a:endParaRPr lang="en-US" sz="2800" i="1" dirty="0"/>
          </a:p>
        </p:txBody>
      </p:sp>
      <p:sp>
        <p:nvSpPr>
          <p:cNvPr id="4" name="Shape 2"/>
          <p:cNvSpPr/>
          <p:nvPr/>
        </p:nvSpPr>
        <p:spPr>
          <a:xfrm>
            <a:off x="548640" y="1769011"/>
            <a:ext cx="5349240" cy="4772465"/>
          </a:xfrm>
          <a:prstGeom prst="roundRect">
            <a:avLst>
              <a:gd name="adj" fmla="val 2474"/>
            </a:avLst>
          </a:prstGeom>
          <a:solidFill>
            <a:srgbClr val="EAF6F2"/>
          </a:solidFill>
          <a:ln w="12700">
            <a:solidFill>
              <a:srgbClr val="BFE3D6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68680" y="2057400"/>
            <a:ext cx="548640" cy="548640"/>
          </a:xfrm>
          <a:prstGeom prst="ellipse">
            <a:avLst/>
          </a:prstGeom>
          <a:solidFill>
            <a:srgbClr val="595959"/>
          </a:solidFill>
          <a:ln/>
        </p:spPr>
      </p:sp>
      <p:pic>
        <p:nvPicPr>
          <p:cNvPr id="6" name="Image 0" descr="/home/claude/pptx_proj/icon_chec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7552" y="2176272"/>
            <a:ext cx="310896" cy="310896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554480" y="2121408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 privilégier</a:t>
            </a:r>
            <a:endParaRPr lang="en-US" sz="2400" dirty="0"/>
          </a:p>
        </p:txBody>
      </p:sp>
      <p:sp>
        <p:nvSpPr>
          <p:cNvPr id="8" name="Shape 5"/>
          <p:cNvSpPr/>
          <p:nvPr/>
        </p:nvSpPr>
        <p:spPr>
          <a:xfrm>
            <a:off x="868680" y="2814240"/>
            <a:ext cx="91440" cy="91440"/>
          </a:xfrm>
          <a:prstGeom prst="ellipse">
            <a:avLst/>
          </a:prstGeom>
          <a:solidFill>
            <a:srgbClr val="595959"/>
          </a:solidFill>
          <a:ln/>
        </p:spPr>
      </p:sp>
      <p:sp>
        <p:nvSpPr>
          <p:cNvPr id="9" name="Text 6"/>
          <p:cNvSpPr/>
          <p:nvPr/>
        </p:nvSpPr>
        <p:spPr>
          <a:xfrm>
            <a:off x="1097280" y="2770632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Instaurer un climat de confiance avant l'échange</a:t>
            </a:r>
            <a:endParaRPr lang="en-US" dirty="0"/>
          </a:p>
        </p:txBody>
      </p:sp>
      <p:sp>
        <p:nvSpPr>
          <p:cNvPr id="10" name="Shape 7"/>
          <p:cNvSpPr/>
          <p:nvPr/>
        </p:nvSpPr>
        <p:spPr>
          <a:xfrm>
            <a:off x="868680" y="3620324"/>
            <a:ext cx="91440" cy="91440"/>
          </a:xfrm>
          <a:prstGeom prst="ellipse">
            <a:avLst/>
          </a:prstGeom>
          <a:solidFill>
            <a:srgbClr val="595959"/>
          </a:solidFill>
          <a:ln/>
        </p:spPr>
      </p:sp>
      <p:sp>
        <p:nvSpPr>
          <p:cNvPr id="11" name="Text 8"/>
          <p:cNvSpPr/>
          <p:nvPr/>
        </p:nvSpPr>
        <p:spPr>
          <a:xfrm>
            <a:off x="1097280" y="3576711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Faire d'abord verbaliser l'auto-évaluation de l'étudiant</a:t>
            </a:r>
            <a:endParaRPr lang="en-US" dirty="0"/>
          </a:p>
        </p:txBody>
      </p:sp>
      <p:sp>
        <p:nvSpPr>
          <p:cNvPr id="12" name="Shape 9"/>
          <p:cNvSpPr/>
          <p:nvPr/>
        </p:nvSpPr>
        <p:spPr>
          <a:xfrm>
            <a:off x="868680" y="4524876"/>
            <a:ext cx="91440" cy="91440"/>
          </a:xfrm>
          <a:prstGeom prst="ellipse">
            <a:avLst/>
          </a:prstGeom>
          <a:solidFill>
            <a:srgbClr val="595959"/>
          </a:solidFill>
          <a:ln/>
        </p:spPr>
      </p:sp>
      <p:sp>
        <p:nvSpPr>
          <p:cNvPr id="13" name="Text 10"/>
          <p:cNvSpPr/>
          <p:nvPr/>
        </p:nvSpPr>
        <p:spPr>
          <a:xfrm>
            <a:off x="1097280" y="4481263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limiter à 1 ou 2 points prioritaires par échange</a:t>
            </a:r>
            <a:endParaRPr lang="en-US" dirty="0"/>
          </a:p>
        </p:txBody>
      </p:sp>
      <p:sp>
        <p:nvSpPr>
          <p:cNvPr id="14" name="Shape 11"/>
          <p:cNvSpPr/>
          <p:nvPr/>
        </p:nvSpPr>
        <p:spPr>
          <a:xfrm>
            <a:off x="868680" y="5373153"/>
            <a:ext cx="91440" cy="91440"/>
          </a:xfrm>
          <a:prstGeom prst="ellipse">
            <a:avLst/>
          </a:prstGeom>
          <a:solidFill>
            <a:srgbClr val="595959"/>
          </a:solidFill>
          <a:ln/>
        </p:spPr>
      </p:sp>
      <p:sp>
        <p:nvSpPr>
          <p:cNvPr id="15" name="Text 12"/>
          <p:cNvSpPr/>
          <p:nvPr/>
        </p:nvSpPr>
        <p:spPr>
          <a:xfrm>
            <a:off x="1097280" y="5160735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Co-construire un plan d'action concret et daté</a:t>
            </a:r>
            <a:endParaRPr lang="en-US" dirty="0"/>
          </a:p>
        </p:txBody>
      </p:sp>
      <p:sp>
        <p:nvSpPr>
          <p:cNvPr id="16" name="Shape 13"/>
          <p:cNvSpPr/>
          <p:nvPr/>
        </p:nvSpPr>
        <p:spPr>
          <a:xfrm>
            <a:off x="868680" y="6066693"/>
            <a:ext cx="91440" cy="91440"/>
          </a:xfrm>
          <a:prstGeom prst="ellipse">
            <a:avLst/>
          </a:prstGeom>
          <a:solidFill>
            <a:srgbClr val="595959"/>
          </a:solidFill>
          <a:ln/>
        </p:spPr>
      </p:sp>
      <p:sp>
        <p:nvSpPr>
          <p:cNvPr id="17" name="Text 14"/>
          <p:cNvSpPr/>
          <p:nvPr/>
        </p:nvSpPr>
        <p:spPr>
          <a:xfrm>
            <a:off x="1097280" y="5868340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Assurer un suivi lors de l'occasion suivante</a:t>
            </a:r>
            <a:endParaRPr lang="en-US" dirty="0"/>
          </a:p>
        </p:txBody>
      </p:sp>
      <p:sp>
        <p:nvSpPr>
          <p:cNvPr id="18" name="Shape 15"/>
          <p:cNvSpPr/>
          <p:nvPr/>
        </p:nvSpPr>
        <p:spPr>
          <a:xfrm>
            <a:off x="6263640" y="1783080"/>
            <a:ext cx="5349240" cy="4758396"/>
          </a:xfrm>
          <a:prstGeom prst="roundRect">
            <a:avLst>
              <a:gd name="adj" fmla="val 2474"/>
            </a:avLst>
          </a:prstGeom>
          <a:solidFill>
            <a:srgbClr val="FBEAE5"/>
          </a:solidFill>
          <a:ln w="12700">
            <a:solidFill>
              <a:srgbClr val="F3C7B8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6583680" y="2057400"/>
            <a:ext cx="548640" cy="548640"/>
          </a:xfrm>
          <a:prstGeom prst="ellipse">
            <a:avLst/>
          </a:prstGeom>
          <a:solidFill>
            <a:srgbClr val="E4572E"/>
          </a:solidFill>
          <a:ln/>
        </p:spPr>
      </p:sp>
      <p:pic>
        <p:nvPicPr>
          <p:cNvPr id="20" name="Image 1" descr="/home/claude/pptx_proj/icon_warning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2552" y="2176272"/>
            <a:ext cx="310896" cy="310896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7269480" y="2121408"/>
            <a:ext cx="3657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 éviter</a:t>
            </a:r>
            <a:endParaRPr lang="en-US" sz="2400" dirty="0"/>
          </a:p>
        </p:txBody>
      </p:sp>
      <p:sp>
        <p:nvSpPr>
          <p:cNvPr id="22" name="Shape 18"/>
          <p:cNvSpPr/>
          <p:nvPr/>
        </p:nvSpPr>
        <p:spPr>
          <a:xfrm>
            <a:off x="6583680" y="2898648"/>
            <a:ext cx="91440" cy="91440"/>
          </a:xfrm>
          <a:prstGeom prst="ellipse">
            <a:avLst/>
          </a:prstGeom>
          <a:solidFill>
            <a:srgbClr val="E4572E"/>
          </a:solidFill>
          <a:ln/>
        </p:spPr>
      </p:sp>
      <p:sp>
        <p:nvSpPr>
          <p:cNvPr id="23" name="Text 19"/>
          <p:cNvSpPr/>
          <p:nvPr/>
        </p:nvSpPr>
        <p:spPr>
          <a:xfrm>
            <a:off x="6812280" y="2770632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« sandwich » systématique qui dilue le message</a:t>
            </a:r>
            <a:endParaRPr lang="en-US" dirty="0"/>
          </a:p>
        </p:txBody>
      </p:sp>
      <p:sp>
        <p:nvSpPr>
          <p:cNvPr id="24" name="Shape 20"/>
          <p:cNvSpPr/>
          <p:nvPr/>
        </p:nvSpPr>
        <p:spPr>
          <a:xfrm>
            <a:off x="6583680" y="3634387"/>
            <a:ext cx="91440" cy="91440"/>
          </a:xfrm>
          <a:prstGeom prst="ellipse">
            <a:avLst/>
          </a:prstGeom>
          <a:solidFill>
            <a:srgbClr val="E4572E"/>
          </a:solidFill>
          <a:ln/>
        </p:spPr>
      </p:sp>
      <p:sp>
        <p:nvSpPr>
          <p:cNvPr id="25" name="Text 21"/>
          <p:cNvSpPr/>
          <p:nvPr/>
        </p:nvSpPr>
        <p:spPr>
          <a:xfrm>
            <a:off x="6812280" y="3562644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 jugements généraux (« bon travail », « à revoir »)</a:t>
            </a:r>
            <a:endParaRPr lang="en-US" dirty="0"/>
          </a:p>
        </p:txBody>
      </p:sp>
      <p:sp>
        <p:nvSpPr>
          <p:cNvPr id="26" name="Shape 22"/>
          <p:cNvSpPr/>
          <p:nvPr/>
        </p:nvSpPr>
        <p:spPr>
          <a:xfrm>
            <a:off x="6583680" y="4567078"/>
            <a:ext cx="91440" cy="91440"/>
          </a:xfrm>
          <a:prstGeom prst="ellipse">
            <a:avLst/>
          </a:prstGeom>
          <a:solidFill>
            <a:srgbClr val="E4572E"/>
          </a:solidFill>
          <a:ln/>
        </p:spPr>
      </p:sp>
      <p:sp>
        <p:nvSpPr>
          <p:cNvPr id="27" name="Text 23"/>
          <p:cNvSpPr/>
          <p:nvPr/>
        </p:nvSpPr>
        <p:spPr>
          <a:xfrm>
            <a:off x="6812280" y="4340588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feedback différé de plusieurs semaines</a:t>
            </a:r>
            <a:endParaRPr lang="en-US" dirty="0"/>
          </a:p>
        </p:txBody>
      </p:sp>
      <p:sp>
        <p:nvSpPr>
          <p:cNvPr id="28" name="Shape 24"/>
          <p:cNvSpPr/>
          <p:nvPr/>
        </p:nvSpPr>
        <p:spPr>
          <a:xfrm>
            <a:off x="6583680" y="5091795"/>
            <a:ext cx="91440" cy="91440"/>
          </a:xfrm>
          <a:prstGeom prst="ellipse">
            <a:avLst/>
          </a:prstGeom>
          <a:solidFill>
            <a:srgbClr val="E4572E"/>
          </a:solidFill>
          <a:ln/>
        </p:spPr>
      </p:sp>
      <p:sp>
        <p:nvSpPr>
          <p:cNvPr id="29" name="Text 25"/>
          <p:cNvSpPr/>
          <p:nvPr/>
        </p:nvSpPr>
        <p:spPr>
          <a:xfrm>
            <a:off x="6812280" y="5048189"/>
            <a:ext cx="473659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Cibler la personne plutôt que le comportement observé</a:t>
            </a:r>
            <a:endParaRPr lang="en-US" dirty="0"/>
          </a:p>
        </p:txBody>
      </p:sp>
      <p:sp>
        <p:nvSpPr>
          <p:cNvPr id="30" name="Shape 26"/>
          <p:cNvSpPr/>
          <p:nvPr/>
        </p:nvSpPr>
        <p:spPr>
          <a:xfrm>
            <a:off x="6583680" y="5855677"/>
            <a:ext cx="91440" cy="91440"/>
          </a:xfrm>
          <a:prstGeom prst="ellipse">
            <a:avLst/>
          </a:prstGeom>
          <a:solidFill>
            <a:srgbClr val="E4572E"/>
          </a:solidFill>
          <a:ln/>
        </p:spPr>
      </p:sp>
      <p:sp>
        <p:nvSpPr>
          <p:cNvPr id="31" name="Text 27"/>
          <p:cNvSpPr/>
          <p:nvPr/>
        </p:nvSpPr>
        <p:spPr>
          <a:xfrm>
            <a:off x="6812280" y="5812067"/>
            <a:ext cx="4617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feedback à sens unique, sans dialogue possible</a:t>
            </a:r>
            <a:endParaRPr lang="en-US" dirty="0"/>
          </a:p>
        </p:txBody>
      </p:sp>
      <p:sp>
        <p:nvSpPr>
          <p:cNvPr id="32" name="Text 28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100" dirty="0">
                <a:solidFill>
                  <a:srgbClr val="A6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1813596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1148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kern="0" spc="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MISE EN PRATIQUE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676656" y="1243584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i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Articuler les trois évaluations sur un même module</a:t>
            </a:r>
            <a:endParaRPr lang="en-US" sz="2800" i="1" dirty="0"/>
          </a:p>
        </p:txBody>
      </p:sp>
      <p:sp>
        <p:nvSpPr>
          <p:cNvPr id="4" name="Shape 2"/>
          <p:cNvSpPr/>
          <p:nvPr/>
        </p:nvSpPr>
        <p:spPr>
          <a:xfrm>
            <a:off x="914400" y="2743200"/>
            <a:ext cx="10094976" cy="0"/>
          </a:xfrm>
          <a:prstGeom prst="line">
            <a:avLst/>
          </a:prstGeom>
          <a:noFill/>
          <a:ln w="25400">
            <a:solidFill>
              <a:srgbClr val="E0E0E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485900" y="2377440"/>
            <a:ext cx="640080" cy="640080"/>
          </a:xfrm>
          <a:prstGeom prst="ellipse">
            <a:avLst/>
          </a:prstGeom>
          <a:solidFill>
            <a:srgbClr val="595959"/>
          </a:solidFill>
          <a:ln w="38100">
            <a:solidFill>
              <a:srgbClr val="FFFFFF"/>
            </a:solidFill>
            <a:prstDash val="solid"/>
          </a:ln>
        </p:spPr>
      </p:sp>
      <p:pic>
        <p:nvPicPr>
          <p:cNvPr id="6" name="Image 0" descr="/home/claude/pptx_proj/icon_search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204" y="2523744"/>
            <a:ext cx="347472" cy="347472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548640" y="3246120"/>
            <a:ext cx="2514600" cy="1600200"/>
          </a:xfrm>
          <a:prstGeom prst="roundRect">
            <a:avLst>
              <a:gd name="adj" fmla="val 5714"/>
            </a:avLst>
          </a:prstGeom>
          <a:solidFill>
            <a:srgbClr val="FAFAFA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731520" y="338328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Semaine 1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731520" y="3730752"/>
            <a:ext cx="2148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QCM diagnostique de positionnement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4256532" y="2377440"/>
            <a:ext cx="640080" cy="640080"/>
          </a:xfrm>
          <a:prstGeom prst="ellipse">
            <a:avLst/>
          </a:prstGeom>
          <a:solidFill>
            <a:srgbClr val="333333"/>
          </a:solidFill>
          <a:ln w="38100">
            <a:solidFill>
              <a:srgbClr val="FFFFFF"/>
            </a:solidFill>
            <a:prstDash val="solid"/>
          </a:ln>
        </p:spPr>
      </p:sp>
      <p:pic>
        <p:nvPicPr>
          <p:cNvPr id="11" name="Image 1" descr="/home/claude/pptx_proj/icon_sync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2836" y="2523744"/>
            <a:ext cx="347472" cy="347472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3319272" y="3246120"/>
            <a:ext cx="2514600" cy="1600200"/>
          </a:xfrm>
          <a:prstGeom prst="roundRect">
            <a:avLst>
              <a:gd name="adj" fmla="val 5714"/>
            </a:avLst>
          </a:prstGeom>
          <a:solidFill>
            <a:srgbClr val="FAFAFA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3" name="Text 9"/>
          <p:cNvSpPr/>
          <p:nvPr/>
        </p:nvSpPr>
        <p:spPr>
          <a:xfrm>
            <a:off x="3502152" y="338328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Semaines 2–6</a:t>
            </a:r>
            <a:endParaRPr lang="en-US" sz="2000" dirty="0"/>
          </a:p>
        </p:txBody>
      </p:sp>
      <p:sp>
        <p:nvSpPr>
          <p:cNvPr id="14" name="Text 10"/>
          <p:cNvSpPr/>
          <p:nvPr/>
        </p:nvSpPr>
        <p:spPr>
          <a:xfrm>
            <a:off x="3502152" y="3730752"/>
            <a:ext cx="2148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Feedback formatif continu (TP, ateliers, mini-CEX)</a:t>
            </a:r>
            <a:endParaRPr lang="en-US" sz="2000" dirty="0"/>
          </a:p>
        </p:txBody>
      </p:sp>
      <p:sp>
        <p:nvSpPr>
          <p:cNvPr id="15" name="Shape 11"/>
          <p:cNvSpPr/>
          <p:nvPr/>
        </p:nvSpPr>
        <p:spPr>
          <a:xfrm>
            <a:off x="7027164" y="2377440"/>
            <a:ext cx="640080" cy="640080"/>
          </a:xfrm>
          <a:prstGeom prst="ellipse">
            <a:avLst/>
          </a:prstGeom>
          <a:solidFill>
            <a:srgbClr val="E4572E"/>
          </a:solidFill>
          <a:ln w="38100">
            <a:solidFill>
              <a:srgbClr val="FFFFFF"/>
            </a:solidFill>
            <a:prstDash val="solid"/>
          </a:ln>
        </p:spPr>
      </p:sp>
      <p:pic>
        <p:nvPicPr>
          <p:cNvPr id="16" name="Image 2" descr="/home/claude/pptx_proj/icon_comment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3468" y="2523744"/>
            <a:ext cx="347472" cy="347472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6089904" y="3246120"/>
            <a:ext cx="2514600" cy="1600200"/>
          </a:xfrm>
          <a:prstGeom prst="roundRect">
            <a:avLst>
              <a:gd name="adj" fmla="val 5714"/>
            </a:avLst>
          </a:prstGeom>
          <a:solidFill>
            <a:srgbClr val="FAFAFA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18" name="Text 13"/>
          <p:cNvSpPr/>
          <p:nvPr/>
        </p:nvSpPr>
        <p:spPr>
          <a:xfrm>
            <a:off x="6272784" y="338328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E45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Semaine 5</a:t>
            </a:r>
            <a:endParaRPr lang="en-US" sz="2000" dirty="0"/>
          </a:p>
        </p:txBody>
      </p:sp>
      <p:sp>
        <p:nvSpPr>
          <p:cNvPr id="19" name="Text 14"/>
          <p:cNvSpPr/>
          <p:nvPr/>
        </p:nvSpPr>
        <p:spPr>
          <a:xfrm>
            <a:off x="6272784" y="3730752"/>
            <a:ext cx="2148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Simulation </a:t>
            </a:r>
            <a:r>
              <a:rPr lang="en-US" sz="2000" dirty="0" smtClean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</a:t>
            </a: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</a:t>
            </a:r>
            <a:r>
              <a:rPr lang="en-US" sz="2000" dirty="0" smtClean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OS </a:t>
            </a: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formative avec débriefing</a:t>
            </a:r>
            <a:endParaRPr lang="en-US" sz="2000" dirty="0"/>
          </a:p>
        </p:txBody>
      </p:sp>
      <p:sp>
        <p:nvSpPr>
          <p:cNvPr id="20" name="Shape 15"/>
          <p:cNvSpPr/>
          <p:nvPr/>
        </p:nvSpPr>
        <p:spPr>
          <a:xfrm>
            <a:off x="9797796" y="2377440"/>
            <a:ext cx="640080" cy="640080"/>
          </a:xfrm>
          <a:prstGeom prst="ellipse">
            <a:avLst/>
          </a:prstGeom>
          <a:solidFill>
            <a:srgbClr val="333333"/>
          </a:solidFill>
          <a:ln w="38100">
            <a:solidFill>
              <a:srgbClr val="FFFFFF"/>
            </a:solidFill>
            <a:prstDash val="solid"/>
          </a:ln>
        </p:spPr>
      </p:sp>
      <p:pic>
        <p:nvPicPr>
          <p:cNvPr id="21" name="Image 3" descr="/home/claude/pptx_proj/icon_clipboard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44100" y="2523744"/>
            <a:ext cx="347472" cy="347472"/>
          </a:xfrm>
          <a:prstGeom prst="rect">
            <a:avLst/>
          </a:prstGeom>
        </p:spPr>
      </p:pic>
      <p:sp>
        <p:nvSpPr>
          <p:cNvPr id="22" name="Shape 16"/>
          <p:cNvSpPr/>
          <p:nvPr/>
        </p:nvSpPr>
        <p:spPr>
          <a:xfrm>
            <a:off x="8860536" y="3246120"/>
            <a:ext cx="2514600" cy="1600200"/>
          </a:xfrm>
          <a:prstGeom prst="roundRect">
            <a:avLst>
              <a:gd name="adj" fmla="val 5714"/>
            </a:avLst>
          </a:prstGeom>
          <a:solidFill>
            <a:srgbClr val="FAFAFA"/>
          </a:solidFill>
          <a:ln w="12700">
            <a:solidFill>
              <a:srgbClr val="EDEDED"/>
            </a:solidFill>
            <a:prstDash val="solid"/>
          </a:ln>
        </p:spPr>
      </p:sp>
      <p:sp>
        <p:nvSpPr>
          <p:cNvPr id="23" name="Text 17"/>
          <p:cNvSpPr/>
          <p:nvPr/>
        </p:nvSpPr>
        <p:spPr>
          <a:xfrm>
            <a:off x="9043416" y="3383280"/>
            <a:ext cx="2148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Semaine 7</a:t>
            </a:r>
            <a:endParaRPr lang="en-US" sz="2000" dirty="0"/>
          </a:p>
        </p:txBody>
      </p:sp>
      <p:sp>
        <p:nvSpPr>
          <p:cNvPr id="24" name="Text 18"/>
          <p:cNvSpPr/>
          <p:nvPr/>
        </p:nvSpPr>
        <p:spPr>
          <a:xfrm>
            <a:off x="9043416" y="3730752"/>
            <a:ext cx="21488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000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Examen sommatif final et bilan de compétences</a:t>
            </a:r>
            <a:endParaRPr lang="en-US" sz="2000" dirty="0"/>
          </a:p>
        </p:txBody>
      </p:sp>
      <p:sp>
        <p:nvSpPr>
          <p:cNvPr id="25" name="Shape 19"/>
          <p:cNvSpPr/>
          <p:nvPr/>
        </p:nvSpPr>
        <p:spPr>
          <a:xfrm>
            <a:off x="548640" y="5349240"/>
            <a:ext cx="11091672" cy="1051560"/>
          </a:xfrm>
          <a:prstGeom prst="roundRect">
            <a:avLst>
              <a:gd name="adj" fmla="val 8696"/>
            </a:avLst>
          </a:prstGeom>
          <a:solidFill>
            <a:schemeClr val="bg1">
              <a:lumMod val="85000"/>
            </a:schemeClr>
          </a:solidFill>
          <a:ln/>
        </p:spPr>
      </p:sp>
      <p:pic>
        <p:nvPicPr>
          <p:cNvPr id="26" name="Image 4" descr="/home/claude/pptx_proj/icon_bulb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2960" y="5605272"/>
            <a:ext cx="502920" cy="50292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</p:pic>
      <p:sp>
        <p:nvSpPr>
          <p:cNvPr id="27" name="Text 20"/>
          <p:cNvSpPr/>
          <p:nvPr/>
        </p:nvSpPr>
        <p:spPr>
          <a:xfrm>
            <a:off x="1508760" y="5394960"/>
            <a:ext cx="9875520" cy="914400"/>
          </a:xfrm>
          <a:prstGeom prst="rect">
            <a:avLst/>
          </a:prstGeom>
          <a:solidFill>
            <a:schemeClr val="bg1">
              <a:lumMod val="85000"/>
            </a:schemeClr>
          </a:solidFill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i="1" dirty="0">
                <a:latin typeface="Arial" pitchFamily="34" charset="0"/>
                <a:ea typeface="Arial" pitchFamily="34" charset="-122"/>
                <a:cs typeface="Arial" pitchFamily="34" charset="-120"/>
              </a:rPr>
              <a:t>Point clé : la note sommative ne devrait jamais être la première information reçue par l'étudiant sur sa performance — le formatif doit l'avoir déjà informé et guidé en amont.</a:t>
            </a:r>
            <a:endParaRPr lang="en-US" sz="2000" dirty="0"/>
          </a:p>
        </p:txBody>
      </p:sp>
      <p:sp>
        <p:nvSpPr>
          <p:cNvPr id="28" name="Text 21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A6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90634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548640" y="411480"/>
            <a:ext cx="7315200" cy="47641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kern="0" spc="200" dirty="0">
                <a:solidFill>
                  <a:srgbClr val="1F7A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À RETENIR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1051560"/>
            <a:ext cx="9144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i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Trois messages clés</a:t>
            </a:r>
            <a:endParaRPr lang="en-US" sz="2800" i="1" dirty="0"/>
          </a:p>
        </p:txBody>
      </p:sp>
      <p:sp>
        <p:nvSpPr>
          <p:cNvPr id="5" name="Text 3"/>
          <p:cNvSpPr/>
          <p:nvPr/>
        </p:nvSpPr>
        <p:spPr>
          <a:xfrm>
            <a:off x="548640" y="1730320"/>
            <a:ext cx="1026942" cy="10339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E45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1828800" y="1881552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Trois fonctions, jamais interchangeables</a:t>
            </a:r>
            <a:endParaRPr lang="en-US" sz="2800" dirty="0"/>
          </a:p>
        </p:txBody>
      </p:sp>
      <p:sp>
        <p:nvSpPr>
          <p:cNvPr id="7" name="Text 5"/>
          <p:cNvSpPr/>
          <p:nvPr/>
        </p:nvSpPr>
        <p:spPr>
          <a:xfrm>
            <a:off x="1828800" y="2423160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Diagnostique, formative et sommative répondent à des questions différentes : ne pas noter du formatif, ne pas se contenter du sommatif.</a:t>
            </a:r>
            <a:endParaRPr lang="en-US" sz="2000" dirty="0"/>
          </a:p>
        </p:txBody>
      </p:sp>
      <p:sp>
        <p:nvSpPr>
          <p:cNvPr id="8" name="Text 6"/>
          <p:cNvSpPr/>
          <p:nvPr/>
        </p:nvSpPr>
        <p:spPr>
          <a:xfrm>
            <a:off x="548640" y="3239084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E45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6000" dirty="0"/>
          </a:p>
        </p:txBody>
      </p:sp>
      <p:sp>
        <p:nvSpPr>
          <p:cNvPr id="9" name="Text 7"/>
          <p:cNvSpPr/>
          <p:nvPr/>
        </p:nvSpPr>
        <p:spPr>
          <a:xfrm>
            <a:off x="1828800" y="3383280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formatif porte l'essentiel de l'apprentissage</a:t>
            </a:r>
            <a:endParaRPr lang="en-US" sz="2800" dirty="0"/>
          </a:p>
        </p:txBody>
      </p:sp>
      <p:sp>
        <p:nvSpPr>
          <p:cNvPr id="10" name="Text 8"/>
          <p:cNvSpPr/>
          <p:nvPr/>
        </p:nvSpPr>
        <p:spPr>
          <a:xfrm>
            <a:off x="1828800" y="3840480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C'est le feedback régulier, et non la note finale, qui fait progresser concrètement les compétences cliniques.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548640" y="4754880"/>
            <a:ext cx="10972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E457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6000" dirty="0"/>
          </a:p>
        </p:txBody>
      </p:sp>
      <p:sp>
        <p:nvSpPr>
          <p:cNvPr id="12" name="Text 10"/>
          <p:cNvSpPr/>
          <p:nvPr/>
        </p:nvSpPr>
        <p:spPr>
          <a:xfrm>
            <a:off x="1828800" y="4913144"/>
            <a:ext cx="93268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1A1A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bon feedback est spécifique et actionnable</a:t>
            </a:r>
            <a:endParaRPr lang="en-US" sz="2800" dirty="0"/>
          </a:p>
        </p:txBody>
      </p:sp>
      <p:sp>
        <p:nvSpPr>
          <p:cNvPr id="13" name="Text 11"/>
          <p:cNvSpPr/>
          <p:nvPr/>
        </p:nvSpPr>
        <p:spPr>
          <a:xfrm>
            <a:off x="1828800" y="5384412"/>
            <a:ext cx="9326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Décrire un comportement observable et proposer une piste concrète vaut mieux que tout jugement global.</a:t>
            </a:r>
            <a:endParaRPr lang="en-US" sz="2000" dirty="0"/>
          </a:p>
        </p:txBody>
      </p:sp>
      <p:sp>
        <p:nvSpPr>
          <p:cNvPr id="14" name="Text 12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400" dirty="0">
                <a:solidFill>
                  <a:srgbClr val="8080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541717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2"/>
          <p:cNvSpPr/>
          <p:nvPr/>
        </p:nvSpPr>
        <p:spPr>
          <a:xfrm>
            <a:off x="731520" y="2651760"/>
            <a:ext cx="9144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Merci de votre attention</a:t>
            </a:r>
            <a:endParaRPr lang="en-US" sz="4800" dirty="0"/>
          </a:p>
        </p:txBody>
      </p:sp>
      <p:sp>
        <p:nvSpPr>
          <p:cNvPr id="5" name="Text 3"/>
          <p:cNvSpPr/>
          <p:nvPr/>
        </p:nvSpPr>
        <p:spPr>
          <a:xfrm>
            <a:off x="731520" y="3482008"/>
            <a:ext cx="91440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Questions, discussion et </a:t>
            </a:r>
            <a:r>
              <a:rPr lang="en-US" sz="2400" i="1" dirty="0" smtClean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atelier </a:t>
            </a:r>
            <a:r>
              <a:rPr lang="en-US" sz="2400" i="1" dirty="0" err="1" smtClean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pratique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777240" y="4260572"/>
            <a:ext cx="2011680" cy="0"/>
          </a:xfrm>
          <a:prstGeom prst="line">
            <a:avLst/>
          </a:prstGeom>
          <a:noFill/>
          <a:ln w="38100">
            <a:solidFill>
              <a:srgbClr val="E4572E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11548872" y="6446520"/>
            <a:ext cx="365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200" dirty="0">
                <a:solidFill>
                  <a:srgbClr val="A6A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512326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1320</Words>
  <Application>Microsoft Office PowerPoint</Application>
  <PresentationFormat>Grand écran</PresentationFormat>
  <Paragraphs>234</Paragraphs>
  <Slides>20</Slides>
  <Notes>18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20</vt:i4>
      </vt:variant>
    </vt:vector>
  </HeadingPairs>
  <TitlesOfParts>
    <vt:vector size="24" baseType="lpstr">
      <vt:lpstr>Arial</vt:lpstr>
      <vt:lpstr>Calibri</vt:lpstr>
      <vt:lpstr>Calibri Light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bit.ly/diag-f-sp6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USER</dc:creator>
  <cp:lastModifiedBy>USER</cp:lastModifiedBy>
  <cp:revision>5</cp:revision>
  <dcterms:created xsi:type="dcterms:W3CDTF">2026-09-17T03:22:54Z</dcterms:created>
  <dcterms:modified xsi:type="dcterms:W3CDTF">2026-09-17T09:57:31Z</dcterms:modified>
</cp:coreProperties>
</file>