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57" r:id="rId3"/>
    <p:sldId id="283" r:id="rId4"/>
    <p:sldId id="258" r:id="rId5"/>
    <p:sldId id="259" r:id="rId6"/>
    <p:sldId id="260" r:id="rId7"/>
    <p:sldId id="282" r:id="rId8"/>
    <p:sldId id="262" r:id="rId9"/>
    <p:sldId id="263" r:id="rId10"/>
    <p:sldId id="265" r:id="rId11"/>
    <p:sldId id="261" r:id="rId12"/>
    <p:sldId id="264" r:id="rId13"/>
    <p:sldId id="272" r:id="rId14"/>
    <p:sldId id="266" r:id="rId15"/>
    <p:sldId id="267" r:id="rId16"/>
    <p:sldId id="268" r:id="rId17"/>
    <p:sldId id="269" r:id="rId18"/>
    <p:sldId id="270" r:id="rId19"/>
    <p:sldId id="273" r:id="rId20"/>
    <p:sldId id="274" r:id="rId21"/>
    <p:sldId id="275" r:id="rId22"/>
    <p:sldId id="276" r:id="rId23"/>
    <p:sldId id="277" r:id="rId24"/>
    <p:sldId id="278" r:id="rId25"/>
    <p:sldId id="279" r:id="rId26"/>
    <p:sldId id="280" r:id="rId27"/>
    <p:sldId id="281" r:id="rId2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22" autoAdjust="0"/>
    <p:restoredTop sz="91000" autoAdjust="0"/>
  </p:normalViewPr>
  <p:slideViewPr>
    <p:cSldViewPr snapToGrid="0" snapToObjects="1">
      <p:cViewPr varScale="1">
        <p:scale>
          <a:sx n="65" d="100"/>
          <a:sy n="65" d="100"/>
        </p:scale>
        <p:origin x="568" y="5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054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Diapositive de garde. Annoncer que l'atelier va démontrer, à partir d'un cas réel déjà connu de l'auditoire (le cours Infections et maladies parodontales), comment construire une grille critériée pas à pas.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Laisser 2 minutes de réflexion individuelle et silencieuse avant de solliciter 2-3 réponses spontanées à l'oral. Ne pas commenter à ce stade — la diapositive suivante propose des éléments de réponse structurés.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Ces 4 éléments ne sont pas exhaustifs — inviter les enseignants à compléter la liste avec leurs propres critères de qualité pédagogique.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Diapositive de référence : y revenir si un terme utilisé plus loin dans la présentation nécessite un rappel.</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DA8E2-FE55-509A-DB28-2A4DC47304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5E2592-693C-D864-FE8C-F41536B38A46}"/>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FC586B6B-9CFB-3DD1-8036-F410C4B9671E}"/>
              </a:ext>
            </a:extLst>
          </p:cNvPr>
          <p:cNvSpPr>
            <a:spLocks noGrp="1"/>
          </p:cNvSpPr>
          <p:nvPr>
            <p:ph type="body" idx="1"/>
          </p:nvPr>
        </p:nvSpPr>
        <p:spPr/>
        <p:txBody>
          <a:bodyPr/>
          <a:lstStyle/>
          <a:p>
            <a:r>
              <a:rPr lang="en-US" dirty="0"/>
              <a:t>Diapositive d'identification et de plan, ajoutée pour préciser le cadre exact de la leçon utilisée comme cas d'école, et annoncer la structure de la présentation.</a:t>
            </a:r>
          </a:p>
        </p:txBody>
      </p:sp>
      <p:sp>
        <p:nvSpPr>
          <p:cNvPr id="4" name="Slide Number Placeholder 3">
            <a:extLst>
              <a:ext uri="{FF2B5EF4-FFF2-40B4-BE49-F238E27FC236}">
                <a16:creationId xmlns:a16="http://schemas.microsoft.com/office/drawing/2014/main" id="{008DE126-F950-8FF0-5A98-995884E7F4C0}"/>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3480598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Insister sur la nouveauté de la taxonomie révisée : les niveaux sont des verbes d'action, et « Créer » devient le sommet — ici, concevoir sa propre grille critériée.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L'équité est souvent le bénéfice le plus concret pour les étudiants : à copie équivalente, la note ne doit pas dépendre de qui corrige, ni du moment de la correction (début ou fin de pile de copies), ni de l'ordre de passage à l'oral. La grille critériée réduit cette variabilité en fixant à l'avance des critères et des niveaux partagés par tous les correcteurs.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Ces questions guident la réflexion avant toute rédaction de critères — méthodologie issue de la Formation en Pédagogie Universitaire.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Diapositive d'identification et de plan, ajoutée pour préciser le cadre exact de la leçon utilisée comme cas d'école, et annoncer la structure de la présentation.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Diapositive de vocabulaire, utile avant d'aborder la méthode de construction de la grille : elle clarifie à quel moment de la séquence chaque type d'évaluation intervient, et avec quelle fonction.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Ce tableau (format identique à celui utilisé dans le portfolio DUPES de référence) montre que les 6 niveaux sont désormais couverts par au moins une question de l'épreuve.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Chaque critère correspond à une des 5 questions de l'évaluation sommative, elle-même alignée sur un objectif de la fiche pédagogique du cours.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Un bon indicateur doit être observable dans la copie de l'étudiant, sans interprétation subjective du correcteur.</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Insister : chaque niveau doit être décrit en mots observables (pas seulement chiffré), et les niveaux doivent être suffisamment distincts pour qu'un correcteur puisse trancher sans ambiguïté entre deux niveaux adjacents. Exemple ici pour le critère « Exactitude et justification du diagnostic » présenté à l'étape 3.</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Faire remarquer que les libellés des niveaux (Non acquis…Maîtrisé) sont identiques à ceux vus à l'étape 4 — c'est la même échelle appliquée de façon cohérente à tous les critères de la grille.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Cette grille complète (5 critères) est celle qui sert de modèle pour construire, plus loin, la grille du nouvel exercice.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r>
              <a:rPr lang="en-US" dirty="0"/>
              <a:t>Corrigé réservé au formateur — projeter uniquement après la mise en commun des productions.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4356B"/>
        </a:solidFill>
        <a:effectLst/>
      </p:bgPr>
    </p:bg>
    <p:spTree>
      <p:nvGrpSpPr>
        <p:cNvPr id="1" name=""/>
        <p:cNvGrpSpPr/>
        <p:nvPr/>
      </p:nvGrpSpPr>
      <p:grpSpPr>
        <a:xfrm>
          <a:off x="0" y="0"/>
          <a:ext cx="0" cy="0"/>
          <a:chOff x="0" y="0"/>
          <a:chExt cx="0" cy="0"/>
        </a:xfrm>
      </p:grpSpPr>
      <p:sp>
        <p:nvSpPr>
          <p:cNvPr id="2" name="Shape 0"/>
          <p:cNvSpPr/>
          <p:nvPr/>
        </p:nvSpPr>
        <p:spPr>
          <a:xfrm>
            <a:off x="8778240" y="-2377440"/>
            <a:ext cx="6400800" cy="6400800"/>
          </a:xfrm>
          <a:prstGeom prst="ellipse">
            <a:avLst/>
          </a:prstGeom>
          <a:solidFill>
            <a:srgbClr val="1B2A57"/>
          </a:solidFill>
          <a:ln/>
        </p:spPr>
        <p:txBody>
          <a:bodyPr/>
          <a:lstStyle/>
          <a:p>
            <a:endParaRPr lang="fr-FR"/>
          </a:p>
        </p:txBody>
      </p:sp>
      <p:sp>
        <p:nvSpPr>
          <p:cNvPr id="3" name="Shape 1"/>
          <p:cNvSpPr/>
          <p:nvPr/>
        </p:nvSpPr>
        <p:spPr>
          <a:xfrm>
            <a:off x="0" y="5989320"/>
            <a:ext cx="12188952" cy="109728"/>
          </a:xfrm>
          <a:prstGeom prst="rect">
            <a:avLst/>
          </a:prstGeom>
          <a:solidFill>
            <a:srgbClr val="00AEEF"/>
          </a:solidFill>
          <a:ln/>
        </p:spPr>
        <p:txBody>
          <a:bodyPr/>
          <a:lstStyle/>
          <a:p>
            <a:endParaRPr lang="fr-FR"/>
          </a:p>
        </p:txBody>
      </p:sp>
      <p:sp>
        <p:nvSpPr>
          <p:cNvPr id="4" name="Text 2"/>
          <p:cNvSpPr/>
          <p:nvPr/>
        </p:nvSpPr>
        <p:spPr>
          <a:xfrm>
            <a:off x="640080" y="1920240"/>
            <a:ext cx="10515600" cy="822960"/>
          </a:xfrm>
          <a:prstGeom prst="rect">
            <a:avLst/>
          </a:prstGeom>
          <a:noFill/>
          <a:ln/>
        </p:spPr>
        <p:txBody>
          <a:bodyPr wrap="square" lIns="0" tIns="0" rIns="0" bIns="0" rtlCol="0" anchor="ctr"/>
          <a:lstStyle/>
          <a:p>
            <a:pPr marL="0" indent="0">
              <a:buNone/>
            </a:pPr>
            <a:r>
              <a:rPr lang="en-US" sz="4000" b="1" dirty="0">
                <a:solidFill>
                  <a:srgbClr val="FFFFFF"/>
                </a:solidFill>
                <a:latin typeface="Arial" pitchFamily="34" charset="0"/>
                <a:ea typeface="Arial" pitchFamily="34" charset="-122"/>
                <a:cs typeface="Arial" pitchFamily="34" charset="-120"/>
              </a:rPr>
              <a:t>CONSTRUIRE UNE</a:t>
            </a:r>
            <a:endParaRPr lang="en-US" sz="4000" dirty="0"/>
          </a:p>
        </p:txBody>
      </p:sp>
      <p:sp>
        <p:nvSpPr>
          <p:cNvPr id="5" name="Text 3"/>
          <p:cNvSpPr/>
          <p:nvPr/>
        </p:nvSpPr>
        <p:spPr>
          <a:xfrm>
            <a:off x="640080" y="2697480"/>
            <a:ext cx="10881360" cy="822960"/>
          </a:xfrm>
          <a:prstGeom prst="rect">
            <a:avLst/>
          </a:prstGeom>
          <a:noFill/>
          <a:ln/>
        </p:spPr>
        <p:txBody>
          <a:bodyPr wrap="square" lIns="0" tIns="0" rIns="0" bIns="0" rtlCol="0" anchor="ctr"/>
          <a:lstStyle/>
          <a:p>
            <a:pPr marL="0" indent="0">
              <a:buNone/>
            </a:pPr>
            <a:r>
              <a:rPr lang="en-US" sz="4000" b="1" dirty="0">
                <a:solidFill>
                  <a:srgbClr val="00AEEF"/>
                </a:solidFill>
                <a:latin typeface="Arial" pitchFamily="34" charset="0"/>
                <a:ea typeface="Arial" pitchFamily="34" charset="-122"/>
                <a:cs typeface="Arial" pitchFamily="34" charset="-120"/>
              </a:rPr>
              <a:t>GRILLE CRITÉRIÉE D'ÉVALUATION</a:t>
            </a:r>
            <a:endParaRPr lang="en-US" sz="4000" dirty="0"/>
          </a:p>
        </p:txBody>
      </p:sp>
      <p:sp>
        <p:nvSpPr>
          <p:cNvPr id="6" name="Shape 4"/>
          <p:cNvSpPr/>
          <p:nvPr/>
        </p:nvSpPr>
        <p:spPr>
          <a:xfrm>
            <a:off x="658368" y="3611880"/>
            <a:ext cx="3840480" cy="64008"/>
          </a:xfrm>
          <a:prstGeom prst="rect">
            <a:avLst/>
          </a:prstGeom>
          <a:solidFill>
            <a:srgbClr val="00AEEF"/>
          </a:solidFill>
          <a:ln/>
        </p:spPr>
        <p:txBody>
          <a:bodyPr/>
          <a:lstStyle/>
          <a:p>
            <a:endParaRPr lang="fr-FR"/>
          </a:p>
        </p:txBody>
      </p:sp>
      <p:sp>
        <p:nvSpPr>
          <p:cNvPr id="7" name="Text 5"/>
          <p:cNvSpPr/>
          <p:nvPr/>
        </p:nvSpPr>
        <p:spPr>
          <a:xfrm>
            <a:off x="640080" y="3840480"/>
            <a:ext cx="10515600" cy="502920"/>
          </a:xfrm>
          <a:prstGeom prst="rect">
            <a:avLst/>
          </a:prstGeom>
          <a:noFill/>
          <a:ln/>
        </p:spPr>
        <p:txBody>
          <a:bodyPr wrap="square" lIns="0" tIns="0" rIns="0" bIns="0" rtlCol="0" anchor="ctr"/>
          <a:lstStyle/>
          <a:p>
            <a:pPr marL="0" indent="0">
              <a:buNone/>
            </a:pPr>
            <a:r>
              <a:rPr lang="en-US" sz="2000" b="1" i="1" dirty="0">
                <a:solidFill>
                  <a:srgbClr val="F4A97F"/>
                </a:solidFill>
                <a:latin typeface="Arial" pitchFamily="34" charset="0"/>
                <a:ea typeface="Arial" pitchFamily="34" charset="-122"/>
                <a:cs typeface="Arial" pitchFamily="34" charset="-120"/>
              </a:rPr>
              <a:t>À partir du cours « Infections et maladies parodontales »</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24356B"/>
        </a:solidFill>
        <a:effectLst/>
      </p:bgPr>
    </p:bg>
    <p:spTree>
      <p:nvGrpSpPr>
        <p:cNvPr id="1" name=""/>
        <p:cNvGrpSpPr/>
        <p:nvPr/>
      </p:nvGrpSpPr>
      <p:grpSpPr>
        <a:xfrm>
          <a:off x="0" y="0"/>
          <a:ext cx="0" cy="0"/>
          <a:chOff x="0" y="0"/>
          <a:chExt cx="0" cy="0"/>
        </a:xfrm>
      </p:grpSpPr>
      <p:sp>
        <p:nvSpPr>
          <p:cNvPr id="2" name="Shape 0"/>
          <p:cNvSpPr/>
          <p:nvPr/>
        </p:nvSpPr>
        <p:spPr>
          <a:xfrm>
            <a:off x="8778240" y="-2377440"/>
            <a:ext cx="6400800" cy="6400800"/>
          </a:xfrm>
          <a:prstGeom prst="ellipse">
            <a:avLst/>
          </a:prstGeom>
          <a:solidFill>
            <a:srgbClr val="1B2A57"/>
          </a:solidFill>
          <a:ln/>
        </p:spPr>
        <p:txBody>
          <a:bodyPr/>
          <a:lstStyle/>
          <a:p>
            <a:endParaRPr lang="fr-FR"/>
          </a:p>
        </p:txBody>
      </p:sp>
      <p:sp>
        <p:nvSpPr>
          <p:cNvPr id="3" name="Text 1"/>
          <p:cNvSpPr/>
          <p:nvPr/>
        </p:nvSpPr>
        <p:spPr>
          <a:xfrm>
            <a:off x="640080" y="1828800"/>
            <a:ext cx="10058400" cy="365760"/>
          </a:xfrm>
          <a:prstGeom prst="rect">
            <a:avLst/>
          </a:prstGeom>
          <a:noFill/>
          <a:ln/>
        </p:spPr>
        <p:txBody>
          <a:bodyPr wrap="square" lIns="0" tIns="0" rIns="0" bIns="0" rtlCol="0" anchor="ctr"/>
          <a:lstStyle/>
          <a:p>
            <a:pPr marL="0" indent="0">
              <a:buNone/>
            </a:pPr>
            <a:r>
              <a:rPr lang="en-US" sz="1400" b="1" kern="0" spc="200" dirty="0">
                <a:solidFill>
                  <a:srgbClr val="00AEEF"/>
                </a:solidFill>
                <a:latin typeface="Arial" pitchFamily="34" charset="0"/>
                <a:ea typeface="Arial" pitchFamily="34" charset="-122"/>
                <a:cs typeface="Arial" pitchFamily="34" charset="-120"/>
              </a:rPr>
              <a:t>PRÉSENTÉ PAR</a:t>
            </a:r>
            <a:endParaRPr lang="en-US" sz="1400" dirty="0"/>
          </a:p>
        </p:txBody>
      </p:sp>
      <p:sp>
        <p:nvSpPr>
          <p:cNvPr id="4" name="Text 2"/>
          <p:cNvSpPr/>
          <p:nvPr/>
        </p:nvSpPr>
        <p:spPr>
          <a:xfrm>
            <a:off x="640080" y="2286000"/>
            <a:ext cx="10058400" cy="822960"/>
          </a:xfrm>
          <a:prstGeom prst="rect">
            <a:avLst/>
          </a:prstGeom>
          <a:noFill/>
          <a:ln/>
        </p:spPr>
        <p:txBody>
          <a:bodyPr wrap="square" lIns="0" tIns="0" rIns="0" bIns="0" rtlCol="0" anchor="ctr"/>
          <a:lstStyle/>
          <a:p>
            <a:pPr marL="0" indent="0">
              <a:buNone/>
            </a:pPr>
            <a:r>
              <a:rPr lang="en-US" sz="3400" b="1" dirty="0">
                <a:solidFill>
                  <a:srgbClr val="FFFFFF"/>
                </a:solidFill>
                <a:latin typeface="Arial" pitchFamily="34" charset="0"/>
                <a:ea typeface="Arial" pitchFamily="34" charset="-122"/>
                <a:cs typeface="Arial" pitchFamily="34" charset="-120"/>
              </a:rPr>
              <a:t>Dr NYANKOUE MEBOUINZ Ferdinand</a:t>
            </a:r>
            <a:endParaRPr lang="en-US" sz="3400" dirty="0"/>
          </a:p>
        </p:txBody>
      </p:sp>
      <p:sp>
        <p:nvSpPr>
          <p:cNvPr id="5" name="Shape 3"/>
          <p:cNvSpPr/>
          <p:nvPr/>
        </p:nvSpPr>
        <p:spPr>
          <a:xfrm>
            <a:off x="658368" y="3108960"/>
            <a:ext cx="2926080" cy="64008"/>
          </a:xfrm>
          <a:prstGeom prst="rect">
            <a:avLst/>
          </a:prstGeom>
          <a:solidFill>
            <a:srgbClr val="00AEEF"/>
          </a:solidFill>
          <a:ln/>
        </p:spPr>
        <p:txBody>
          <a:bodyPr/>
          <a:lstStyle/>
          <a:p>
            <a:endParaRPr lang="fr-FR"/>
          </a:p>
        </p:txBody>
      </p:sp>
      <p:sp>
        <p:nvSpPr>
          <p:cNvPr id="6" name="Text 4"/>
          <p:cNvSpPr/>
          <p:nvPr/>
        </p:nvSpPr>
        <p:spPr>
          <a:xfrm>
            <a:off x="640080" y="3570528"/>
            <a:ext cx="10058400" cy="1522680"/>
          </a:xfrm>
          <a:prstGeom prst="rect">
            <a:avLst/>
          </a:prstGeom>
          <a:noFill/>
          <a:ln/>
        </p:spPr>
        <p:txBody>
          <a:bodyPr wrap="square" lIns="0" tIns="0" rIns="0" bIns="0" rtlCol="0" anchor="ctr"/>
          <a:lstStyle/>
          <a:p>
            <a:pPr marL="0" indent="0">
              <a:lnSpc>
                <a:spcPct val="125000"/>
              </a:lnSpc>
              <a:buNone/>
            </a:pPr>
            <a:r>
              <a:rPr lang="en-US" sz="2000" dirty="0">
                <a:solidFill>
                  <a:srgbClr val="C7CFE0"/>
                </a:solidFill>
                <a:latin typeface="Arial" panose="020B0604020202020204" pitchFamily="34" charset="0"/>
                <a:ea typeface="Arial" pitchFamily="34" charset="-122"/>
                <a:cs typeface="Arial" panose="020B0604020202020204" pitchFamily="34" charset="0"/>
              </a:rPr>
              <a:t>Maître Assistant de </a:t>
            </a:r>
            <a:r>
              <a:rPr lang="en-US" sz="2000" dirty="0" err="1">
                <a:solidFill>
                  <a:srgbClr val="C7CFE0"/>
                </a:solidFill>
                <a:latin typeface="Arial" panose="020B0604020202020204" pitchFamily="34" charset="0"/>
                <a:ea typeface="Arial" pitchFamily="34" charset="-122"/>
                <a:cs typeface="Arial" panose="020B0604020202020204" pitchFamily="34" charset="0"/>
              </a:rPr>
              <a:t>Chirurgie</a:t>
            </a:r>
            <a:r>
              <a:rPr lang="en-US" sz="2000" dirty="0">
                <a:solidFill>
                  <a:srgbClr val="C7CFE0"/>
                </a:solidFill>
                <a:latin typeface="Arial" panose="020B0604020202020204" pitchFamily="34" charset="0"/>
                <a:ea typeface="Arial" pitchFamily="34" charset="-122"/>
                <a:cs typeface="Arial" panose="020B0604020202020204" pitchFamily="34" charset="0"/>
              </a:rPr>
              <a:t> </a:t>
            </a:r>
            <a:r>
              <a:rPr lang="en-US" sz="2000" dirty="0" err="1">
                <a:solidFill>
                  <a:srgbClr val="C7CFE0"/>
                </a:solidFill>
                <a:latin typeface="Arial" panose="020B0604020202020204" pitchFamily="34" charset="0"/>
                <a:ea typeface="Arial" pitchFamily="34" charset="-122"/>
                <a:cs typeface="Arial" panose="020B0604020202020204" pitchFamily="34" charset="0"/>
              </a:rPr>
              <a:t>Orthopédique</a:t>
            </a:r>
            <a:r>
              <a:rPr lang="en-US" sz="2000" dirty="0">
                <a:solidFill>
                  <a:srgbClr val="C7CFE0"/>
                </a:solidFill>
                <a:latin typeface="Arial" panose="020B0604020202020204" pitchFamily="34" charset="0"/>
                <a:ea typeface="Arial" pitchFamily="34" charset="-122"/>
                <a:cs typeface="Arial" panose="020B0604020202020204" pitchFamily="34" charset="0"/>
              </a:rPr>
              <a:t> et </a:t>
            </a:r>
            <a:r>
              <a:rPr lang="en-US" sz="2000" dirty="0" err="1">
                <a:solidFill>
                  <a:srgbClr val="C7CFE0"/>
                </a:solidFill>
                <a:latin typeface="Arial" panose="020B0604020202020204" pitchFamily="34" charset="0"/>
                <a:ea typeface="Arial" pitchFamily="34" charset="-122"/>
                <a:cs typeface="Arial" panose="020B0604020202020204" pitchFamily="34" charset="0"/>
              </a:rPr>
              <a:t>Traumatologique</a:t>
            </a:r>
            <a:r>
              <a:rPr lang="en-US" sz="2000" dirty="0">
                <a:solidFill>
                  <a:srgbClr val="C7CFE0"/>
                </a:solidFill>
                <a:latin typeface="Arial" panose="020B0604020202020204" pitchFamily="34" charset="0"/>
                <a:ea typeface="Arial" pitchFamily="34" charset="-122"/>
                <a:cs typeface="Arial" panose="020B0604020202020204" pitchFamily="34" charset="0"/>
              </a:rPr>
              <a:t>, </a:t>
            </a:r>
            <a:r>
              <a:rPr lang="en-US" sz="2000" dirty="0" err="1">
                <a:solidFill>
                  <a:srgbClr val="C7CFE0"/>
                </a:solidFill>
                <a:latin typeface="Arial" panose="020B0604020202020204" pitchFamily="34" charset="0"/>
                <a:ea typeface="Arial" pitchFamily="34" charset="-122"/>
                <a:cs typeface="Arial" panose="020B0604020202020204" pitchFamily="34" charset="0"/>
              </a:rPr>
              <a:t>MsC</a:t>
            </a:r>
            <a:r>
              <a:rPr lang="en-US" sz="2000" dirty="0">
                <a:solidFill>
                  <a:srgbClr val="C7CFE0"/>
                </a:solidFill>
                <a:latin typeface="Arial" panose="020B0604020202020204" pitchFamily="34" charset="0"/>
                <a:ea typeface="Arial" pitchFamily="34" charset="-122"/>
                <a:cs typeface="Arial" panose="020B0604020202020204" pitchFamily="34" charset="0"/>
              </a:rPr>
              <a:t>, DIU </a:t>
            </a:r>
            <a:r>
              <a:rPr lang="en-US" sz="2000" dirty="0" err="1">
                <a:solidFill>
                  <a:srgbClr val="C7CFE0"/>
                </a:solidFill>
                <a:latin typeface="Arial" panose="020B0604020202020204" pitchFamily="34" charset="0"/>
                <a:ea typeface="Arial" pitchFamily="34" charset="-122"/>
                <a:cs typeface="Arial" panose="020B0604020202020204" pitchFamily="34" charset="0"/>
              </a:rPr>
              <a:t>Chirurgie</a:t>
            </a:r>
            <a:r>
              <a:rPr lang="en-US" sz="2000" dirty="0">
                <a:solidFill>
                  <a:srgbClr val="C7CFE0"/>
                </a:solidFill>
                <a:latin typeface="Arial" panose="020B0604020202020204" pitchFamily="34" charset="0"/>
                <a:ea typeface="Arial" pitchFamily="34" charset="-122"/>
                <a:cs typeface="Arial" panose="020B0604020202020204" pitchFamily="34" charset="0"/>
              </a:rPr>
              <a:t> du </a:t>
            </a:r>
            <a:r>
              <a:rPr lang="en-US" sz="2000" dirty="0" err="1">
                <a:solidFill>
                  <a:srgbClr val="C7CFE0"/>
                </a:solidFill>
                <a:latin typeface="Arial" panose="020B0604020202020204" pitchFamily="34" charset="0"/>
                <a:ea typeface="Arial" pitchFamily="34" charset="-122"/>
                <a:cs typeface="Arial" panose="020B0604020202020204" pitchFamily="34" charset="0"/>
              </a:rPr>
              <a:t>Genou</a:t>
            </a:r>
            <a:r>
              <a:rPr lang="en-US" sz="2000" dirty="0">
                <a:solidFill>
                  <a:srgbClr val="C7CFE0"/>
                </a:solidFill>
                <a:latin typeface="Arial" panose="020B0604020202020204" pitchFamily="34" charset="0"/>
                <a:ea typeface="Arial" pitchFamily="34" charset="-122"/>
                <a:cs typeface="Arial" panose="020B0604020202020204" pitchFamily="34" charset="0"/>
              </a:rPr>
              <a:t>, DIU </a:t>
            </a:r>
            <a:r>
              <a:rPr lang="en-US" sz="2000" dirty="0" err="1">
                <a:solidFill>
                  <a:srgbClr val="C7CFE0"/>
                </a:solidFill>
                <a:latin typeface="Arial" panose="020B0604020202020204" pitchFamily="34" charset="0"/>
                <a:ea typeface="Arial" pitchFamily="34" charset="-122"/>
                <a:cs typeface="Arial" panose="020B0604020202020204" pitchFamily="34" charset="0"/>
              </a:rPr>
              <a:t>Chirurgie</a:t>
            </a:r>
            <a:r>
              <a:rPr lang="en-US" sz="2000" dirty="0">
                <a:solidFill>
                  <a:srgbClr val="C7CFE0"/>
                </a:solidFill>
                <a:latin typeface="Arial" panose="020B0604020202020204" pitchFamily="34" charset="0"/>
                <a:ea typeface="Arial" pitchFamily="34" charset="-122"/>
                <a:cs typeface="Arial" panose="020B0604020202020204" pitchFamily="34" charset="0"/>
              </a:rPr>
              <a:t> de </a:t>
            </a:r>
            <a:r>
              <a:rPr lang="en-US" sz="2000" dirty="0" err="1">
                <a:solidFill>
                  <a:srgbClr val="C7CFE0"/>
                </a:solidFill>
                <a:latin typeface="Arial" panose="020B0604020202020204" pitchFamily="34" charset="0"/>
                <a:ea typeface="Arial" pitchFamily="34" charset="-122"/>
                <a:cs typeface="Arial" panose="020B0604020202020204" pitchFamily="34" charset="0"/>
              </a:rPr>
              <a:t>l’Epaule</a:t>
            </a:r>
            <a:r>
              <a:rPr lang="en-US" sz="2000" dirty="0">
                <a:solidFill>
                  <a:srgbClr val="C7CFE0"/>
                </a:solidFill>
                <a:latin typeface="Arial" panose="020B0604020202020204" pitchFamily="34" charset="0"/>
                <a:ea typeface="Arial" pitchFamily="34" charset="-122"/>
                <a:cs typeface="Arial" panose="020B0604020202020204" pitchFamily="34" charset="0"/>
              </a:rPr>
              <a:t> et du </a:t>
            </a:r>
            <a:r>
              <a:rPr lang="en-US" sz="2000" dirty="0" err="1">
                <a:solidFill>
                  <a:srgbClr val="C7CFE0"/>
                </a:solidFill>
                <a:latin typeface="Arial" panose="020B0604020202020204" pitchFamily="34" charset="0"/>
                <a:ea typeface="Arial" pitchFamily="34" charset="-122"/>
                <a:cs typeface="Arial" panose="020B0604020202020204" pitchFamily="34" charset="0"/>
              </a:rPr>
              <a:t>Coude</a:t>
            </a:r>
            <a:r>
              <a:rPr lang="en-US" sz="2000" dirty="0">
                <a:solidFill>
                  <a:srgbClr val="C7CFE0"/>
                </a:solidFill>
                <a:latin typeface="Arial" panose="020B0604020202020204" pitchFamily="34" charset="0"/>
                <a:ea typeface="Arial" pitchFamily="34" charset="-122"/>
                <a:cs typeface="Arial" panose="020B0604020202020204" pitchFamily="34" charset="0"/>
              </a:rPr>
              <a:t>, DU </a:t>
            </a:r>
            <a:r>
              <a:rPr lang="en-US" sz="2000" dirty="0" err="1">
                <a:solidFill>
                  <a:srgbClr val="C7CFE0"/>
                </a:solidFill>
                <a:latin typeface="Arial" panose="020B0604020202020204" pitchFamily="34" charset="0"/>
                <a:ea typeface="Arial" pitchFamily="34" charset="-122"/>
                <a:cs typeface="Arial" panose="020B0604020202020204" pitchFamily="34" charset="0"/>
              </a:rPr>
              <a:t>en</a:t>
            </a:r>
            <a:r>
              <a:rPr lang="en-US" sz="2000" dirty="0">
                <a:solidFill>
                  <a:srgbClr val="C7CFE0"/>
                </a:solidFill>
                <a:latin typeface="Arial" panose="020B0604020202020204" pitchFamily="34" charset="0"/>
                <a:ea typeface="Arial" pitchFamily="34" charset="-122"/>
                <a:cs typeface="Arial" panose="020B0604020202020204" pitchFamily="34" charset="0"/>
              </a:rPr>
              <a:t> </a:t>
            </a:r>
            <a:r>
              <a:rPr lang="en-US" sz="2000" dirty="0" err="1">
                <a:solidFill>
                  <a:srgbClr val="C7CFE0"/>
                </a:solidFill>
                <a:latin typeface="Arial" panose="020B0604020202020204" pitchFamily="34" charset="0"/>
                <a:ea typeface="Arial" pitchFamily="34" charset="-122"/>
                <a:cs typeface="Arial" panose="020B0604020202020204" pitchFamily="34" charset="0"/>
              </a:rPr>
              <a:t>pédagogique</a:t>
            </a:r>
            <a:r>
              <a:rPr lang="en-US" sz="2000" dirty="0">
                <a:solidFill>
                  <a:srgbClr val="C7CFE0"/>
                </a:solidFill>
                <a:latin typeface="Arial" panose="020B0604020202020204" pitchFamily="34" charset="0"/>
                <a:ea typeface="Arial" pitchFamily="34" charset="-122"/>
                <a:cs typeface="Arial" panose="020B0604020202020204" pitchFamily="34" charset="0"/>
              </a:rPr>
              <a:t> </a:t>
            </a:r>
            <a:r>
              <a:rPr lang="en-US" sz="2000" dirty="0" err="1">
                <a:solidFill>
                  <a:srgbClr val="C7CFE0"/>
                </a:solidFill>
                <a:latin typeface="Arial" panose="020B0604020202020204" pitchFamily="34" charset="0"/>
                <a:ea typeface="Arial" pitchFamily="34" charset="-122"/>
                <a:cs typeface="Arial" panose="020B0604020202020204" pitchFamily="34" charset="0"/>
              </a:rPr>
              <a:t>universitaire</a:t>
            </a:r>
            <a:r>
              <a:rPr lang="en-US" sz="2000" dirty="0">
                <a:solidFill>
                  <a:srgbClr val="C7CFE0"/>
                </a:solidFill>
                <a:latin typeface="Arial" panose="020B0604020202020204" pitchFamily="34" charset="0"/>
                <a:ea typeface="Arial" pitchFamily="34" charset="-122"/>
                <a:cs typeface="Arial" panose="020B0604020202020204" pitchFamily="34" charset="0"/>
              </a:rPr>
              <a:t> </a:t>
            </a:r>
          </a:p>
          <a:p>
            <a:pPr marL="0" indent="0">
              <a:lnSpc>
                <a:spcPct val="125000"/>
              </a:lnSpc>
              <a:buNone/>
            </a:pPr>
            <a:r>
              <a:rPr lang="en-US" sz="2000" dirty="0" err="1">
                <a:solidFill>
                  <a:srgbClr val="C7CFE0"/>
                </a:solidFill>
                <a:latin typeface="Arial" panose="020B0604020202020204" pitchFamily="34" charset="0"/>
                <a:ea typeface="Arial" pitchFamily="34" charset="-122"/>
                <a:cs typeface="Arial" panose="020B0604020202020204" pitchFamily="34" charset="0"/>
              </a:rPr>
              <a:t>Département</a:t>
            </a:r>
            <a:r>
              <a:rPr lang="en-US" sz="2000" dirty="0">
                <a:solidFill>
                  <a:srgbClr val="C7CFE0"/>
                </a:solidFill>
                <a:latin typeface="Arial" panose="020B0604020202020204" pitchFamily="34" charset="0"/>
                <a:ea typeface="Arial" pitchFamily="34" charset="-122"/>
                <a:cs typeface="Arial" panose="020B0604020202020204" pitchFamily="34" charset="0"/>
              </a:rPr>
              <a:t> de </a:t>
            </a:r>
            <a:r>
              <a:rPr lang="en-US" sz="2000" dirty="0" err="1">
                <a:solidFill>
                  <a:srgbClr val="C7CFE0"/>
                </a:solidFill>
                <a:latin typeface="Arial" panose="020B0604020202020204" pitchFamily="34" charset="0"/>
                <a:ea typeface="Arial" pitchFamily="34" charset="-122"/>
                <a:cs typeface="Arial" panose="020B0604020202020204" pitchFamily="34" charset="0"/>
              </a:rPr>
              <a:t>Chirurgie</a:t>
            </a:r>
            <a:r>
              <a:rPr lang="en-US" sz="2000" dirty="0">
                <a:solidFill>
                  <a:srgbClr val="C7CFE0"/>
                </a:solidFill>
                <a:latin typeface="Arial" panose="020B0604020202020204" pitchFamily="34" charset="0"/>
                <a:ea typeface="Arial" pitchFamily="34" charset="-122"/>
                <a:cs typeface="Arial" panose="020B0604020202020204" pitchFamily="34" charset="0"/>
              </a:rPr>
              <a:t> et </a:t>
            </a:r>
            <a:r>
              <a:rPr lang="en-US" sz="2000" dirty="0" err="1">
                <a:solidFill>
                  <a:srgbClr val="C7CFE0"/>
                </a:solidFill>
                <a:latin typeface="Arial" panose="020B0604020202020204" pitchFamily="34" charset="0"/>
                <a:ea typeface="Arial" pitchFamily="34" charset="-122"/>
                <a:cs typeface="Arial" panose="020B0604020202020204" pitchFamily="34" charset="0"/>
              </a:rPr>
              <a:t>Spécialités</a:t>
            </a:r>
            <a:r>
              <a:rPr lang="en-US" sz="2000" dirty="0">
                <a:solidFill>
                  <a:srgbClr val="C7CFE0"/>
                </a:solidFill>
                <a:latin typeface="Arial" panose="020B0604020202020204" pitchFamily="34" charset="0"/>
                <a:ea typeface="Arial" pitchFamily="34" charset="-122"/>
                <a:cs typeface="Arial" panose="020B0604020202020204" pitchFamily="34" charset="0"/>
              </a:rPr>
              <a:t> </a:t>
            </a:r>
            <a:r>
              <a:rPr lang="en-US" sz="2000" dirty="0" err="1">
                <a:solidFill>
                  <a:srgbClr val="C7CFE0"/>
                </a:solidFill>
                <a:latin typeface="Arial" panose="020B0604020202020204" pitchFamily="34" charset="0"/>
                <a:ea typeface="Arial" pitchFamily="34" charset="-122"/>
                <a:cs typeface="Arial" panose="020B0604020202020204" pitchFamily="34" charset="0"/>
              </a:rPr>
              <a:t>Chirurgicales</a:t>
            </a:r>
            <a:endParaRPr lang="en-US" sz="2000" dirty="0">
              <a:latin typeface="Arial" panose="020B0604020202020204" pitchFamily="34" charset="0"/>
              <a:cs typeface="Arial" panose="020B0604020202020204" pitchFamily="34" charset="0"/>
            </a:endParaRPr>
          </a:p>
          <a:p>
            <a:pPr marL="0" indent="0">
              <a:lnSpc>
                <a:spcPct val="125000"/>
              </a:lnSpc>
              <a:buNone/>
            </a:pPr>
            <a:r>
              <a:rPr lang="en-US" sz="2000" dirty="0">
                <a:solidFill>
                  <a:srgbClr val="C7CFE0"/>
                </a:solidFill>
                <a:latin typeface="Arial" panose="020B0604020202020204" pitchFamily="34" charset="0"/>
                <a:ea typeface="Arial" pitchFamily="34" charset="-122"/>
                <a:cs typeface="Arial" panose="020B0604020202020204" pitchFamily="34" charset="0"/>
              </a:rPr>
              <a:t>Faculté de Médecine et des Sciences Biomédicales – Université de Yaoundé I</a:t>
            </a:r>
            <a:endParaRPr lang="en-US" sz="2000" dirty="0">
              <a:latin typeface="Arial" panose="020B0604020202020204" pitchFamily="34" charset="0"/>
              <a:cs typeface="Arial" panose="020B0604020202020204" pitchFamily="34" charset="0"/>
            </a:endParaRPr>
          </a:p>
        </p:txBody>
      </p:sp>
      <p:sp>
        <p:nvSpPr>
          <p:cNvPr id="7" name="Text 5"/>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1100" dirty="0">
                <a:solidFill>
                  <a:srgbClr val="C7CFE0"/>
                </a:solidFill>
                <a:latin typeface="Arial" pitchFamily="34" charset="0"/>
                <a:ea typeface="Arial" pitchFamily="34" charset="-122"/>
                <a:cs typeface="Arial" pitchFamily="34" charset="-120"/>
              </a:rPr>
              <a:t>1</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4356B"/>
        </a:solidFill>
        <a:effectLst/>
      </p:bgPr>
    </p:bg>
    <p:spTree>
      <p:nvGrpSpPr>
        <p:cNvPr id="1" name=""/>
        <p:cNvGrpSpPr/>
        <p:nvPr/>
      </p:nvGrpSpPr>
      <p:grpSpPr>
        <a:xfrm>
          <a:off x="0" y="0"/>
          <a:ext cx="0" cy="0"/>
          <a:chOff x="0" y="0"/>
          <a:chExt cx="0" cy="0"/>
        </a:xfrm>
      </p:grpSpPr>
      <p:sp>
        <p:nvSpPr>
          <p:cNvPr id="2" name="Shape 0"/>
          <p:cNvSpPr/>
          <p:nvPr/>
        </p:nvSpPr>
        <p:spPr>
          <a:xfrm>
            <a:off x="8778240" y="-2377440"/>
            <a:ext cx="6400800" cy="6400800"/>
          </a:xfrm>
          <a:prstGeom prst="ellipse">
            <a:avLst/>
          </a:prstGeom>
          <a:solidFill>
            <a:srgbClr val="1B2A57"/>
          </a:solidFill>
          <a:ln/>
        </p:spPr>
        <p:txBody>
          <a:bodyPr/>
          <a:lstStyle/>
          <a:p>
            <a:endParaRPr lang="fr-FR"/>
          </a:p>
        </p:txBody>
      </p:sp>
      <p:sp>
        <p:nvSpPr>
          <p:cNvPr id="3" name="Text 1"/>
          <p:cNvSpPr/>
          <p:nvPr/>
        </p:nvSpPr>
        <p:spPr>
          <a:xfrm>
            <a:off x="640080" y="1828800"/>
            <a:ext cx="10058400" cy="365760"/>
          </a:xfrm>
          <a:prstGeom prst="rect">
            <a:avLst/>
          </a:prstGeom>
          <a:noFill/>
          <a:ln/>
        </p:spPr>
        <p:txBody>
          <a:bodyPr wrap="square" lIns="0" tIns="0" rIns="0" bIns="0" rtlCol="0" anchor="ctr"/>
          <a:lstStyle/>
          <a:p>
            <a:pPr marL="0" indent="0">
              <a:buNone/>
            </a:pPr>
            <a:r>
              <a:rPr lang="en-US" sz="1400" b="1" kern="0" spc="200" dirty="0">
                <a:solidFill>
                  <a:srgbClr val="00AEEF"/>
                </a:solidFill>
                <a:latin typeface="Arial" pitchFamily="34" charset="0"/>
                <a:ea typeface="Arial" pitchFamily="34" charset="-122"/>
                <a:cs typeface="Arial" pitchFamily="34" charset="-120"/>
              </a:rPr>
              <a:t>PRÉSENTÉ PAR</a:t>
            </a:r>
            <a:endParaRPr lang="en-US" sz="1400" dirty="0"/>
          </a:p>
        </p:txBody>
      </p:sp>
      <p:sp>
        <p:nvSpPr>
          <p:cNvPr id="4" name="Text 2"/>
          <p:cNvSpPr/>
          <p:nvPr/>
        </p:nvSpPr>
        <p:spPr>
          <a:xfrm>
            <a:off x="640080" y="2286000"/>
            <a:ext cx="10058400" cy="822960"/>
          </a:xfrm>
          <a:prstGeom prst="rect">
            <a:avLst/>
          </a:prstGeom>
          <a:noFill/>
          <a:ln/>
        </p:spPr>
        <p:txBody>
          <a:bodyPr wrap="square" lIns="0" tIns="0" rIns="0" bIns="0" rtlCol="0" anchor="ctr"/>
          <a:lstStyle/>
          <a:p>
            <a:pPr marL="0" indent="0">
              <a:buNone/>
            </a:pPr>
            <a:r>
              <a:rPr lang="en-US" sz="3400" b="1" dirty="0">
                <a:solidFill>
                  <a:srgbClr val="FFFFFF"/>
                </a:solidFill>
                <a:latin typeface="Arial" pitchFamily="34" charset="0"/>
                <a:ea typeface="Arial" pitchFamily="34" charset="-122"/>
                <a:cs typeface="Arial" pitchFamily="34" charset="-120"/>
              </a:rPr>
              <a:t>Dr NIBEYE Yannick</a:t>
            </a:r>
            <a:endParaRPr lang="en-US" sz="3400" dirty="0"/>
          </a:p>
        </p:txBody>
      </p:sp>
      <p:sp>
        <p:nvSpPr>
          <p:cNvPr id="5" name="Shape 3"/>
          <p:cNvSpPr/>
          <p:nvPr/>
        </p:nvSpPr>
        <p:spPr>
          <a:xfrm>
            <a:off x="658368" y="3108960"/>
            <a:ext cx="2926080" cy="64008"/>
          </a:xfrm>
          <a:prstGeom prst="rect">
            <a:avLst/>
          </a:prstGeom>
          <a:solidFill>
            <a:srgbClr val="00AEEF"/>
          </a:solidFill>
          <a:ln/>
        </p:spPr>
        <p:txBody>
          <a:bodyPr/>
          <a:lstStyle/>
          <a:p>
            <a:endParaRPr lang="fr-FR"/>
          </a:p>
        </p:txBody>
      </p:sp>
      <p:sp>
        <p:nvSpPr>
          <p:cNvPr id="6" name="Text 4"/>
          <p:cNvSpPr/>
          <p:nvPr/>
        </p:nvSpPr>
        <p:spPr>
          <a:xfrm>
            <a:off x="640080" y="3570528"/>
            <a:ext cx="10058400" cy="1522680"/>
          </a:xfrm>
          <a:prstGeom prst="rect">
            <a:avLst/>
          </a:prstGeom>
          <a:noFill/>
          <a:ln/>
        </p:spPr>
        <p:txBody>
          <a:bodyPr wrap="square" lIns="0" tIns="0" rIns="0" bIns="0" rtlCol="0" anchor="ctr"/>
          <a:lstStyle/>
          <a:p>
            <a:pPr>
              <a:lnSpc>
                <a:spcPct val="125000"/>
              </a:lnSpc>
            </a:pPr>
            <a:r>
              <a:rPr lang="en-US" sz="2000" dirty="0" err="1">
                <a:solidFill>
                  <a:srgbClr val="C7CFE0"/>
                </a:solidFill>
                <a:latin typeface="Arial" panose="020B0604020202020204" pitchFamily="34" charset="0"/>
                <a:ea typeface="Arial" pitchFamily="34" charset="-122"/>
                <a:cs typeface="Arial" panose="020B0604020202020204" pitchFamily="34" charset="0"/>
              </a:rPr>
              <a:t>Médecin</a:t>
            </a:r>
            <a:r>
              <a:rPr lang="en-US" sz="2000" dirty="0">
                <a:solidFill>
                  <a:srgbClr val="C7CFE0"/>
                </a:solidFill>
                <a:latin typeface="Arial" panose="020B0604020202020204" pitchFamily="34" charset="0"/>
                <a:ea typeface="Arial" pitchFamily="34" charset="-122"/>
                <a:cs typeface="Arial" panose="020B0604020202020204" pitchFamily="34" charset="0"/>
              </a:rPr>
              <a:t> </a:t>
            </a:r>
            <a:r>
              <a:rPr lang="en-US" sz="2000" dirty="0" err="1">
                <a:solidFill>
                  <a:srgbClr val="C7CFE0"/>
                </a:solidFill>
                <a:latin typeface="Arial" panose="020B0604020202020204" pitchFamily="34" charset="0"/>
                <a:ea typeface="Arial" pitchFamily="34" charset="-122"/>
                <a:cs typeface="Arial" panose="020B0604020202020204" pitchFamily="34" charset="0"/>
              </a:rPr>
              <a:t>bucco-dentaire</a:t>
            </a:r>
            <a:r>
              <a:rPr lang="en-US" sz="2000" dirty="0">
                <a:solidFill>
                  <a:srgbClr val="C7CFE0"/>
                </a:solidFill>
                <a:latin typeface="Arial" panose="020B0604020202020204" pitchFamily="34" charset="0"/>
                <a:ea typeface="Arial" pitchFamily="34" charset="-122"/>
                <a:cs typeface="Arial" panose="020B0604020202020204" pitchFamily="34" charset="0"/>
              </a:rPr>
              <a:t>, </a:t>
            </a:r>
            <a:r>
              <a:rPr lang="en-US" sz="2000" dirty="0" err="1">
                <a:solidFill>
                  <a:srgbClr val="C7CFE0"/>
                </a:solidFill>
                <a:latin typeface="Arial" panose="020B0604020202020204" pitchFamily="34" charset="0"/>
                <a:ea typeface="Arial" pitchFamily="34" charset="-122"/>
                <a:cs typeface="Arial" panose="020B0604020202020204" pitchFamily="34" charset="0"/>
              </a:rPr>
              <a:t>Bactériologie</a:t>
            </a:r>
            <a:r>
              <a:rPr lang="en-US" sz="2000" dirty="0">
                <a:solidFill>
                  <a:srgbClr val="C7CFE0"/>
                </a:solidFill>
                <a:latin typeface="Arial" panose="020B0604020202020204" pitchFamily="34" charset="0"/>
                <a:ea typeface="Arial" pitchFamily="34" charset="-122"/>
                <a:cs typeface="Arial" panose="020B0604020202020204" pitchFamily="34" charset="0"/>
              </a:rPr>
              <a:t>- </a:t>
            </a:r>
            <a:r>
              <a:rPr lang="en-US" sz="2000" dirty="0" err="1">
                <a:solidFill>
                  <a:srgbClr val="C7CFE0"/>
                </a:solidFill>
                <a:latin typeface="Arial" panose="020B0604020202020204" pitchFamily="34" charset="0"/>
                <a:ea typeface="Arial" pitchFamily="34" charset="-122"/>
                <a:cs typeface="Arial" panose="020B0604020202020204" pitchFamily="34" charset="0"/>
              </a:rPr>
              <a:t>virologie</a:t>
            </a:r>
            <a:r>
              <a:rPr lang="en-US" sz="2000" dirty="0">
                <a:solidFill>
                  <a:srgbClr val="C7CFE0"/>
                </a:solidFill>
                <a:latin typeface="Arial" panose="020B0604020202020204" pitchFamily="34" charset="0"/>
                <a:ea typeface="Arial" pitchFamily="34" charset="-122"/>
                <a:cs typeface="Arial" panose="020B0604020202020204" pitchFamily="34" charset="0"/>
              </a:rPr>
              <a:t>, PhD, DU </a:t>
            </a:r>
            <a:r>
              <a:rPr lang="en-US" sz="2000" dirty="0" err="1">
                <a:solidFill>
                  <a:srgbClr val="C7CFE0"/>
                </a:solidFill>
                <a:latin typeface="Arial" panose="020B0604020202020204" pitchFamily="34" charset="0"/>
                <a:ea typeface="Arial" pitchFamily="34" charset="-122"/>
                <a:cs typeface="Arial" panose="020B0604020202020204" pitchFamily="34" charset="0"/>
              </a:rPr>
              <a:t>en</a:t>
            </a:r>
            <a:r>
              <a:rPr lang="en-US" sz="2000" dirty="0">
                <a:solidFill>
                  <a:srgbClr val="C7CFE0"/>
                </a:solidFill>
                <a:latin typeface="Arial" panose="020B0604020202020204" pitchFamily="34" charset="0"/>
                <a:ea typeface="Arial" pitchFamily="34" charset="-122"/>
                <a:cs typeface="Arial" panose="020B0604020202020204" pitchFamily="34" charset="0"/>
              </a:rPr>
              <a:t> </a:t>
            </a:r>
            <a:r>
              <a:rPr lang="en-US" sz="2000" dirty="0" err="1">
                <a:solidFill>
                  <a:srgbClr val="C7CFE0"/>
                </a:solidFill>
                <a:latin typeface="Arial" panose="020B0604020202020204" pitchFamily="34" charset="0"/>
                <a:ea typeface="Arial" pitchFamily="34" charset="-122"/>
                <a:cs typeface="Arial" panose="020B0604020202020204" pitchFamily="34" charset="0"/>
              </a:rPr>
              <a:t>pédagogique</a:t>
            </a:r>
            <a:r>
              <a:rPr lang="en-US" sz="2000" dirty="0">
                <a:solidFill>
                  <a:srgbClr val="C7CFE0"/>
                </a:solidFill>
                <a:latin typeface="Arial" panose="020B0604020202020204" pitchFamily="34" charset="0"/>
                <a:ea typeface="Arial" pitchFamily="34" charset="-122"/>
                <a:cs typeface="Arial" panose="020B0604020202020204" pitchFamily="34" charset="0"/>
              </a:rPr>
              <a:t> </a:t>
            </a:r>
            <a:r>
              <a:rPr lang="en-US" sz="2000" dirty="0" err="1">
                <a:solidFill>
                  <a:srgbClr val="C7CFE0"/>
                </a:solidFill>
                <a:latin typeface="Arial" panose="020B0604020202020204" pitchFamily="34" charset="0"/>
                <a:ea typeface="Arial" pitchFamily="34" charset="-122"/>
                <a:cs typeface="Arial" panose="020B0604020202020204" pitchFamily="34" charset="0"/>
              </a:rPr>
              <a:t>universitaire</a:t>
            </a:r>
            <a:r>
              <a:rPr lang="en-US" sz="2000" dirty="0">
                <a:solidFill>
                  <a:srgbClr val="C7CFE0"/>
                </a:solidFill>
                <a:latin typeface="Arial" panose="020B0604020202020204" pitchFamily="34" charset="0"/>
                <a:ea typeface="Arial" pitchFamily="34" charset="-122"/>
                <a:cs typeface="Arial" panose="020B0604020202020204" pitchFamily="34" charset="0"/>
              </a:rPr>
              <a:t> </a:t>
            </a:r>
          </a:p>
          <a:p>
            <a:pPr marL="0" indent="0">
              <a:lnSpc>
                <a:spcPct val="125000"/>
              </a:lnSpc>
              <a:buNone/>
            </a:pPr>
            <a:r>
              <a:rPr lang="en-US" sz="2000" dirty="0" err="1">
                <a:solidFill>
                  <a:srgbClr val="C7CFE0"/>
                </a:solidFill>
                <a:latin typeface="Arial" panose="020B0604020202020204" pitchFamily="34" charset="0"/>
                <a:ea typeface="Arial" pitchFamily="34" charset="-122"/>
                <a:cs typeface="Arial" panose="020B0604020202020204" pitchFamily="34" charset="0"/>
              </a:rPr>
              <a:t>Département</a:t>
            </a:r>
            <a:r>
              <a:rPr lang="en-US" sz="2000" dirty="0">
                <a:solidFill>
                  <a:srgbClr val="C7CFE0"/>
                </a:solidFill>
                <a:latin typeface="Arial" panose="020B0604020202020204" pitchFamily="34" charset="0"/>
                <a:ea typeface="Arial" pitchFamily="34" charset="-122"/>
                <a:cs typeface="Arial" panose="020B0604020202020204" pitchFamily="34" charset="0"/>
              </a:rPr>
              <a:t> </a:t>
            </a:r>
            <a:r>
              <a:rPr lang="en-US" sz="2000" dirty="0" err="1">
                <a:solidFill>
                  <a:srgbClr val="C7CFE0"/>
                </a:solidFill>
                <a:latin typeface="Arial" panose="020B0604020202020204" pitchFamily="34" charset="0"/>
                <a:ea typeface="Arial" pitchFamily="34" charset="-122"/>
                <a:cs typeface="Arial" panose="020B0604020202020204" pitchFamily="34" charset="0"/>
              </a:rPr>
              <a:t>d'Implantologie</a:t>
            </a:r>
            <a:r>
              <a:rPr lang="en-US" sz="2000" dirty="0">
                <a:solidFill>
                  <a:srgbClr val="C7CFE0"/>
                </a:solidFill>
                <a:latin typeface="Arial" panose="020B0604020202020204" pitchFamily="34" charset="0"/>
                <a:ea typeface="Arial" pitchFamily="34" charset="-122"/>
                <a:cs typeface="Arial" panose="020B0604020202020204" pitchFamily="34" charset="0"/>
              </a:rPr>
              <a:t> – </a:t>
            </a:r>
            <a:r>
              <a:rPr lang="en-US" sz="2000" dirty="0" err="1">
                <a:solidFill>
                  <a:srgbClr val="C7CFE0"/>
                </a:solidFill>
                <a:latin typeface="Arial" panose="020B0604020202020204" pitchFamily="34" charset="0"/>
                <a:ea typeface="Arial" pitchFamily="34" charset="-122"/>
                <a:cs typeface="Arial" panose="020B0604020202020204" pitchFamily="34" charset="0"/>
              </a:rPr>
              <a:t>Parodontologie</a:t>
            </a:r>
            <a:r>
              <a:rPr lang="en-US" sz="2000" dirty="0">
                <a:solidFill>
                  <a:srgbClr val="C7CFE0"/>
                </a:solidFill>
                <a:latin typeface="Arial" panose="020B0604020202020204" pitchFamily="34" charset="0"/>
                <a:ea typeface="Arial" pitchFamily="34" charset="-122"/>
                <a:cs typeface="Arial" panose="020B0604020202020204" pitchFamily="34" charset="0"/>
              </a:rPr>
              <a:t> – </a:t>
            </a:r>
            <a:r>
              <a:rPr lang="en-US" sz="2000" dirty="0" err="1">
                <a:solidFill>
                  <a:srgbClr val="C7CFE0"/>
                </a:solidFill>
                <a:latin typeface="Arial" panose="020B0604020202020204" pitchFamily="34" charset="0"/>
                <a:ea typeface="Arial" pitchFamily="34" charset="-122"/>
                <a:cs typeface="Arial" panose="020B0604020202020204" pitchFamily="34" charset="0"/>
              </a:rPr>
              <a:t>Prothèse</a:t>
            </a:r>
            <a:endParaRPr lang="en-US" sz="2000" dirty="0">
              <a:latin typeface="Arial" panose="020B0604020202020204" pitchFamily="34" charset="0"/>
              <a:cs typeface="Arial" panose="020B0604020202020204" pitchFamily="34" charset="0"/>
            </a:endParaRPr>
          </a:p>
          <a:p>
            <a:pPr marL="0" indent="0">
              <a:lnSpc>
                <a:spcPct val="125000"/>
              </a:lnSpc>
              <a:buNone/>
            </a:pPr>
            <a:r>
              <a:rPr lang="en-US" sz="2000" dirty="0" err="1">
                <a:solidFill>
                  <a:srgbClr val="C7CFE0"/>
                </a:solidFill>
                <a:latin typeface="Arial" panose="020B0604020202020204" pitchFamily="34" charset="0"/>
                <a:ea typeface="Arial" pitchFamily="34" charset="-122"/>
                <a:cs typeface="Arial" panose="020B0604020202020204" pitchFamily="34" charset="0"/>
              </a:rPr>
              <a:t>Faculté</a:t>
            </a:r>
            <a:r>
              <a:rPr lang="en-US" sz="2000" dirty="0">
                <a:solidFill>
                  <a:srgbClr val="C7CFE0"/>
                </a:solidFill>
                <a:latin typeface="Arial" panose="020B0604020202020204" pitchFamily="34" charset="0"/>
                <a:ea typeface="Arial" pitchFamily="34" charset="-122"/>
                <a:cs typeface="Arial" panose="020B0604020202020204" pitchFamily="34" charset="0"/>
              </a:rPr>
              <a:t> de </a:t>
            </a:r>
            <a:r>
              <a:rPr lang="en-US" sz="2000" dirty="0" err="1">
                <a:solidFill>
                  <a:srgbClr val="C7CFE0"/>
                </a:solidFill>
                <a:latin typeface="Arial" panose="020B0604020202020204" pitchFamily="34" charset="0"/>
                <a:ea typeface="Arial" pitchFamily="34" charset="-122"/>
                <a:cs typeface="Arial" panose="020B0604020202020204" pitchFamily="34" charset="0"/>
              </a:rPr>
              <a:t>Médecine</a:t>
            </a:r>
            <a:r>
              <a:rPr lang="en-US" sz="2000" dirty="0">
                <a:solidFill>
                  <a:srgbClr val="C7CFE0"/>
                </a:solidFill>
                <a:latin typeface="Arial" panose="020B0604020202020204" pitchFamily="34" charset="0"/>
                <a:ea typeface="Arial" pitchFamily="34" charset="-122"/>
                <a:cs typeface="Arial" panose="020B0604020202020204" pitchFamily="34" charset="0"/>
              </a:rPr>
              <a:t> et des Sciences </a:t>
            </a:r>
            <a:r>
              <a:rPr lang="en-US" sz="2000" dirty="0" err="1">
                <a:solidFill>
                  <a:srgbClr val="C7CFE0"/>
                </a:solidFill>
                <a:latin typeface="Arial" panose="020B0604020202020204" pitchFamily="34" charset="0"/>
                <a:ea typeface="Arial" pitchFamily="34" charset="-122"/>
                <a:cs typeface="Arial" panose="020B0604020202020204" pitchFamily="34" charset="0"/>
              </a:rPr>
              <a:t>Biomédicales</a:t>
            </a:r>
            <a:r>
              <a:rPr lang="en-US" sz="2000" dirty="0">
                <a:solidFill>
                  <a:srgbClr val="C7CFE0"/>
                </a:solidFill>
                <a:latin typeface="Arial" panose="020B0604020202020204" pitchFamily="34" charset="0"/>
                <a:ea typeface="Arial" pitchFamily="34" charset="-122"/>
                <a:cs typeface="Arial" panose="020B0604020202020204" pitchFamily="34" charset="0"/>
              </a:rPr>
              <a:t> – Université de Yaoundé I</a:t>
            </a:r>
            <a:endParaRPr lang="en-US" sz="2000" dirty="0">
              <a:latin typeface="Arial" panose="020B0604020202020204" pitchFamily="34" charset="0"/>
              <a:cs typeface="Arial" panose="020B0604020202020204" pitchFamily="34" charset="0"/>
            </a:endParaRPr>
          </a:p>
        </p:txBody>
      </p:sp>
      <p:sp>
        <p:nvSpPr>
          <p:cNvPr id="7" name="Text 5"/>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1100" dirty="0">
                <a:solidFill>
                  <a:srgbClr val="C7CFE0"/>
                </a:solidFill>
                <a:latin typeface="Arial" pitchFamily="34" charset="0"/>
                <a:ea typeface="Arial" pitchFamily="34" charset="-122"/>
                <a:cs typeface="Arial" pitchFamily="34" charset="-120"/>
              </a:rPr>
              <a:t>1</a:t>
            </a:r>
            <a:endParaRPr lang="en-US" sz="1100" dirty="0"/>
          </a:p>
        </p:txBody>
      </p:sp>
    </p:spTree>
    <p:extLst>
      <p:ext uri="{BB962C8B-B14F-4D97-AF65-F5344CB8AC3E}">
        <p14:creationId xmlns:p14="http://schemas.microsoft.com/office/powerpoint/2010/main" val="297330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24356B"/>
        </a:solidFill>
        <a:effectLst/>
      </p:bgPr>
    </p:bg>
    <p:spTree>
      <p:nvGrpSpPr>
        <p:cNvPr id="1" name=""/>
        <p:cNvGrpSpPr/>
        <p:nvPr/>
      </p:nvGrpSpPr>
      <p:grpSpPr>
        <a:xfrm>
          <a:off x="0" y="0"/>
          <a:ext cx="0" cy="0"/>
          <a:chOff x="0" y="0"/>
          <a:chExt cx="0" cy="0"/>
        </a:xfrm>
      </p:grpSpPr>
      <p:sp>
        <p:nvSpPr>
          <p:cNvPr id="2" name="Text 0"/>
          <p:cNvSpPr/>
          <p:nvPr/>
        </p:nvSpPr>
        <p:spPr>
          <a:xfrm>
            <a:off x="502920" y="320040"/>
            <a:ext cx="11155680" cy="594360"/>
          </a:xfrm>
          <a:prstGeom prst="rect">
            <a:avLst/>
          </a:prstGeom>
          <a:noFill/>
          <a:ln/>
        </p:spPr>
        <p:txBody>
          <a:bodyPr wrap="square" lIns="0" tIns="0" rIns="0" bIns="0" rtlCol="0" anchor="ctr"/>
          <a:lstStyle/>
          <a:p>
            <a:pPr marL="0" indent="0" algn="l">
              <a:buNone/>
            </a:pPr>
            <a:r>
              <a:rPr lang="en-US" sz="2400" b="1" dirty="0">
                <a:solidFill>
                  <a:srgbClr val="FFFFFF"/>
                </a:solidFill>
                <a:latin typeface="Arial" panose="020B0604020202020204" pitchFamily="34" charset="0"/>
                <a:ea typeface="Arial" pitchFamily="34" charset="-122"/>
                <a:cs typeface="Arial" panose="020B0604020202020204" pitchFamily="34" charset="0"/>
              </a:rPr>
              <a:t>EXERCICE DE DÉBUT :</a:t>
            </a:r>
            <a:endParaRPr lang="en-US" sz="2400" b="1" dirty="0">
              <a:latin typeface="Arial" panose="020B0604020202020204" pitchFamily="34" charset="0"/>
              <a:cs typeface="Arial" panose="020B0604020202020204" pitchFamily="34" charset="0"/>
            </a:endParaRPr>
          </a:p>
        </p:txBody>
      </p:sp>
      <p:sp>
        <p:nvSpPr>
          <p:cNvPr id="3" name="Text 1"/>
          <p:cNvSpPr/>
          <p:nvPr/>
        </p:nvSpPr>
        <p:spPr>
          <a:xfrm>
            <a:off x="502920" y="886968"/>
            <a:ext cx="11155680" cy="594360"/>
          </a:xfrm>
          <a:prstGeom prst="rect">
            <a:avLst/>
          </a:prstGeom>
          <a:noFill/>
          <a:ln/>
        </p:spPr>
        <p:txBody>
          <a:bodyPr wrap="square" lIns="0" tIns="0" rIns="0" bIns="0" rtlCol="0" anchor="ctr"/>
          <a:lstStyle/>
          <a:p>
            <a:pPr marL="0" indent="0" algn="l">
              <a:buNone/>
            </a:pPr>
            <a:r>
              <a:rPr lang="en-US" sz="2400" b="1" dirty="0">
                <a:solidFill>
                  <a:srgbClr val="00AEEF"/>
                </a:solidFill>
                <a:latin typeface="Arial" panose="020B0604020202020204" pitchFamily="34" charset="0"/>
                <a:ea typeface="Arial" pitchFamily="34" charset="-122"/>
                <a:cs typeface="Arial" panose="020B0604020202020204" pitchFamily="34" charset="0"/>
              </a:rPr>
              <a:t>ET NOUS, ENSEIGNEZ-NOUS BIEN ?</a:t>
            </a:r>
            <a:endParaRPr lang="en-US" sz="2400" b="1" dirty="0">
              <a:latin typeface="Arial" panose="020B0604020202020204" pitchFamily="34" charset="0"/>
              <a:cs typeface="Arial" panose="020B0604020202020204" pitchFamily="34" charset="0"/>
            </a:endParaRPr>
          </a:p>
        </p:txBody>
      </p:sp>
      <p:sp>
        <p:nvSpPr>
          <p:cNvPr id="4" name="Shape 2"/>
          <p:cNvSpPr/>
          <p:nvPr/>
        </p:nvSpPr>
        <p:spPr>
          <a:xfrm>
            <a:off x="502920" y="1499616"/>
            <a:ext cx="3291840" cy="54864"/>
          </a:xfrm>
          <a:prstGeom prst="rect">
            <a:avLst/>
          </a:prstGeom>
          <a:solidFill>
            <a:srgbClr val="00AEEF"/>
          </a:solidFill>
          <a:ln/>
        </p:spPr>
        <p:txBody>
          <a:bodyPr/>
          <a:lstStyle/>
          <a:p>
            <a:endParaRPr lang="fr-FR" sz="2000" b="1">
              <a:latin typeface="Arial" panose="020B0604020202020204" pitchFamily="34" charset="0"/>
              <a:cs typeface="Arial" panose="020B0604020202020204" pitchFamily="34" charset="0"/>
            </a:endParaRPr>
          </a:p>
        </p:txBody>
      </p:sp>
      <p:sp>
        <p:nvSpPr>
          <p:cNvPr id="5" name="Shape 3"/>
          <p:cNvSpPr/>
          <p:nvPr/>
        </p:nvSpPr>
        <p:spPr>
          <a:xfrm>
            <a:off x="359393" y="1664208"/>
            <a:ext cx="11473216" cy="1764792"/>
          </a:xfrm>
          <a:prstGeom prst="roundRect">
            <a:avLst>
              <a:gd name="adj" fmla="val 4000"/>
            </a:avLst>
          </a:prstGeom>
          <a:solidFill>
            <a:srgbClr val="0E7C86"/>
          </a:solidFill>
          <a:ln/>
        </p:spPr>
        <p:txBody>
          <a:bodyPr/>
          <a:lstStyle/>
          <a:p>
            <a:endParaRPr lang="fr-FR" sz="2000" b="1" dirty="0">
              <a:latin typeface="Arial" panose="020B0604020202020204" pitchFamily="34" charset="0"/>
              <a:cs typeface="Arial" panose="020B0604020202020204" pitchFamily="34" charset="0"/>
            </a:endParaRPr>
          </a:p>
        </p:txBody>
      </p:sp>
      <p:sp>
        <p:nvSpPr>
          <p:cNvPr id="6" name="Text 4"/>
          <p:cNvSpPr/>
          <p:nvPr/>
        </p:nvSpPr>
        <p:spPr>
          <a:xfrm>
            <a:off x="740392" y="1787652"/>
            <a:ext cx="11009648" cy="640080"/>
          </a:xfrm>
          <a:prstGeom prst="rect">
            <a:avLst/>
          </a:prstGeom>
          <a:noFill/>
          <a:ln/>
        </p:spPr>
        <p:txBody>
          <a:bodyPr wrap="square" lIns="0" tIns="0" rIns="0" bIns="0" rtlCol="0" anchor="ctr"/>
          <a:lstStyle/>
          <a:p>
            <a:pPr marL="0" indent="0">
              <a:lnSpc>
                <a:spcPct val="120000"/>
              </a:lnSpc>
              <a:buNone/>
            </a:pPr>
            <a:r>
              <a:rPr lang="en-US" sz="2000" b="1" i="1" dirty="0">
                <a:solidFill>
                  <a:srgbClr val="FFFFFF"/>
                </a:solidFill>
                <a:latin typeface="Arial" panose="020B0604020202020204" pitchFamily="34" charset="0"/>
                <a:ea typeface="Arial" pitchFamily="34" charset="-122"/>
                <a:cs typeface="Arial" panose="020B0604020202020204" pitchFamily="34" charset="0"/>
              </a:rPr>
              <a:t>« </a:t>
            </a:r>
            <a:r>
              <a:rPr lang="en-US" sz="2400" b="1" i="1" dirty="0">
                <a:solidFill>
                  <a:srgbClr val="FFFFFF"/>
                </a:solidFill>
                <a:latin typeface="Arial" panose="020B0604020202020204" pitchFamily="34" charset="0"/>
                <a:ea typeface="Arial" pitchFamily="34" charset="-122"/>
                <a:cs typeface="Arial" panose="020B0604020202020204" pitchFamily="34" charset="0"/>
              </a:rPr>
              <a:t>Pensez-vous dispenser efficacement votre cours, votre leçon ou </a:t>
            </a:r>
            <a:r>
              <a:rPr lang="en-US" sz="2400" b="1" i="1" dirty="0" err="1">
                <a:solidFill>
                  <a:srgbClr val="FFFFFF"/>
                </a:solidFill>
                <a:latin typeface="Arial" panose="020B0604020202020204" pitchFamily="34" charset="0"/>
                <a:ea typeface="Arial" pitchFamily="34" charset="-122"/>
                <a:cs typeface="Arial" panose="020B0604020202020204" pitchFamily="34" charset="0"/>
              </a:rPr>
              <a:t>vos</a:t>
            </a:r>
            <a:r>
              <a:rPr lang="en-US" sz="2400" b="1" i="1" dirty="0">
                <a:solidFill>
                  <a:srgbClr val="FFFFFF"/>
                </a:solidFill>
                <a:latin typeface="Arial" panose="020B0604020202020204" pitchFamily="34" charset="0"/>
                <a:ea typeface="Arial" pitchFamily="34" charset="-122"/>
                <a:cs typeface="Arial" panose="020B0604020202020204" pitchFamily="34" charset="0"/>
              </a:rPr>
              <a:t> </a:t>
            </a:r>
            <a:r>
              <a:rPr lang="en-US" sz="2400" b="1" i="1" dirty="0" err="1">
                <a:solidFill>
                  <a:srgbClr val="FFFFFF"/>
                </a:solidFill>
                <a:latin typeface="Arial" panose="020B0604020202020204" pitchFamily="34" charset="0"/>
                <a:ea typeface="Arial" pitchFamily="34" charset="-122"/>
                <a:cs typeface="Arial" panose="020B0604020202020204" pitchFamily="34" charset="0"/>
              </a:rPr>
              <a:t>enseignements</a:t>
            </a:r>
            <a:r>
              <a:rPr lang="en-US" sz="2400" b="1" i="1" dirty="0">
                <a:solidFill>
                  <a:srgbClr val="FFFFFF"/>
                </a:solidFill>
                <a:latin typeface="Arial" panose="020B0604020202020204" pitchFamily="34" charset="0"/>
                <a:ea typeface="Arial" pitchFamily="34" charset="-122"/>
                <a:cs typeface="Arial" panose="020B0604020202020204" pitchFamily="34" charset="0"/>
              </a:rPr>
              <a:t> ? »</a:t>
            </a:r>
            <a:endParaRPr lang="en-US" sz="2000" b="1" dirty="0">
              <a:latin typeface="Arial" panose="020B0604020202020204" pitchFamily="34" charset="0"/>
              <a:cs typeface="Arial" panose="020B0604020202020204" pitchFamily="34" charset="0"/>
            </a:endParaRPr>
          </a:p>
        </p:txBody>
      </p:sp>
      <p:sp>
        <p:nvSpPr>
          <p:cNvPr id="7" name="Text 5"/>
          <p:cNvSpPr/>
          <p:nvPr/>
        </p:nvSpPr>
        <p:spPr>
          <a:xfrm>
            <a:off x="822960" y="2734056"/>
            <a:ext cx="10515600" cy="411480"/>
          </a:xfrm>
          <a:prstGeom prst="rect">
            <a:avLst/>
          </a:prstGeom>
          <a:noFill/>
          <a:ln/>
        </p:spPr>
        <p:txBody>
          <a:bodyPr wrap="square" lIns="0" tIns="0" rIns="0" bIns="0" rtlCol="0" anchor="ctr"/>
          <a:lstStyle/>
          <a:p>
            <a:pPr marL="0" indent="0">
              <a:buNone/>
            </a:pPr>
            <a:r>
              <a:rPr lang="en-US" sz="2400" b="1" i="1" dirty="0">
                <a:solidFill>
                  <a:srgbClr val="D9E6F2"/>
                </a:solidFill>
                <a:latin typeface="Arial" panose="020B0604020202020204" pitchFamily="34" charset="0"/>
                <a:ea typeface="Arial" pitchFamily="34" charset="-122"/>
                <a:cs typeface="Arial" panose="020B0604020202020204" pitchFamily="34" charset="0"/>
              </a:rPr>
              <a:t>Prenez 2 minutes, seul(e), et notez ce qui, selon vous, permet d'affirmer « oui ».</a:t>
            </a:r>
            <a:endParaRPr lang="en-US" sz="2400" b="1" dirty="0">
              <a:latin typeface="Arial" panose="020B0604020202020204" pitchFamily="34" charset="0"/>
              <a:cs typeface="Arial" panose="020B0604020202020204" pitchFamily="34" charset="0"/>
            </a:endParaRPr>
          </a:p>
        </p:txBody>
      </p:sp>
      <p:sp>
        <p:nvSpPr>
          <p:cNvPr id="8" name="Shape 6"/>
          <p:cNvSpPr/>
          <p:nvPr/>
        </p:nvSpPr>
        <p:spPr>
          <a:xfrm>
            <a:off x="685800" y="3538728"/>
            <a:ext cx="146304" cy="146304"/>
          </a:xfrm>
          <a:prstGeom prst="ellipse">
            <a:avLst/>
          </a:prstGeom>
          <a:solidFill>
            <a:srgbClr val="F4A97F"/>
          </a:solidFill>
          <a:ln/>
        </p:spPr>
        <p:txBody>
          <a:bodyPr/>
          <a:lstStyle/>
          <a:p>
            <a:endParaRPr lang="fr-FR" sz="2000" b="1">
              <a:latin typeface="Arial" panose="020B0604020202020204" pitchFamily="34" charset="0"/>
              <a:cs typeface="Arial" panose="020B0604020202020204" pitchFamily="34" charset="0"/>
            </a:endParaRPr>
          </a:p>
        </p:txBody>
      </p:sp>
      <p:sp>
        <p:nvSpPr>
          <p:cNvPr id="9" name="Text 7"/>
          <p:cNvSpPr/>
          <p:nvPr/>
        </p:nvSpPr>
        <p:spPr>
          <a:xfrm>
            <a:off x="1051560" y="3392424"/>
            <a:ext cx="10424160" cy="457200"/>
          </a:xfrm>
          <a:prstGeom prst="rect">
            <a:avLst/>
          </a:prstGeom>
          <a:noFill/>
          <a:ln/>
        </p:spPr>
        <p:txBody>
          <a:bodyPr wrap="square" lIns="0" tIns="0" rIns="0" bIns="0" rtlCol="0" anchor="ctr"/>
          <a:lstStyle/>
          <a:p>
            <a:pPr marL="0" indent="0">
              <a:lnSpc>
                <a:spcPct val="12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Sur quoi vous appuyez-vous concrètement pour répondre « oui » ?</a:t>
            </a:r>
            <a:endParaRPr lang="en-US" sz="2000" b="1" dirty="0">
              <a:latin typeface="Arial" panose="020B0604020202020204" pitchFamily="34" charset="0"/>
              <a:cs typeface="Arial" panose="020B0604020202020204" pitchFamily="34" charset="0"/>
            </a:endParaRPr>
          </a:p>
        </p:txBody>
      </p:sp>
      <p:sp>
        <p:nvSpPr>
          <p:cNvPr id="10" name="Shape 8"/>
          <p:cNvSpPr/>
          <p:nvPr/>
        </p:nvSpPr>
        <p:spPr>
          <a:xfrm>
            <a:off x="685800" y="4105656"/>
            <a:ext cx="146304" cy="146304"/>
          </a:xfrm>
          <a:prstGeom prst="ellipse">
            <a:avLst/>
          </a:prstGeom>
          <a:solidFill>
            <a:srgbClr val="F4A97F"/>
          </a:solidFill>
          <a:ln/>
        </p:spPr>
        <p:txBody>
          <a:bodyPr/>
          <a:lstStyle/>
          <a:p>
            <a:endParaRPr lang="fr-FR" sz="2000" b="1">
              <a:latin typeface="Arial" panose="020B0604020202020204" pitchFamily="34" charset="0"/>
              <a:cs typeface="Arial" panose="020B0604020202020204" pitchFamily="34" charset="0"/>
            </a:endParaRPr>
          </a:p>
        </p:txBody>
      </p:sp>
      <p:sp>
        <p:nvSpPr>
          <p:cNvPr id="11" name="Text 9"/>
          <p:cNvSpPr/>
          <p:nvPr/>
        </p:nvSpPr>
        <p:spPr>
          <a:xfrm>
            <a:off x="1051560" y="3959352"/>
            <a:ext cx="10424160" cy="457200"/>
          </a:xfrm>
          <a:prstGeom prst="rect">
            <a:avLst/>
          </a:prstGeom>
          <a:noFill/>
          <a:ln/>
        </p:spPr>
        <p:txBody>
          <a:bodyPr wrap="square" lIns="0" tIns="0" rIns="0" bIns="0" rtlCol="0" anchor="ctr"/>
          <a:lstStyle/>
          <a:p>
            <a:pPr marL="0" indent="0">
              <a:lnSpc>
                <a:spcPct val="12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Est-ce une impression, ou des critères que vous pourriez énoncer clairement ?</a:t>
            </a:r>
            <a:endParaRPr lang="en-US" sz="2000" b="1" dirty="0">
              <a:latin typeface="Arial" panose="020B0604020202020204" pitchFamily="34" charset="0"/>
              <a:cs typeface="Arial" panose="020B0604020202020204" pitchFamily="34" charset="0"/>
            </a:endParaRPr>
          </a:p>
        </p:txBody>
      </p:sp>
      <p:sp>
        <p:nvSpPr>
          <p:cNvPr id="12" name="Shape 10"/>
          <p:cNvSpPr/>
          <p:nvPr/>
        </p:nvSpPr>
        <p:spPr>
          <a:xfrm>
            <a:off x="685800" y="4672584"/>
            <a:ext cx="146304" cy="146304"/>
          </a:xfrm>
          <a:prstGeom prst="ellipse">
            <a:avLst/>
          </a:prstGeom>
          <a:solidFill>
            <a:srgbClr val="F4A97F"/>
          </a:solidFill>
          <a:ln/>
        </p:spPr>
        <p:txBody>
          <a:bodyPr/>
          <a:lstStyle/>
          <a:p>
            <a:endParaRPr lang="fr-FR" sz="2000" b="1">
              <a:latin typeface="Arial" panose="020B0604020202020204" pitchFamily="34" charset="0"/>
              <a:cs typeface="Arial" panose="020B0604020202020204" pitchFamily="34" charset="0"/>
            </a:endParaRPr>
          </a:p>
        </p:txBody>
      </p:sp>
      <p:sp>
        <p:nvSpPr>
          <p:cNvPr id="13" name="Text 11"/>
          <p:cNvSpPr/>
          <p:nvPr/>
        </p:nvSpPr>
        <p:spPr>
          <a:xfrm>
            <a:off x="1051560" y="4526280"/>
            <a:ext cx="10424160" cy="457200"/>
          </a:xfrm>
          <a:prstGeom prst="rect">
            <a:avLst/>
          </a:prstGeom>
          <a:noFill/>
          <a:ln/>
        </p:spPr>
        <p:txBody>
          <a:bodyPr wrap="square" lIns="0" tIns="0" rIns="0" bIns="0" rtlCol="0" anchor="ctr"/>
          <a:lstStyle/>
          <a:p>
            <a:pPr marL="0" indent="0">
              <a:lnSpc>
                <a:spcPct val="12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Un collègue observant votre cours arriverait-il à la même conclusion que vous ?</a:t>
            </a:r>
            <a:endParaRPr lang="en-US" sz="2000" b="1" dirty="0">
              <a:latin typeface="Arial" panose="020B0604020202020204" pitchFamily="34" charset="0"/>
              <a:cs typeface="Arial" panose="020B0604020202020204" pitchFamily="34" charset="0"/>
            </a:endParaRPr>
          </a:p>
        </p:txBody>
      </p:sp>
      <p:sp>
        <p:nvSpPr>
          <p:cNvPr id="14" name="Text 12"/>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2000" b="1" dirty="0">
                <a:solidFill>
                  <a:srgbClr val="C7CFE0"/>
                </a:solidFill>
                <a:latin typeface="Arial" panose="020B0604020202020204" pitchFamily="34" charset="0"/>
                <a:ea typeface="Arial" pitchFamily="34" charset="-122"/>
                <a:cs typeface="Arial" panose="020B0604020202020204" pitchFamily="34" charset="0"/>
              </a:rPr>
              <a:t>2</a:t>
            </a:r>
            <a:endParaRPr lang="en-US" sz="2000" b="1" dirty="0">
              <a:latin typeface="Arial" panose="020B06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24356B"/>
        </a:solidFill>
        <a:effectLst/>
      </p:bgPr>
    </p:bg>
    <p:spTree>
      <p:nvGrpSpPr>
        <p:cNvPr id="1" name=""/>
        <p:cNvGrpSpPr/>
        <p:nvPr/>
      </p:nvGrpSpPr>
      <p:grpSpPr>
        <a:xfrm>
          <a:off x="0" y="0"/>
          <a:ext cx="0" cy="0"/>
          <a:chOff x="0" y="0"/>
          <a:chExt cx="0" cy="0"/>
        </a:xfrm>
      </p:grpSpPr>
      <p:sp>
        <p:nvSpPr>
          <p:cNvPr id="2" name="Text 0"/>
          <p:cNvSpPr/>
          <p:nvPr/>
        </p:nvSpPr>
        <p:spPr>
          <a:xfrm>
            <a:off x="502920" y="320040"/>
            <a:ext cx="11155680" cy="594360"/>
          </a:xfrm>
          <a:prstGeom prst="rect">
            <a:avLst/>
          </a:prstGeom>
          <a:noFill/>
          <a:ln/>
        </p:spPr>
        <p:txBody>
          <a:bodyPr wrap="square" lIns="0" tIns="0" rIns="0" bIns="0" rtlCol="0" anchor="ctr"/>
          <a:lstStyle/>
          <a:p>
            <a:pPr marL="0" indent="0" algn="l">
              <a:buNone/>
            </a:pPr>
            <a:r>
              <a:rPr lang="en-US" sz="2000" b="1" dirty="0">
                <a:solidFill>
                  <a:srgbClr val="FFFFFF"/>
                </a:solidFill>
                <a:latin typeface="Arial" panose="020B0604020202020204" pitchFamily="34" charset="0"/>
                <a:ea typeface="Arial" pitchFamily="34" charset="-122"/>
                <a:cs typeface="Arial" panose="020B0604020202020204" pitchFamily="34" charset="0"/>
              </a:rPr>
              <a:t>ÉLÉMENTS DE RÉPONSE :</a:t>
            </a:r>
            <a:endParaRPr lang="en-US" sz="2000" dirty="0">
              <a:latin typeface="Arial" panose="020B0604020202020204" pitchFamily="34" charset="0"/>
              <a:cs typeface="Arial" panose="020B0604020202020204" pitchFamily="34" charset="0"/>
            </a:endParaRPr>
          </a:p>
        </p:txBody>
      </p:sp>
      <p:sp>
        <p:nvSpPr>
          <p:cNvPr id="3" name="Text 1"/>
          <p:cNvSpPr/>
          <p:nvPr/>
        </p:nvSpPr>
        <p:spPr>
          <a:xfrm>
            <a:off x="502920" y="886968"/>
            <a:ext cx="11155680" cy="594360"/>
          </a:xfrm>
          <a:prstGeom prst="rect">
            <a:avLst/>
          </a:prstGeom>
          <a:noFill/>
          <a:ln/>
        </p:spPr>
        <p:txBody>
          <a:bodyPr wrap="square" lIns="0" tIns="0" rIns="0" bIns="0" rtlCol="0" anchor="ctr"/>
          <a:lstStyle/>
          <a:p>
            <a:pPr marL="0" indent="0" algn="l">
              <a:buNone/>
            </a:pPr>
            <a:r>
              <a:rPr lang="en-US" sz="2000" b="1" dirty="0">
                <a:solidFill>
                  <a:srgbClr val="00AEEF"/>
                </a:solidFill>
                <a:latin typeface="Arial" panose="020B0604020202020204" pitchFamily="34" charset="0"/>
                <a:ea typeface="Arial" pitchFamily="34" charset="-122"/>
                <a:cs typeface="Arial" panose="020B0604020202020204" pitchFamily="34" charset="0"/>
              </a:rPr>
              <a:t>« OUI, SI... »</a:t>
            </a:r>
            <a:endParaRPr lang="en-US" sz="2000" dirty="0">
              <a:latin typeface="Arial" panose="020B0604020202020204" pitchFamily="34" charset="0"/>
              <a:cs typeface="Arial" panose="020B0604020202020204" pitchFamily="34" charset="0"/>
            </a:endParaRPr>
          </a:p>
        </p:txBody>
      </p:sp>
      <p:sp>
        <p:nvSpPr>
          <p:cNvPr id="4" name="Shape 2"/>
          <p:cNvSpPr/>
          <p:nvPr/>
        </p:nvSpPr>
        <p:spPr>
          <a:xfrm>
            <a:off x="502920" y="1499616"/>
            <a:ext cx="3291840" cy="54864"/>
          </a:xfrm>
          <a:prstGeom prst="rect">
            <a:avLst/>
          </a:prstGeom>
          <a:solidFill>
            <a:srgbClr val="00AEEF"/>
          </a:solidFill>
          <a:ln/>
        </p:spPr>
        <p:txBody>
          <a:bodyPr/>
          <a:lstStyle/>
          <a:p>
            <a:endParaRPr lang="fr-FR" sz="2000">
              <a:latin typeface="Arial" panose="020B0604020202020204" pitchFamily="34" charset="0"/>
              <a:cs typeface="Arial" panose="020B0604020202020204" pitchFamily="34" charset="0"/>
            </a:endParaRPr>
          </a:p>
        </p:txBody>
      </p:sp>
      <p:sp>
        <p:nvSpPr>
          <p:cNvPr id="5" name="Shape 3"/>
          <p:cNvSpPr/>
          <p:nvPr/>
        </p:nvSpPr>
        <p:spPr>
          <a:xfrm>
            <a:off x="518160" y="1819656"/>
            <a:ext cx="11155680" cy="896112"/>
          </a:xfrm>
          <a:prstGeom prst="roundRect">
            <a:avLst>
              <a:gd name="adj" fmla="val 6122"/>
            </a:avLst>
          </a:prstGeom>
          <a:solidFill>
            <a:srgbClr val="0B1E45"/>
          </a:solidFill>
          <a:ln w="9525">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6" name="Shape 4"/>
          <p:cNvSpPr/>
          <p:nvPr/>
        </p:nvSpPr>
        <p:spPr>
          <a:xfrm>
            <a:off x="667512" y="2039112"/>
            <a:ext cx="457200" cy="457200"/>
          </a:xfrm>
          <a:prstGeom prst="ellipse">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7" name="Text 5"/>
          <p:cNvSpPr/>
          <p:nvPr/>
        </p:nvSpPr>
        <p:spPr>
          <a:xfrm>
            <a:off x="667512" y="2039112"/>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1</a:t>
            </a:r>
            <a:endParaRPr lang="en-US" sz="2000" dirty="0">
              <a:latin typeface="Arial" panose="020B0604020202020204" pitchFamily="34" charset="0"/>
              <a:cs typeface="Arial" panose="020B0604020202020204" pitchFamily="34" charset="0"/>
            </a:endParaRPr>
          </a:p>
        </p:txBody>
      </p:sp>
      <p:sp>
        <p:nvSpPr>
          <p:cNvPr id="8" name="Text 6"/>
          <p:cNvSpPr/>
          <p:nvPr/>
        </p:nvSpPr>
        <p:spPr>
          <a:xfrm>
            <a:off x="1280160" y="1911096"/>
            <a:ext cx="3200400" cy="713232"/>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Je pratique les 3 types d'évaluation</a:t>
            </a:r>
            <a:endParaRPr lang="en-US" sz="2000" dirty="0">
              <a:latin typeface="Arial" panose="020B0604020202020204" pitchFamily="34" charset="0"/>
              <a:cs typeface="Arial" panose="020B0604020202020204" pitchFamily="34" charset="0"/>
            </a:endParaRPr>
          </a:p>
        </p:txBody>
      </p:sp>
      <p:sp>
        <p:nvSpPr>
          <p:cNvPr id="9" name="Text 7"/>
          <p:cNvSpPr/>
          <p:nvPr/>
        </p:nvSpPr>
        <p:spPr>
          <a:xfrm>
            <a:off x="4617720" y="1911096"/>
            <a:ext cx="6858000" cy="713232"/>
          </a:xfrm>
          <a:prstGeom prst="rect">
            <a:avLst/>
          </a:prstGeom>
          <a:noFill/>
          <a:ln/>
        </p:spPr>
        <p:txBody>
          <a:bodyPr wrap="square" lIns="0" tIns="0" rIns="0" bIns="0" rtlCol="0" anchor="ctr"/>
          <a:lstStyle/>
          <a:p>
            <a:pPr marL="0" indent="0">
              <a:lnSpc>
                <a:spcPct val="115000"/>
              </a:lnSpc>
              <a:buNone/>
            </a:pPr>
            <a:r>
              <a:rPr lang="en-US" sz="2000" b="1" i="1" dirty="0">
                <a:solidFill>
                  <a:srgbClr val="F4A97F"/>
                </a:solidFill>
                <a:latin typeface="Arial" panose="020B0604020202020204" pitchFamily="34" charset="0"/>
                <a:ea typeface="Arial" pitchFamily="34" charset="-122"/>
                <a:cs typeface="Arial" panose="020B0604020202020204" pitchFamily="34" charset="0"/>
              </a:rPr>
              <a:t>Diagnostique, formative et sommative, chacune à sa juste place dans la séquence</a:t>
            </a:r>
            <a:endParaRPr lang="en-US" sz="2000" dirty="0">
              <a:latin typeface="Arial" panose="020B0604020202020204" pitchFamily="34" charset="0"/>
              <a:cs typeface="Arial" panose="020B0604020202020204" pitchFamily="34" charset="0"/>
            </a:endParaRPr>
          </a:p>
        </p:txBody>
      </p:sp>
      <p:sp>
        <p:nvSpPr>
          <p:cNvPr id="10" name="Shape 8"/>
          <p:cNvSpPr/>
          <p:nvPr/>
        </p:nvSpPr>
        <p:spPr>
          <a:xfrm>
            <a:off x="502920" y="2843784"/>
            <a:ext cx="11155680" cy="896112"/>
          </a:xfrm>
          <a:prstGeom prst="roundRect">
            <a:avLst>
              <a:gd name="adj" fmla="val 6122"/>
            </a:avLst>
          </a:prstGeom>
          <a:solidFill>
            <a:srgbClr val="0B1E45"/>
          </a:solidFill>
          <a:ln w="9525">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1" name="Shape 9"/>
          <p:cNvSpPr/>
          <p:nvPr/>
        </p:nvSpPr>
        <p:spPr>
          <a:xfrm>
            <a:off x="667512" y="3063240"/>
            <a:ext cx="457200" cy="457200"/>
          </a:xfrm>
          <a:prstGeom prst="ellipse">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12" name="Text 10"/>
          <p:cNvSpPr/>
          <p:nvPr/>
        </p:nvSpPr>
        <p:spPr>
          <a:xfrm>
            <a:off x="667512" y="3063240"/>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2</a:t>
            </a:r>
            <a:endParaRPr lang="en-US" sz="2000" dirty="0">
              <a:latin typeface="Arial" panose="020B0604020202020204" pitchFamily="34" charset="0"/>
              <a:cs typeface="Arial" panose="020B0604020202020204" pitchFamily="34" charset="0"/>
            </a:endParaRPr>
          </a:p>
        </p:txBody>
      </p:sp>
      <p:sp>
        <p:nvSpPr>
          <p:cNvPr id="13" name="Text 11"/>
          <p:cNvSpPr/>
          <p:nvPr/>
        </p:nvSpPr>
        <p:spPr>
          <a:xfrm>
            <a:off x="1280160" y="2935224"/>
            <a:ext cx="3200400" cy="713232"/>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Je respecte la triple concordance</a:t>
            </a:r>
            <a:endParaRPr lang="en-US" sz="2000" dirty="0">
              <a:latin typeface="Arial" panose="020B0604020202020204" pitchFamily="34" charset="0"/>
              <a:cs typeface="Arial" panose="020B0604020202020204" pitchFamily="34" charset="0"/>
            </a:endParaRPr>
          </a:p>
        </p:txBody>
      </p:sp>
      <p:sp>
        <p:nvSpPr>
          <p:cNvPr id="14" name="Text 12"/>
          <p:cNvSpPr/>
          <p:nvPr/>
        </p:nvSpPr>
        <p:spPr>
          <a:xfrm>
            <a:off x="4617720" y="2935224"/>
            <a:ext cx="6858000" cy="713232"/>
          </a:xfrm>
          <a:prstGeom prst="rect">
            <a:avLst/>
          </a:prstGeom>
          <a:noFill/>
          <a:ln/>
        </p:spPr>
        <p:txBody>
          <a:bodyPr wrap="square" lIns="0" tIns="0" rIns="0" bIns="0" rtlCol="0" anchor="ctr"/>
          <a:lstStyle/>
          <a:p>
            <a:pPr marL="0" indent="0">
              <a:lnSpc>
                <a:spcPct val="115000"/>
              </a:lnSpc>
              <a:buNone/>
            </a:pPr>
            <a:r>
              <a:rPr lang="en-US" sz="2000" b="1" i="1" dirty="0">
                <a:solidFill>
                  <a:srgbClr val="F4A97F"/>
                </a:solidFill>
                <a:latin typeface="Arial" panose="020B0604020202020204" pitchFamily="34" charset="0"/>
                <a:ea typeface="Arial" pitchFamily="34" charset="-122"/>
                <a:cs typeface="Arial" panose="020B0604020202020204" pitchFamily="34" charset="0"/>
              </a:rPr>
              <a:t>Alignement entre objectifs pédagogiques, activités d'enseignement et modalités d'évaluation</a:t>
            </a:r>
            <a:endParaRPr lang="en-US" sz="2000" dirty="0">
              <a:latin typeface="Arial" panose="020B0604020202020204" pitchFamily="34" charset="0"/>
              <a:cs typeface="Arial" panose="020B0604020202020204" pitchFamily="34" charset="0"/>
            </a:endParaRPr>
          </a:p>
        </p:txBody>
      </p:sp>
      <p:sp>
        <p:nvSpPr>
          <p:cNvPr id="15" name="Shape 13"/>
          <p:cNvSpPr/>
          <p:nvPr/>
        </p:nvSpPr>
        <p:spPr>
          <a:xfrm>
            <a:off x="502920" y="3867912"/>
            <a:ext cx="11155680" cy="896112"/>
          </a:xfrm>
          <a:prstGeom prst="roundRect">
            <a:avLst>
              <a:gd name="adj" fmla="val 6122"/>
            </a:avLst>
          </a:prstGeom>
          <a:solidFill>
            <a:srgbClr val="0B1E45"/>
          </a:solidFill>
          <a:ln w="9525">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6" name="Shape 14"/>
          <p:cNvSpPr/>
          <p:nvPr/>
        </p:nvSpPr>
        <p:spPr>
          <a:xfrm>
            <a:off x="667512" y="4087368"/>
            <a:ext cx="457200" cy="457200"/>
          </a:xfrm>
          <a:prstGeom prst="ellipse">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17" name="Text 15"/>
          <p:cNvSpPr/>
          <p:nvPr/>
        </p:nvSpPr>
        <p:spPr>
          <a:xfrm>
            <a:off x="667512" y="4087368"/>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3</a:t>
            </a:r>
            <a:endParaRPr lang="en-US" sz="2000" dirty="0">
              <a:latin typeface="Arial" panose="020B0604020202020204" pitchFamily="34" charset="0"/>
              <a:cs typeface="Arial" panose="020B0604020202020204" pitchFamily="34" charset="0"/>
            </a:endParaRPr>
          </a:p>
        </p:txBody>
      </p:sp>
      <p:sp>
        <p:nvSpPr>
          <p:cNvPr id="18" name="Text 16"/>
          <p:cNvSpPr/>
          <p:nvPr/>
        </p:nvSpPr>
        <p:spPr>
          <a:xfrm>
            <a:off x="1280160" y="3959352"/>
            <a:ext cx="3200400" cy="713232"/>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Je transmets par une approche par compétences</a:t>
            </a:r>
            <a:endParaRPr lang="en-US" sz="2000" dirty="0">
              <a:latin typeface="Arial" panose="020B0604020202020204" pitchFamily="34" charset="0"/>
              <a:cs typeface="Arial" panose="020B0604020202020204" pitchFamily="34" charset="0"/>
            </a:endParaRPr>
          </a:p>
        </p:txBody>
      </p:sp>
      <p:sp>
        <p:nvSpPr>
          <p:cNvPr id="19" name="Text 17"/>
          <p:cNvSpPr/>
          <p:nvPr/>
        </p:nvSpPr>
        <p:spPr>
          <a:xfrm>
            <a:off x="4617720" y="3959352"/>
            <a:ext cx="6858000" cy="713232"/>
          </a:xfrm>
          <a:prstGeom prst="rect">
            <a:avLst/>
          </a:prstGeom>
          <a:noFill/>
          <a:ln/>
        </p:spPr>
        <p:txBody>
          <a:bodyPr wrap="square" lIns="0" tIns="0" rIns="0" bIns="0" rtlCol="0" anchor="ctr"/>
          <a:lstStyle/>
          <a:p>
            <a:pPr marL="0" indent="0">
              <a:lnSpc>
                <a:spcPct val="115000"/>
              </a:lnSpc>
              <a:buNone/>
            </a:pPr>
            <a:r>
              <a:rPr lang="en-US" sz="2000" b="1" i="1" dirty="0">
                <a:solidFill>
                  <a:srgbClr val="F4A97F"/>
                </a:solidFill>
                <a:latin typeface="Arial" panose="020B0604020202020204" pitchFamily="34" charset="0"/>
                <a:ea typeface="Arial" pitchFamily="34" charset="-122"/>
                <a:cs typeface="Arial" panose="020B0604020202020204" pitchFamily="34" charset="0"/>
              </a:rPr>
              <a:t>Je fais mobiliser savoirs, savoir-faire et savoir-être en situation, plutôt que la seule restitution</a:t>
            </a:r>
            <a:endParaRPr lang="en-US" sz="2000" dirty="0">
              <a:latin typeface="Arial" panose="020B0604020202020204" pitchFamily="34" charset="0"/>
              <a:cs typeface="Arial" panose="020B0604020202020204" pitchFamily="34" charset="0"/>
            </a:endParaRPr>
          </a:p>
        </p:txBody>
      </p:sp>
      <p:sp>
        <p:nvSpPr>
          <p:cNvPr id="20" name="Shape 18"/>
          <p:cNvSpPr/>
          <p:nvPr/>
        </p:nvSpPr>
        <p:spPr>
          <a:xfrm>
            <a:off x="502920" y="4892040"/>
            <a:ext cx="11155680" cy="896112"/>
          </a:xfrm>
          <a:prstGeom prst="roundRect">
            <a:avLst>
              <a:gd name="adj" fmla="val 6122"/>
            </a:avLst>
          </a:prstGeom>
          <a:solidFill>
            <a:srgbClr val="0B1E45"/>
          </a:solidFill>
          <a:ln w="9525">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21" name="Shape 19"/>
          <p:cNvSpPr/>
          <p:nvPr/>
        </p:nvSpPr>
        <p:spPr>
          <a:xfrm>
            <a:off x="667512" y="5111496"/>
            <a:ext cx="457200" cy="457200"/>
          </a:xfrm>
          <a:prstGeom prst="ellipse">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22" name="Text 20"/>
          <p:cNvSpPr/>
          <p:nvPr/>
        </p:nvSpPr>
        <p:spPr>
          <a:xfrm>
            <a:off x="667512" y="5111496"/>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4</a:t>
            </a:r>
            <a:endParaRPr lang="en-US" sz="2000" dirty="0">
              <a:latin typeface="Arial" panose="020B0604020202020204" pitchFamily="34" charset="0"/>
              <a:cs typeface="Arial" panose="020B0604020202020204" pitchFamily="34" charset="0"/>
            </a:endParaRPr>
          </a:p>
        </p:txBody>
      </p:sp>
      <p:sp>
        <p:nvSpPr>
          <p:cNvPr id="23" name="Text 21"/>
          <p:cNvSpPr/>
          <p:nvPr/>
        </p:nvSpPr>
        <p:spPr>
          <a:xfrm>
            <a:off x="1280160" y="4983480"/>
            <a:ext cx="3200400" cy="713232"/>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Je pratique une rétroaction constructive</a:t>
            </a:r>
            <a:endParaRPr lang="en-US" sz="2000" dirty="0">
              <a:latin typeface="Arial" panose="020B0604020202020204" pitchFamily="34" charset="0"/>
              <a:cs typeface="Arial" panose="020B0604020202020204" pitchFamily="34" charset="0"/>
            </a:endParaRPr>
          </a:p>
        </p:txBody>
      </p:sp>
      <p:sp>
        <p:nvSpPr>
          <p:cNvPr id="24" name="Text 22"/>
          <p:cNvSpPr/>
          <p:nvPr/>
        </p:nvSpPr>
        <p:spPr>
          <a:xfrm>
            <a:off x="4617720" y="4983480"/>
            <a:ext cx="6858000" cy="713232"/>
          </a:xfrm>
          <a:prstGeom prst="rect">
            <a:avLst/>
          </a:prstGeom>
          <a:noFill/>
          <a:ln/>
        </p:spPr>
        <p:txBody>
          <a:bodyPr wrap="square" lIns="0" tIns="0" rIns="0" bIns="0" rtlCol="0" anchor="ctr"/>
          <a:lstStyle/>
          <a:p>
            <a:pPr marL="0" indent="0">
              <a:lnSpc>
                <a:spcPct val="115000"/>
              </a:lnSpc>
              <a:buNone/>
            </a:pPr>
            <a:r>
              <a:rPr lang="en-US" sz="2000" b="1" i="1" dirty="0">
                <a:solidFill>
                  <a:srgbClr val="F4A97F"/>
                </a:solidFill>
                <a:latin typeface="Arial" panose="020B0604020202020204" pitchFamily="34" charset="0"/>
                <a:ea typeface="Arial" pitchFamily="34" charset="-122"/>
                <a:cs typeface="Arial" panose="020B0604020202020204" pitchFamily="34" charset="0"/>
              </a:rPr>
              <a:t>Je donne un retour précis et orienté vers le progrès, pas seulement une note</a:t>
            </a:r>
            <a:endParaRPr lang="en-US" sz="2000" dirty="0">
              <a:latin typeface="Arial" panose="020B0604020202020204" pitchFamily="34" charset="0"/>
              <a:cs typeface="Arial" panose="020B0604020202020204" pitchFamily="34" charset="0"/>
            </a:endParaRPr>
          </a:p>
        </p:txBody>
      </p:sp>
      <p:sp>
        <p:nvSpPr>
          <p:cNvPr id="25" name="Text 23"/>
          <p:cNvSpPr/>
          <p:nvPr/>
        </p:nvSpPr>
        <p:spPr>
          <a:xfrm>
            <a:off x="502920" y="6112764"/>
            <a:ext cx="11155680" cy="320040"/>
          </a:xfrm>
          <a:prstGeom prst="rect">
            <a:avLst/>
          </a:prstGeom>
          <a:noFill/>
          <a:ln/>
        </p:spPr>
        <p:txBody>
          <a:bodyPr wrap="square" lIns="0" tIns="0" rIns="0" bIns="0" rtlCol="0" anchor="ctr"/>
          <a:lstStyle/>
          <a:p>
            <a:pPr marL="0" indent="0">
              <a:buNone/>
            </a:pPr>
            <a:r>
              <a:rPr lang="en-US" sz="2800" b="1" i="1" dirty="0">
                <a:latin typeface="Arial" panose="020B0604020202020204" pitchFamily="34" charset="0"/>
                <a:ea typeface="Arial" pitchFamily="34" charset="-122"/>
                <a:cs typeface="Arial" panose="020B0604020202020204" pitchFamily="34" charset="0"/>
              </a:rPr>
              <a:t>Et vous ? Quelle autre notion ajouteriez-vous à cette liste ?</a:t>
            </a:r>
            <a:endParaRPr lang="en-US" sz="2800" b="1" dirty="0">
              <a:latin typeface="Arial" panose="020B0604020202020204" pitchFamily="34" charset="0"/>
              <a:cs typeface="Arial" panose="020B0604020202020204" pitchFamily="34" charset="0"/>
            </a:endParaRPr>
          </a:p>
        </p:txBody>
      </p:sp>
      <p:sp>
        <p:nvSpPr>
          <p:cNvPr id="26" name="Text 24"/>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2000" dirty="0">
                <a:solidFill>
                  <a:srgbClr val="C7CFE0"/>
                </a:solidFill>
                <a:latin typeface="Arial" panose="020B0604020202020204" pitchFamily="34" charset="0"/>
                <a:ea typeface="Arial" pitchFamily="34" charset="-122"/>
                <a:cs typeface="Arial" panose="020B0604020202020204" pitchFamily="34" charset="0"/>
              </a:rPr>
              <a:t>3</a:t>
            </a:r>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24356B"/>
        </a:solidFill>
        <a:effectLst/>
      </p:bgPr>
    </p:bg>
    <p:spTree>
      <p:nvGrpSpPr>
        <p:cNvPr id="1" name=""/>
        <p:cNvGrpSpPr/>
        <p:nvPr/>
      </p:nvGrpSpPr>
      <p:grpSpPr>
        <a:xfrm>
          <a:off x="0" y="0"/>
          <a:ext cx="0" cy="0"/>
          <a:chOff x="0" y="0"/>
          <a:chExt cx="0" cy="0"/>
        </a:xfrm>
      </p:grpSpPr>
      <p:sp>
        <p:nvSpPr>
          <p:cNvPr id="2" name="Text 0"/>
          <p:cNvSpPr/>
          <p:nvPr/>
        </p:nvSpPr>
        <p:spPr>
          <a:xfrm>
            <a:off x="502920" y="320040"/>
            <a:ext cx="11155680" cy="594360"/>
          </a:xfrm>
          <a:prstGeom prst="rect">
            <a:avLst/>
          </a:prstGeom>
          <a:noFill/>
          <a:ln/>
        </p:spPr>
        <p:txBody>
          <a:bodyPr wrap="square" lIns="0" tIns="0" rIns="0" bIns="0" rtlCol="0" anchor="ctr"/>
          <a:lstStyle/>
          <a:p>
            <a:pPr marL="0" indent="0" algn="l">
              <a:buNone/>
            </a:pPr>
            <a:r>
              <a:rPr lang="en-US" sz="2000" b="1" dirty="0">
                <a:solidFill>
                  <a:srgbClr val="FFFFFF"/>
                </a:solidFill>
                <a:latin typeface="Arial" panose="020B0604020202020204" pitchFamily="34" charset="0"/>
                <a:ea typeface="Arial" pitchFamily="34" charset="-122"/>
                <a:cs typeface="Arial" panose="020B0604020202020204" pitchFamily="34" charset="0"/>
              </a:rPr>
              <a:t>DÉFINITIONS :</a:t>
            </a:r>
            <a:endParaRPr lang="en-US" sz="2000" dirty="0">
              <a:latin typeface="Arial" panose="020B0604020202020204" pitchFamily="34" charset="0"/>
              <a:cs typeface="Arial" panose="020B0604020202020204" pitchFamily="34" charset="0"/>
            </a:endParaRPr>
          </a:p>
        </p:txBody>
      </p:sp>
      <p:sp>
        <p:nvSpPr>
          <p:cNvPr id="3" name="Text 1"/>
          <p:cNvSpPr/>
          <p:nvPr/>
        </p:nvSpPr>
        <p:spPr>
          <a:xfrm>
            <a:off x="502920" y="886968"/>
            <a:ext cx="11155680" cy="594360"/>
          </a:xfrm>
          <a:prstGeom prst="rect">
            <a:avLst/>
          </a:prstGeom>
          <a:noFill/>
          <a:ln/>
        </p:spPr>
        <p:txBody>
          <a:bodyPr wrap="square" lIns="0" tIns="0" rIns="0" bIns="0" rtlCol="0" anchor="ctr"/>
          <a:lstStyle/>
          <a:p>
            <a:pPr marL="0" indent="0" algn="l">
              <a:buNone/>
            </a:pPr>
            <a:r>
              <a:rPr lang="en-US" sz="2000" b="1" dirty="0">
                <a:solidFill>
                  <a:srgbClr val="00AEEF"/>
                </a:solidFill>
                <a:latin typeface="Arial" panose="020B0604020202020204" pitchFamily="34" charset="0"/>
                <a:ea typeface="Arial" pitchFamily="34" charset="-122"/>
                <a:cs typeface="Arial" panose="020B0604020202020204" pitchFamily="34" charset="0"/>
              </a:rPr>
              <a:t>LES TERMES UTILISÉS</a:t>
            </a:r>
            <a:endParaRPr lang="en-US" sz="2000" dirty="0">
              <a:latin typeface="Arial" panose="020B0604020202020204" pitchFamily="34" charset="0"/>
              <a:cs typeface="Arial" panose="020B0604020202020204" pitchFamily="34" charset="0"/>
            </a:endParaRPr>
          </a:p>
        </p:txBody>
      </p:sp>
      <p:sp>
        <p:nvSpPr>
          <p:cNvPr id="4" name="Shape 2"/>
          <p:cNvSpPr/>
          <p:nvPr/>
        </p:nvSpPr>
        <p:spPr>
          <a:xfrm>
            <a:off x="502920" y="1499616"/>
            <a:ext cx="3291840" cy="54864"/>
          </a:xfrm>
          <a:prstGeom prst="rect">
            <a:avLst/>
          </a:prstGeom>
          <a:solidFill>
            <a:srgbClr val="00AEEF"/>
          </a:solidFill>
          <a:ln/>
        </p:spPr>
        <p:txBody>
          <a:bodyPr/>
          <a:lstStyle/>
          <a:p>
            <a:endParaRPr lang="fr-FR" sz="2000">
              <a:latin typeface="Arial" panose="020B0604020202020204" pitchFamily="34" charset="0"/>
              <a:cs typeface="Arial" panose="020B0604020202020204" pitchFamily="34" charset="0"/>
            </a:endParaRPr>
          </a:p>
        </p:txBody>
      </p:sp>
      <p:sp>
        <p:nvSpPr>
          <p:cNvPr id="5" name="Shape 3"/>
          <p:cNvSpPr/>
          <p:nvPr/>
        </p:nvSpPr>
        <p:spPr>
          <a:xfrm>
            <a:off x="518160" y="1783933"/>
            <a:ext cx="11155680" cy="1391901"/>
          </a:xfrm>
          <a:prstGeom prst="roundRect">
            <a:avLst>
              <a:gd name="adj" fmla="val 5435"/>
            </a:avLst>
          </a:prstGeom>
          <a:solidFill>
            <a:srgbClr val="0B1E45"/>
          </a:solidFill>
          <a:ln w="635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6" name="Text 4"/>
          <p:cNvSpPr/>
          <p:nvPr/>
        </p:nvSpPr>
        <p:spPr>
          <a:xfrm>
            <a:off x="789523" y="1929062"/>
            <a:ext cx="10698480" cy="320040"/>
          </a:xfrm>
          <a:prstGeom prst="rect">
            <a:avLst/>
          </a:prstGeom>
          <a:noFill/>
          <a:ln/>
        </p:spPr>
        <p:txBody>
          <a:bodyPr wrap="square" lIns="0" tIns="0" rIns="0" bIns="0" rtlCol="0" anchor="ctr"/>
          <a:lstStyle/>
          <a:p>
            <a:pPr marL="0" indent="0">
              <a:buNone/>
            </a:pPr>
            <a:r>
              <a:rPr lang="en-US" sz="2000" b="1" dirty="0">
                <a:solidFill>
                  <a:srgbClr val="00AEEF"/>
                </a:solidFill>
                <a:latin typeface="Arial" panose="020B0604020202020204" pitchFamily="34" charset="0"/>
                <a:ea typeface="Arial" pitchFamily="34" charset="-122"/>
                <a:cs typeface="Arial" panose="020B0604020202020204" pitchFamily="34" charset="0"/>
              </a:rPr>
              <a:t>Évaluations diagnostique / formative / sommative</a:t>
            </a:r>
            <a:endParaRPr lang="en-US" sz="2000" dirty="0">
              <a:latin typeface="Arial" panose="020B0604020202020204" pitchFamily="34" charset="0"/>
              <a:cs typeface="Arial" panose="020B0604020202020204" pitchFamily="34" charset="0"/>
            </a:endParaRPr>
          </a:p>
        </p:txBody>
      </p:sp>
      <p:sp>
        <p:nvSpPr>
          <p:cNvPr id="7" name="Text 5"/>
          <p:cNvSpPr/>
          <p:nvPr/>
        </p:nvSpPr>
        <p:spPr>
          <a:xfrm>
            <a:off x="746760" y="2506890"/>
            <a:ext cx="10698480" cy="438912"/>
          </a:xfrm>
          <a:prstGeom prst="rect">
            <a:avLst/>
          </a:prstGeom>
          <a:noFill/>
          <a:ln/>
        </p:spPr>
        <p:txBody>
          <a:bodyPr wrap="square" lIns="0" tIns="0" rIns="0" bIns="0" rtlCol="0" anchor="ctr"/>
          <a:lstStyle/>
          <a:p>
            <a:pPr marL="0" indent="0">
              <a:lnSpc>
                <a:spcPct val="115000"/>
              </a:lnSpc>
              <a:buNone/>
            </a:pPr>
            <a:r>
              <a:rPr lang="en-US" sz="2000" dirty="0">
                <a:solidFill>
                  <a:srgbClr val="FFFFFF"/>
                </a:solidFill>
                <a:latin typeface="Arial" panose="020B0604020202020204" pitchFamily="34" charset="0"/>
                <a:ea typeface="Arial" pitchFamily="34" charset="-122"/>
                <a:cs typeface="Arial" panose="020B0604020202020204" pitchFamily="34" charset="0"/>
              </a:rPr>
              <a:t>Trois moments de l'évaluation : avant (vérifier les prérequis), pendant (ajuster, sans notation lourde) et après la séquence (certifier les acquis, notée).</a:t>
            </a:r>
            <a:endParaRPr lang="en-US" sz="2000" dirty="0">
              <a:latin typeface="Arial" panose="020B0604020202020204" pitchFamily="34" charset="0"/>
              <a:cs typeface="Arial" panose="020B0604020202020204" pitchFamily="34" charset="0"/>
            </a:endParaRPr>
          </a:p>
        </p:txBody>
      </p:sp>
      <p:sp>
        <p:nvSpPr>
          <p:cNvPr id="8" name="Shape 6"/>
          <p:cNvSpPr/>
          <p:nvPr/>
        </p:nvSpPr>
        <p:spPr>
          <a:xfrm>
            <a:off x="502920" y="3276144"/>
            <a:ext cx="11155680" cy="1055589"/>
          </a:xfrm>
          <a:prstGeom prst="roundRect">
            <a:avLst>
              <a:gd name="adj" fmla="val 5435"/>
            </a:avLst>
          </a:prstGeom>
          <a:solidFill>
            <a:srgbClr val="0B1E45"/>
          </a:solidFill>
          <a:ln w="635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9" name="Text 7"/>
          <p:cNvSpPr/>
          <p:nvPr/>
        </p:nvSpPr>
        <p:spPr>
          <a:xfrm>
            <a:off x="822960" y="3303304"/>
            <a:ext cx="10698480" cy="320040"/>
          </a:xfrm>
          <a:prstGeom prst="rect">
            <a:avLst/>
          </a:prstGeom>
          <a:noFill/>
          <a:ln/>
        </p:spPr>
        <p:txBody>
          <a:bodyPr wrap="square" lIns="0" tIns="0" rIns="0" bIns="0" rtlCol="0" anchor="ctr"/>
          <a:lstStyle/>
          <a:p>
            <a:pPr marL="0" indent="0">
              <a:buNone/>
            </a:pPr>
            <a:r>
              <a:rPr lang="en-US" sz="2000" b="1" dirty="0">
                <a:solidFill>
                  <a:srgbClr val="00AEEF"/>
                </a:solidFill>
                <a:latin typeface="Arial" panose="020B0604020202020204" pitchFamily="34" charset="0"/>
                <a:ea typeface="Arial" pitchFamily="34" charset="-122"/>
                <a:cs typeface="Arial" panose="020B0604020202020204" pitchFamily="34" charset="0"/>
              </a:rPr>
              <a:t>Triple concordance (alignement pédagogique)</a:t>
            </a:r>
            <a:endParaRPr lang="en-US" sz="2000" dirty="0">
              <a:latin typeface="Arial" panose="020B0604020202020204" pitchFamily="34" charset="0"/>
              <a:cs typeface="Arial" panose="020B0604020202020204" pitchFamily="34" charset="0"/>
            </a:endParaRPr>
          </a:p>
        </p:txBody>
      </p:sp>
      <p:sp>
        <p:nvSpPr>
          <p:cNvPr id="10" name="Text 8"/>
          <p:cNvSpPr/>
          <p:nvPr/>
        </p:nvSpPr>
        <p:spPr>
          <a:xfrm>
            <a:off x="789523" y="3698441"/>
            <a:ext cx="10698480" cy="438912"/>
          </a:xfrm>
          <a:prstGeom prst="rect">
            <a:avLst/>
          </a:prstGeom>
          <a:noFill/>
          <a:ln/>
        </p:spPr>
        <p:txBody>
          <a:bodyPr wrap="square" lIns="0" tIns="0" rIns="0" bIns="0" rtlCol="0" anchor="ctr"/>
          <a:lstStyle/>
          <a:p>
            <a:pPr marL="0" indent="0">
              <a:lnSpc>
                <a:spcPct val="115000"/>
              </a:lnSpc>
              <a:buNone/>
            </a:pPr>
            <a:r>
              <a:rPr lang="en-US" sz="2000" dirty="0">
                <a:solidFill>
                  <a:srgbClr val="FFFFFF"/>
                </a:solidFill>
                <a:latin typeface="Arial" panose="020B0604020202020204" pitchFamily="34" charset="0"/>
                <a:ea typeface="Arial" pitchFamily="34" charset="-122"/>
                <a:cs typeface="Arial" panose="020B0604020202020204" pitchFamily="34" charset="0"/>
              </a:rPr>
              <a:t>Principe de Biggs &amp; Tang selon lequel objectifs, activités d'enseignement et évaluations doivent viser le même niveau de compétence, sous peine d'incohérence pédagogique.</a:t>
            </a:r>
            <a:endParaRPr lang="en-US" sz="2000" dirty="0">
              <a:latin typeface="Arial" panose="020B0604020202020204" pitchFamily="34" charset="0"/>
              <a:cs typeface="Arial" panose="020B0604020202020204" pitchFamily="34" charset="0"/>
            </a:endParaRPr>
          </a:p>
        </p:txBody>
      </p:sp>
      <p:sp>
        <p:nvSpPr>
          <p:cNvPr id="11" name="Shape 9"/>
          <p:cNvSpPr/>
          <p:nvPr/>
        </p:nvSpPr>
        <p:spPr>
          <a:xfrm>
            <a:off x="518160" y="4435998"/>
            <a:ext cx="11155680" cy="999292"/>
          </a:xfrm>
          <a:prstGeom prst="roundRect">
            <a:avLst>
              <a:gd name="adj" fmla="val 5435"/>
            </a:avLst>
          </a:prstGeom>
          <a:solidFill>
            <a:srgbClr val="0B1E45"/>
          </a:solidFill>
          <a:ln w="635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2" name="Text 10"/>
          <p:cNvSpPr/>
          <p:nvPr/>
        </p:nvSpPr>
        <p:spPr>
          <a:xfrm>
            <a:off x="762000" y="4435998"/>
            <a:ext cx="10698480" cy="320040"/>
          </a:xfrm>
          <a:prstGeom prst="rect">
            <a:avLst/>
          </a:prstGeom>
          <a:noFill/>
          <a:ln/>
        </p:spPr>
        <p:txBody>
          <a:bodyPr wrap="square" lIns="0" tIns="0" rIns="0" bIns="0" rtlCol="0" anchor="ctr"/>
          <a:lstStyle/>
          <a:p>
            <a:pPr marL="0" indent="0">
              <a:buNone/>
            </a:pPr>
            <a:r>
              <a:rPr lang="en-US" sz="2000" b="1" dirty="0">
                <a:solidFill>
                  <a:srgbClr val="00AEEF"/>
                </a:solidFill>
                <a:latin typeface="Arial" panose="020B0604020202020204" pitchFamily="34" charset="0"/>
                <a:ea typeface="Arial" pitchFamily="34" charset="-122"/>
                <a:cs typeface="Arial" panose="020B0604020202020204" pitchFamily="34" charset="0"/>
              </a:rPr>
              <a:t>Approche par compétences (APC)</a:t>
            </a:r>
            <a:endParaRPr lang="en-US" sz="2000" dirty="0">
              <a:latin typeface="Arial" panose="020B0604020202020204" pitchFamily="34" charset="0"/>
              <a:cs typeface="Arial" panose="020B0604020202020204" pitchFamily="34" charset="0"/>
            </a:endParaRPr>
          </a:p>
        </p:txBody>
      </p:sp>
      <p:sp>
        <p:nvSpPr>
          <p:cNvPr id="13" name="Text 11"/>
          <p:cNvSpPr/>
          <p:nvPr/>
        </p:nvSpPr>
        <p:spPr>
          <a:xfrm>
            <a:off x="731520" y="4825612"/>
            <a:ext cx="10698480" cy="438912"/>
          </a:xfrm>
          <a:prstGeom prst="rect">
            <a:avLst/>
          </a:prstGeom>
          <a:noFill/>
          <a:ln/>
        </p:spPr>
        <p:txBody>
          <a:bodyPr wrap="square" lIns="0" tIns="0" rIns="0" bIns="0" rtlCol="0" anchor="ctr"/>
          <a:lstStyle/>
          <a:p>
            <a:pPr marL="0" indent="0">
              <a:lnSpc>
                <a:spcPct val="115000"/>
              </a:lnSpc>
              <a:buNone/>
            </a:pPr>
            <a:r>
              <a:rPr lang="en-US" sz="2000" dirty="0">
                <a:solidFill>
                  <a:srgbClr val="FFFFFF"/>
                </a:solidFill>
                <a:latin typeface="Arial" panose="020B0604020202020204" pitchFamily="34" charset="0"/>
                <a:ea typeface="Arial" pitchFamily="34" charset="-122"/>
                <a:cs typeface="Arial" panose="020B0604020202020204" pitchFamily="34" charset="0"/>
              </a:rPr>
              <a:t>Logique pédagogique centrée sur la capacité de l'étudiant à mobiliser savoirs, savoir-faire et savoir-être pour agir en situation réelle, plutôt que sur la seule restitution de connaissances.</a:t>
            </a:r>
            <a:endParaRPr lang="en-US" sz="2000" dirty="0">
              <a:latin typeface="Arial" panose="020B0604020202020204" pitchFamily="34" charset="0"/>
              <a:cs typeface="Arial" panose="020B0604020202020204" pitchFamily="34" charset="0"/>
            </a:endParaRPr>
          </a:p>
        </p:txBody>
      </p:sp>
      <p:sp>
        <p:nvSpPr>
          <p:cNvPr id="14" name="Shape 12"/>
          <p:cNvSpPr/>
          <p:nvPr/>
        </p:nvSpPr>
        <p:spPr>
          <a:xfrm>
            <a:off x="533400" y="5550408"/>
            <a:ext cx="11155680" cy="1145046"/>
          </a:xfrm>
          <a:prstGeom prst="roundRect">
            <a:avLst>
              <a:gd name="adj" fmla="val 5435"/>
            </a:avLst>
          </a:prstGeom>
          <a:solidFill>
            <a:srgbClr val="0B1E45"/>
          </a:solidFill>
          <a:ln w="635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5" name="Text 13"/>
          <p:cNvSpPr/>
          <p:nvPr/>
        </p:nvSpPr>
        <p:spPr>
          <a:xfrm>
            <a:off x="762000" y="5613323"/>
            <a:ext cx="10698480" cy="320040"/>
          </a:xfrm>
          <a:prstGeom prst="rect">
            <a:avLst/>
          </a:prstGeom>
          <a:noFill/>
          <a:ln/>
        </p:spPr>
        <p:txBody>
          <a:bodyPr wrap="square" lIns="0" tIns="0" rIns="0" bIns="0" rtlCol="0" anchor="ctr"/>
          <a:lstStyle/>
          <a:p>
            <a:pPr marL="0" indent="0">
              <a:buNone/>
            </a:pPr>
            <a:r>
              <a:rPr lang="en-US" sz="2000" b="1" dirty="0">
                <a:solidFill>
                  <a:srgbClr val="00AEEF"/>
                </a:solidFill>
                <a:latin typeface="Arial" panose="020B0604020202020204" pitchFamily="34" charset="0"/>
                <a:ea typeface="Arial" pitchFamily="34" charset="-122"/>
                <a:cs typeface="Arial" panose="020B0604020202020204" pitchFamily="34" charset="0"/>
              </a:rPr>
              <a:t>Rétroaction constructive</a:t>
            </a:r>
            <a:endParaRPr lang="en-US" sz="2000" dirty="0">
              <a:latin typeface="Arial" panose="020B0604020202020204" pitchFamily="34" charset="0"/>
              <a:cs typeface="Arial" panose="020B0604020202020204" pitchFamily="34" charset="0"/>
            </a:endParaRPr>
          </a:p>
        </p:txBody>
      </p:sp>
      <p:sp>
        <p:nvSpPr>
          <p:cNvPr id="16" name="Text 14"/>
          <p:cNvSpPr/>
          <p:nvPr/>
        </p:nvSpPr>
        <p:spPr>
          <a:xfrm>
            <a:off x="789523" y="6030742"/>
            <a:ext cx="10698480" cy="438912"/>
          </a:xfrm>
          <a:prstGeom prst="rect">
            <a:avLst/>
          </a:prstGeom>
          <a:noFill/>
          <a:ln/>
        </p:spPr>
        <p:txBody>
          <a:bodyPr wrap="square" lIns="0" tIns="0" rIns="0" bIns="0" rtlCol="0" anchor="ctr"/>
          <a:lstStyle/>
          <a:p>
            <a:pPr marL="0" indent="0">
              <a:lnSpc>
                <a:spcPct val="115000"/>
              </a:lnSpc>
              <a:buNone/>
            </a:pPr>
            <a:r>
              <a:rPr lang="en-US" sz="2000" dirty="0">
                <a:solidFill>
                  <a:srgbClr val="FFFFFF"/>
                </a:solidFill>
                <a:latin typeface="Arial" panose="020B0604020202020204" pitchFamily="34" charset="0"/>
                <a:ea typeface="Arial" pitchFamily="34" charset="-122"/>
                <a:cs typeface="Arial" panose="020B0604020202020204" pitchFamily="34" charset="0"/>
              </a:rPr>
              <a:t>Retour d'information donné à l'étudiant sur sa production, précis et orienté vers l'amélioration, distinct d'une simple note chiffrée.</a:t>
            </a:r>
            <a:endParaRPr lang="en-US" sz="2000" dirty="0">
              <a:latin typeface="Arial" panose="020B0604020202020204" pitchFamily="34" charset="0"/>
              <a:cs typeface="Arial" panose="020B0604020202020204" pitchFamily="34" charset="0"/>
            </a:endParaRPr>
          </a:p>
        </p:txBody>
      </p:sp>
      <p:sp>
        <p:nvSpPr>
          <p:cNvPr id="17" name="Text 15"/>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2000" dirty="0">
                <a:solidFill>
                  <a:srgbClr val="C7CFE0"/>
                </a:solidFill>
                <a:latin typeface="Arial" panose="020B0604020202020204" pitchFamily="34" charset="0"/>
                <a:ea typeface="Arial" pitchFamily="34" charset="-122"/>
                <a:cs typeface="Arial" panose="020B0604020202020204" pitchFamily="34" charset="0"/>
              </a:rPr>
              <a:t>4</a:t>
            </a:r>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4356B"/>
        </a:solidFill>
        <a:effectLst/>
      </p:bgPr>
    </p:bg>
    <p:spTree>
      <p:nvGrpSpPr>
        <p:cNvPr id="1" name="">
          <a:extLst>
            <a:ext uri="{FF2B5EF4-FFF2-40B4-BE49-F238E27FC236}">
              <a16:creationId xmlns:a16="http://schemas.microsoft.com/office/drawing/2014/main" id="{DB962FE5-647D-18EC-66FD-5D22AF8AA471}"/>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AFE7AD5-994B-0045-E891-BC6BA849E207}"/>
              </a:ext>
            </a:extLst>
          </p:cNvPr>
          <p:cNvSpPr/>
          <p:nvPr/>
        </p:nvSpPr>
        <p:spPr>
          <a:xfrm>
            <a:off x="502920" y="320040"/>
            <a:ext cx="11155680" cy="594360"/>
          </a:xfrm>
          <a:prstGeom prst="rect">
            <a:avLst/>
          </a:prstGeom>
          <a:noFill/>
          <a:ln/>
        </p:spPr>
        <p:txBody>
          <a:bodyPr wrap="square" lIns="0" tIns="0" rIns="0" bIns="0" rtlCol="0" anchor="ctr"/>
          <a:lstStyle/>
          <a:p>
            <a:pPr marL="0" indent="0" algn="l">
              <a:buNone/>
            </a:pPr>
            <a:r>
              <a:rPr lang="en-US" sz="2400" b="1" dirty="0">
                <a:solidFill>
                  <a:srgbClr val="FFFFFF"/>
                </a:solidFill>
                <a:latin typeface="Arial" panose="020B0604020202020204" pitchFamily="34" charset="0"/>
                <a:ea typeface="Arial" pitchFamily="34" charset="-122"/>
                <a:cs typeface="Arial" panose="020B0604020202020204" pitchFamily="34" charset="0"/>
              </a:rPr>
              <a:t>IDENTIFICATION DE LA LEÇON</a:t>
            </a:r>
            <a:endParaRPr lang="en-US" sz="2400" dirty="0">
              <a:latin typeface="Arial" panose="020B0604020202020204" pitchFamily="34" charset="0"/>
              <a:cs typeface="Arial" panose="020B0604020202020204" pitchFamily="34" charset="0"/>
            </a:endParaRPr>
          </a:p>
        </p:txBody>
      </p:sp>
      <p:sp>
        <p:nvSpPr>
          <p:cNvPr id="3" name="Shape 1">
            <a:extLst>
              <a:ext uri="{FF2B5EF4-FFF2-40B4-BE49-F238E27FC236}">
                <a16:creationId xmlns:a16="http://schemas.microsoft.com/office/drawing/2014/main" id="{10625AEB-B9E8-E880-103D-FA840D593624}"/>
              </a:ext>
            </a:extLst>
          </p:cNvPr>
          <p:cNvSpPr/>
          <p:nvPr/>
        </p:nvSpPr>
        <p:spPr>
          <a:xfrm>
            <a:off x="502920" y="932688"/>
            <a:ext cx="3291840" cy="54864"/>
          </a:xfrm>
          <a:prstGeom prst="rect">
            <a:avLst/>
          </a:prstGeom>
          <a:solidFill>
            <a:srgbClr val="00AEEF"/>
          </a:solidFill>
          <a:ln/>
        </p:spPr>
        <p:txBody>
          <a:bodyPr/>
          <a:lstStyle/>
          <a:p>
            <a:endParaRPr lang="fr-FR" sz="2000">
              <a:latin typeface="Arial" panose="020B0604020202020204" pitchFamily="34" charset="0"/>
              <a:cs typeface="Arial" panose="020B0604020202020204" pitchFamily="34" charset="0"/>
            </a:endParaRPr>
          </a:p>
        </p:txBody>
      </p:sp>
      <p:sp>
        <p:nvSpPr>
          <p:cNvPr id="4" name="Text 2">
            <a:extLst>
              <a:ext uri="{FF2B5EF4-FFF2-40B4-BE49-F238E27FC236}">
                <a16:creationId xmlns:a16="http://schemas.microsoft.com/office/drawing/2014/main" id="{1E70D1B8-7477-1CDF-22A9-034F0E55EA29}"/>
              </a:ext>
            </a:extLst>
          </p:cNvPr>
          <p:cNvSpPr/>
          <p:nvPr/>
        </p:nvSpPr>
        <p:spPr>
          <a:xfrm>
            <a:off x="502919" y="1252728"/>
            <a:ext cx="11318019" cy="538966"/>
          </a:xfrm>
          <a:prstGeom prst="rect">
            <a:avLst/>
          </a:prstGeom>
          <a:noFill/>
          <a:ln/>
        </p:spPr>
        <p:txBody>
          <a:bodyPr wrap="square" lIns="0" tIns="0" rIns="0" bIns="0" rtlCol="0" anchor="ctr"/>
          <a:lstStyle/>
          <a:p>
            <a:pPr marL="0" indent="0">
              <a:buNone/>
            </a:pPr>
            <a:r>
              <a:rPr lang="en-US" sz="2000" b="1" kern="0" spc="100" dirty="0">
                <a:solidFill>
                  <a:srgbClr val="00AEEF"/>
                </a:solidFill>
                <a:latin typeface="Arial" panose="020B0604020202020204" pitchFamily="34" charset="0"/>
                <a:cs typeface="Arial" panose="020B0604020202020204" pitchFamily="34" charset="0"/>
              </a:rPr>
              <a:t>PLAN DE LA LECON: CONSTRUIRE UNE GRILLE CRITÉRIÉE D’ÉVALUATION  </a:t>
            </a:r>
            <a:endParaRPr lang="en-US" sz="2000" dirty="0">
              <a:latin typeface="Arial" panose="020B0604020202020204" pitchFamily="34" charset="0"/>
              <a:cs typeface="Arial" panose="020B0604020202020204" pitchFamily="34" charset="0"/>
            </a:endParaRPr>
          </a:p>
        </p:txBody>
      </p:sp>
      <p:sp>
        <p:nvSpPr>
          <p:cNvPr id="26" name="Shape 24">
            <a:extLst>
              <a:ext uri="{FF2B5EF4-FFF2-40B4-BE49-F238E27FC236}">
                <a16:creationId xmlns:a16="http://schemas.microsoft.com/office/drawing/2014/main" id="{5065BA9D-E39D-DDDF-F271-29B0A95D6CC9}"/>
              </a:ext>
            </a:extLst>
          </p:cNvPr>
          <p:cNvSpPr/>
          <p:nvPr/>
        </p:nvSpPr>
        <p:spPr>
          <a:xfrm>
            <a:off x="502920" y="2005319"/>
            <a:ext cx="365760" cy="365760"/>
          </a:xfrm>
          <a:prstGeom prst="ellipse">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27" name="Text 25">
            <a:extLst>
              <a:ext uri="{FF2B5EF4-FFF2-40B4-BE49-F238E27FC236}">
                <a16:creationId xmlns:a16="http://schemas.microsoft.com/office/drawing/2014/main" id="{2FDA5969-B6AB-CEFF-E14F-3DA2B6DCB463}"/>
              </a:ext>
            </a:extLst>
          </p:cNvPr>
          <p:cNvSpPr/>
          <p:nvPr/>
        </p:nvSpPr>
        <p:spPr>
          <a:xfrm>
            <a:off x="502922" y="1966756"/>
            <a:ext cx="365760" cy="36576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1</a:t>
            </a:r>
            <a:endParaRPr lang="en-US" sz="2000" dirty="0">
              <a:latin typeface="Arial" panose="020B0604020202020204" pitchFamily="34" charset="0"/>
              <a:cs typeface="Arial" panose="020B0604020202020204" pitchFamily="34" charset="0"/>
            </a:endParaRPr>
          </a:p>
        </p:txBody>
      </p:sp>
      <p:sp>
        <p:nvSpPr>
          <p:cNvPr id="28" name="Text 26">
            <a:extLst>
              <a:ext uri="{FF2B5EF4-FFF2-40B4-BE49-F238E27FC236}">
                <a16:creationId xmlns:a16="http://schemas.microsoft.com/office/drawing/2014/main" id="{EFD937B9-059E-9D53-C470-52DB1E2A98BA}"/>
              </a:ext>
            </a:extLst>
          </p:cNvPr>
          <p:cNvSpPr/>
          <p:nvPr/>
        </p:nvSpPr>
        <p:spPr>
          <a:xfrm>
            <a:off x="1036320" y="1947407"/>
            <a:ext cx="8571506" cy="457200"/>
          </a:xfrm>
          <a:prstGeom prst="rect">
            <a:avLst/>
          </a:prstGeom>
          <a:noFill/>
          <a:ln/>
        </p:spPr>
        <p:txBody>
          <a:bodyPr wrap="square" lIns="0" tIns="0" rIns="0" bIns="0" rtlCol="0" anchor="ctr"/>
          <a:lstStyle/>
          <a:p>
            <a:pPr marL="0" indent="0">
              <a:lnSpc>
                <a:spcPct val="110000"/>
              </a:lnSpc>
              <a:buNone/>
            </a:pPr>
            <a:r>
              <a:rPr lang="en-US" sz="2400" b="1" dirty="0">
                <a:solidFill>
                  <a:srgbClr val="FFFFFF"/>
                </a:solidFill>
                <a:latin typeface="Arial" panose="020B0604020202020204" pitchFamily="34" charset="0"/>
                <a:ea typeface="Arial" pitchFamily="34" charset="-122"/>
                <a:cs typeface="Arial" panose="020B0604020202020204" pitchFamily="34" charset="0"/>
              </a:rPr>
              <a:t>Pourquoi une grille critériée + objectifs (Bloom révisée)</a:t>
            </a:r>
            <a:endParaRPr lang="en-US" sz="2400" dirty="0">
              <a:latin typeface="Arial" panose="020B0604020202020204" pitchFamily="34" charset="0"/>
              <a:cs typeface="Arial" panose="020B0604020202020204" pitchFamily="34" charset="0"/>
            </a:endParaRPr>
          </a:p>
        </p:txBody>
      </p:sp>
      <p:sp>
        <p:nvSpPr>
          <p:cNvPr id="29" name="Shape 27">
            <a:extLst>
              <a:ext uri="{FF2B5EF4-FFF2-40B4-BE49-F238E27FC236}">
                <a16:creationId xmlns:a16="http://schemas.microsoft.com/office/drawing/2014/main" id="{ED8C4FE0-CDC2-9053-57BB-002B9262ECE3}"/>
              </a:ext>
            </a:extLst>
          </p:cNvPr>
          <p:cNvSpPr/>
          <p:nvPr/>
        </p:nvSpPr>
        <p:spPr>
          <a:xfrm>
            <a:off x="502920" y="2604052"/>
            <a:ext cx="365760" cy="365760"/>
          </a:xfrm>
          <a:prstGeom prst="ellipse">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30" name="Text 28">
            <a:extLst>
              <a:ext uri="{FF2B5EF4-FFF2-40B4-BE49-F238E27FC236}">
                <a16:creationId xmlns:a16="http://schemas.microsoft.com/office/drawing/2014/main" id="{F956E2A3-49F1-1054-ED59-EBAA4E33AC96}"/>
              </a:ext>
            </a:extLst>
          </p:cNvPr>
          <p:cNvSpPr/>
          <p:nvPr/>
        </p:nvSpPr>
        <p:spPr>
          <a:xfrm>
            <a:off x="502920" y="2562970"/>
            <a:ext cx="365760" cy="36576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2</a:t>
            </a:r>
            <a:endParaRPr lang="en-US" sz="2000" dirty="0">
              <a:latin typeface="Arial" panose="020B0604020202020204" pitchFamily="34" charset="0"/>
              <a:cs typeface="Arial" panose="020B0604020202020204" pitchFamily="34" charset="0"/>
            </a:endParaRPr>
          </a:p>
        </p:txBody>
      </p:sp>
      <p:sp>
        <p:nvSpPr>
          <p:cNvPr id="31" name="Text 29">
            <a:extLst>
              <a:ext uri="{FF2B5EF4-FFF2-40B4-BE49-F238E27FC236}">
                <a16:creationId xmlns:a16="http://schemas.microsoft.com/office/drawing/2014/main" id="{0656C11E-F10D-79B5-9A70-915A558A3AD9}"/>
              </a:ext>
            </a:extLst>
          </p:cNvPr>
          <p:cNvSpPr/>
          <p:nvPr/>
        </p:nvSpPr>
        <p:spPr>
          <a:xfrm>
            <a:off x="1036321" y="2560320"/>
            <a:ext cx="6808966" cy="457200"/>
          </a:xfrm>
          <a:prstGeom prst="rect">
            <a:avLst/>
          </a:prstGeom>
          <a:noFill/>
          <a:ln/>
        </p:spPr>
        <p:txBody>
          <a:bodyPr wrap="square" lIns="0" tIns="0" rIns="0" bIns="0" rtlCol="0" anchor="ctr"/>
          <a:lstStyle/>
          <a:p>
            <a:pPr marL="0" indent="0">
              <a:lnSpc>
                <a:spcPct val="110000"/>
              </a:lnSpc>
              <a:buNone/>
            </a:pPr>
            <a:r>
              <a:rPr lang="en-US" sz="2400" b="1" dirty="0">
                <a:solidFill>
                  <a:srgbClr val="FFFFFF"/>
                </a:solidFill>
                <a:latin typeface="Arial" panose="020B0604020202020204" pitchFamily="34" charset="0"/>
                <a:ea typeface="Arial" pitchFamily="34" charset="-122"/>
                <a:cs typeface="Arial" panose="020B0604020202020204" pitchFamily="34" charset="0"/>
              </a:rPr>
              <a:t>Méthode en 4 étapes pour construire une grille</a:t>
            </a:r>
            <a:endParaRPr lang="en-US" sz="2400" dirty="0">
              <a:latin typeface="Arial" panose="020B0604020202020204" pitchFamily="34" charset="0"/>
              <a:cs typeface="Arial" panose="020B0604020202020204" pitchFamily="34" charset="0"/>
            </a:endParaRPr>
          </a:p>
        </p:txBody>
      </p:sp>
      <p:sp>
        <p:nvSpPr>
          <p:cNvPr id="32" name="Shape 30">
            <a:extLst>
              <a:ext uri="{FF2B5EF4-FFF2-40B4-BE49-F238E27FC236}">
                <a16:creationId xmlns:a16="http://schemas.microsoft.com/office/drawing/2014/main" id="{2B19655E-1CE2-B1BD-D441-1C324A6AA899}"/>
              </a:ext>
            </a:extLst>
          </p:cNvPr>
          <p:cNvSpPr/>
          <p:nvPr/>
        </p:nvSpPr>
        <p:spPr>
          <a:xfrm>
            <a:off x="479068" y="3216169"/>
            <a:ext cx="365760" cy="365760"/>
          </a:xfrm>
          <a:prstGeom prst="ellipse">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33" name="Text 31">
            <a:extLst>
              <a:ext uri="{FF2B5EF4-FFF2-40B4-BE49-F238E27FC236}">
                <a16:creationId xmlns:a16="http://schemas.microsoft.com/office/drawing/2014/main" id="{87F8CFB0-34D6-905D-6BD9-700CE9CDFEF3}"/>
              </a:ext>
            </a:extLst>
          </p:cNvPr>
          <p:cNvSpPr/>
          <p:nvPr/>
        </p:nvSpPr>
        <p:spPr>
          <a:xfrm>
            <a:off x="479068" y="3212583"/>
            <a:ext cx="365760" cy="36576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3</a:t>
            </a:r>
            <a:endParaRPr lang="en-US" sz="2000" dirty="0">
              <a:latin typeface="Arial" panose="020B0604020202020204" pitchFamily="34" charset="0"/>
              <a:cs typeface="Arial" panose="020B0604020202020204" pitchFamily="34" charset="0"/>
            </a:endParaRPr>
          </a:p>
        </p:txBody>
      </p:sp>
      <p:sp>
        <p:nvSpPr>
          <p:cNvPr id="34" name="Text 32">
            <a:extLst>
              <a:ext uri="{FF2B5EF4-FFF2-40B4-BE49-F238E27FC236}">
                <a16:creationId xmlns:a16="http://schemas.microsoft.com/office/drawing/2014/main" id="{62C253BC-0B50-BB88-7AA9-3CF75A7CE683}"/>
              </a:ext>
            </a:extLst>
          </p:cNvPr>
          <p:cNvSpPr/>
          <p:nvPr/>
        </p:nvSpPr>
        <p:spPr>
          <a:xfrm>
            <a:off x="1036320" y="3226241"/>
            <a:ext cx="6808967" cy="457200"/>
          </a:xfrm>
          <a:prstGeom prst="rect">
            <a:avLst/>
          </a:prstGeom>
          <a:noFill/>
          <a:ln/>
        </p:spPr>
        <p:txBody>
          <a:bodyPr wrap="square" lIns="0" tIns="0" rIns="0" bIns="0" rtlCol="0" anchor="ctr"/>
          <a:lstStyle/>
          <a:p>
            <a:pPr marL="0" indent="0">
              <a:lnSpc>
                <a:spcPct val="110000"/>
              </a:lnSpc>
              <a:buNone/>
            </a:pPr>
            <a:r>
              <a:rPr lang="en-US" sz="2400" b="1" dirty="0">
                <a:solidFill>
                  <a:srgbClr val="FFFFFF"/>
                </a:solidFill>
                <a:latin typeface="Arial" panose="020B0604020202020204" pitchFamily="34" charset="0"/>
                <a:ea typeface="Arial" pitchFamily="34" charset="-122"/>
                <a:cs typeface="Arial" panose="020B0604020202020204" pitchFamily="34" charset="0"/>
              </a:rPr>
              <a:t>Étude de cas : la grille du cours réel + corrigé</a:t>
            </a:r>
            <a:endParaRPr lang="en-US" sz="2400" dirty="0">
              <a:latin typeface="Arial" panose="020B0604020202020204" pitchFamily="34" charset="0"/>
              <a:cs typeface="Arial" panose="020B0604020202020204" pitchFamily="34" charset="0"/>
            </a:endParaRPr>
          </a:p>
        </p:txBody>
      </p:sp>
      <p:sp>
        <p:nvSpPr>
          <p:cNvPr id="35" name="Shape 33">
            <a:extLst>
              <a:ext uri="{FF2B5EF4-FFF2-40B4-BE49-F238E27FC236}">
                <a16:creationId xmlns:a16="http://schemas.microsoft.com/office/drawing/2014/main" id="{A33E7C86-1117-1D87-2F12-212FC0BCDB03}"/>
              </a:ext>
            </a:extLst>
          </p:cNvPr>
          <p:cNvSpPr/>
          <p:nvPr/>
        </p:nvSpPr>
        <p:spPr>
          <a:xfrm>
            <a:off x="502922" y="3853604"/>
            <a:ext cx="365760" cy="365760"/>
          </a:xfrm>
          <a:prstGeom prst="ellipse">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36" name="Text 34">
            <a:extLst>
              <a:ext uri="{FF2B5EF4-FFF2-40B4-BE49-F238E27FC236}">
                <a16:creationId xmlns:a16="http://schemas.microsoft.com/office/drawing/2014/main" id="{21F506B6-7B51-EFDA-1164-72C79F5F4366}"/>
              </a:ext>
            </a:extLst>
          </p:cNvPr>
          <p:cNvSpPr/>
          <p:nvPr/>
        </p:nvSpPr>
        <p:spPr>
          <a:xfrm>
            <a:off x="502922" y="3853604"/>
            <a:ext cx="365760" cy="36576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4</a:t>
            </a:r>
            <a:endParaRPr lang="en-US" sz="2000" dirty="0">
              <a:latin typeface="Arial" panose="020B0604020202020204" pitchFamily="34" charset="0"/>
              <a:cs typeface="Arial" panose="020B0604020202020204" pitchFamily="34" charset="0"/>
            </a:endParaRPr>
          </a:p>
        </p:txBody>
      </p:sp>
      <p:sp>
        <p:nvSpPr>
          <p:cNvPr id="37" name="Text 35">
            <a:extLst>
              <a:ext uri="{FF2B5EF4-FFF2-40B4-BE49-F238E27FC236}">
                <a16:creationId xmlns:a16="http://schemas.microsoft.com/office/drawing/2014/main" id="{E6AAF221-3C65-A78D-2C1E-EFF4B1C24263}"/>
              </a:ext>
            </a:extLst>
          </p:cNvPr>
          <p:cNvSpPr/>
          <p:nvPr/>
        </p:nvSpPr>
        <p:spPr>
          <a:xfrm>
            <a:off x="1036320" y="3827759"/>
            <a:ext cx="7060757" cy="457200"/>
          </a:xfrm>
          <a:prstGeom prst="rect">
            <a:avLst/>
          </a:prstGeom>
          <a:noFill/>
          <a:ln/>
        </p:spPr>
        <p:txBody>
          <a:bodyPr wrap="square" lIns="0" tIns="0" rIns="0" bIns="0" rtlCol="0" anchor="ctr"/>
          <a:lstStyle/>
          <a:p>
            <a:pPr marL="0" indent="0">
              <a:lnSpc>
                <a:spcPct val="110000"/>
              </a:lnSpc>
              <a:buNone/>
            </a:pPr>
            <a:r>
              <a:rPr lang="en-US" sz="2400" b="1" dirty="0">
                <a:solidFill>
                  <a:srgbClr val="FFFFFF"/>
                </a:solidFill>
                <a:latin typeface="Arial" panose="020B0604020202020204" pitchFamily="34" charset="0"/>
                <a:ea typeface="Arial" pitchFamily="34" charset="-122"/>
                <a:cs typeface="Arial" panose="020B0604020202020204" pitchFamily="34" charset="0"/>
              </a:rPr>
              <a:t>Nouvel exercice : QCM, cas clinique et synthèse</a:t>
            </a:r>
            <a:endParaRPr lang="en-US" sz="2400" dirty="0">
              <a:latin typeface="Arial" panose="020B0604020202020204" pitchFamily="34" charset="0"/>
              <a:cs typeface="Arial" panose="020B0604020202020204" pitchFamily="34" charset="0"/>
            </a:endParaRPr>
          </a:p>
        </p:txBody>
      </p:sp>
      <p:sp>
        <p:nvSpPr>
          <p:cNvPr id="38" name="Shape 36">
            <a:extLst>
              <a:ext uri="{FF2B5EF4-FFF2-40B4-BE49-F238E27FC236}">
                <a16:creationId xmlns:a16="http://schemas.microsoft.com/office/drawing/2014/main" id="{1102E51C-F543-508B-96F7-8D1179072A7E}"/>
              </a:ext>
            </a:extLst>
          </p:cNvPr>
          <p:cNvSpPr/>
          <p:nvPr/>
        </p:nvSpPr>
        <p:spPr>
          <a:xfrm>
            <a:off x="502920" y="4449293"/>
            <a:ext cx="365760" cy="365760"/>
          </a:xfrm>
          <a:prstGeom prst="ellipse">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39" name="Text 37">
            <a:extLst>
              <a:ext uri="{FF2B5EF4-FFF2-40B4-BE49-F238E27FC236}">
                <a16:creationId xmlns:a16="http://schemas.microsoft.com/office/drawing/2014/main" id="{A6406C29-A3A1-3D1D-1807-4C8ACB3BBE44}"/>
              </a:ext>
            </a:extLst>
          </p:cNvPr>
          <p:cNvSpPr/>
          <p:nvPr/>
        </p:nvSpPr>
        <p:spPr>
          <a:xfrm>
            <a:off x="502922" y="4445442"/>
            <a:ext cx="365760" cy="36576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5</a:t>
            </a:r>
            <a:endParaRPr lang="en-US" sz="2000" dirty="0">
              <a:latin typeface="Arial" panose="020B0604020202020204" pitchFamily="34" charset="0"/>
              <a:cs typeface="Arial" panose="020B0604020202020204" pitchFamily="34" charset="0"/>
            </a:endParaRPr>
          </a:p>
        </p:txBody>
      </p:sp>
      <p:sp>
        <p:nvSpPr>
          <p:cNvPr id="40" name="Text 38">
            <a:extLst>
              <a:ext uri="{FF2B5EF4-FFF2-40B4-BE49-F238E27FC236}">
                <a16:creationId xmlns:a16="http://schemas.microsoft.com/office/drawing/2014/main" id="{51F42DD9-2634-6C7F-D84E-18C98DD02A4C}"/>
              </a:ext>
            </a:extLst>
          </p:cNvPr>
          <p:cNvSpPr/>
          <p:nvPr/>
        </p:nvSpPr>
        <p:spPr>
          <a:xfrm>
            <a:off x="1036321" y="4429277"/>
            <a:ext cx="6689696" cy="457200"/>
          </a:xfrm>
          <a:prstGeom prst="rect">
            <a:avLst/>
          </a:prstGeom>
          <a:noFill/>
          <a:ln/>
        </p:spPr>
        <p:txBody>
          <a:bodyPr wrap="square" lIns="0" tIns="0" rIns="0" bIns="0" rtlCol="0" anchor="ctr"/>
          <a:lstStyle/>
          <a:p>
            <a:pPr marL="0" indent="0">
              <a:lnSpc>
                <a:spcPct val="110000"/>
              </a:lnSpc>
              <a:buNone/>
            </a:pPr>
            <a:r>
              <a:rPr lang="en-US" sz="2400" b="1" dirty="0">
                <a:solidFill>
                  <a:srgbClr val="FFFFFF"/>
                </a:solidFill>
                <a:latin typeface="Arial" panose="020B0604020202020204" pitchFamily="34" charset="0"/>
                <a:ea typeface="Arial" pitchFamily="34" charset="-122"/>
                <a:cs typeface="Arial" panose="020B0604020202020204" pitchFamily="34" charset="0"/>
              </a:rPr>
              <a:t>Grille critériée de l'exercice + corrigé</a:t>
            </a:r>
            <a:endParaRPr lang="en-US" sz="2400" dirty="0">
              <a:latin typeface="Arial" panose="020B0604020202020204" pitchFamily="34" charset="0"/>
              <a:cs typeface="Arial" panose="020B0604020202020204" pitchFamily="34" charset="0"/>
            </a:endParaRPr>
          </a:p>
        </p:txBody>
      </p:sp>
      <p:sp>
        <p:nvSpPr>
          <p:cNvPr id="41" name="Shape 39">
            <a:extLst>
              <a:ext uri="{FF2B5EF4-FFF2-40B4-BE49-F238E27FC236}">
                <a16:creationId xmlns:a16="http://schemas.microsoft.com/office/drawing/2014/main" id="{81E507D8-1FFA-E5A5-0F3A-15468CA2C62D}"/>
              </a:ext>
            </a:extLst>
          </p:cNvPr>
          <p:cNvSpPr/>
          <p:nvPr/>
        </p:nvSpPr>
        <p:spPr>
          <a:xfrm>
            <a:off x="502920" y="5047633"/>
            <a:ext cx="365760" cy="365760"/>
          </a:xfrm>
          <a:prstGeom prst="ellipse">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42" name="Text 40">
            <a:extLst>
              <a:ext uri="{FF2B5EF4-FFF2-40B4-BE49-F238E27FC236}">
                <a16:creationId xmlns:a16="http://schemas.microsoft.com/office/drawing/2014/main" id="{007E3A05-9164-26B9-0DB6-5A60B3A34EDD}"/>
              </a:ext>
            </a:extLst>
          </p:cNvPr>
          <p:cNvSpPr/>
          <p:nvPr/>
        </p:nvSpPr>
        <p:spPr>
          <a:xfrm>
            <a:off x="502922" y="5043782"/>
            <a:ext cx="365760" cy="36576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6</a:t>
            </a:r>
            <a:endParaRPr lang="en-US" sz="2000" dirty="0">
              <a:latin typeface="Arial" panose="020B0604020202020204" pitchFamily="34" charset="0"/>
              <a:cs typeface="Arial" panose="020B0604020202020204" pitchFamily="34" charset="0"/>
            </a:endParaRPr>
          </a:p>
        </p:txBody>
      </p:sp>
      <p:sp>
        <p:nvSpPr>
          <p:cNvPr id="43" name="Text 41">
            <a:extLst>
              <a:ext uri="{FF2B5EF4-FFF2-40B4-BE49-F238E27FC236}">
                <a16:creationId xmlns:a16="http://schemas.microsoft.com/office/drawing/2014/main" id="{E2A04913-379B-A542-5B86-0B7837AF2374}"/>
              </a:ext>
            </a:extLst>
          </p:cNvPr>
          <p:cNvSpPr/>
          <p:nvPr/>
        </p:nvSpPr>
        <p:spPr>
          <a:xfrm>
            <a:off x="1036320" y="4998062"/>
            <a:ext cx="7378810" cy="457200"/>
          </a:xfrm>
          <a:prstGeom prst="rect">
            <a:avLst/>
          </a:prstGeom>
          <a:noFill/>
          <a:ln/>
        </p:spPr>
        <p:txBody>
          <a:bodyPr wrap="square" lIns="0" tIns="0" rIns="0" bIns="0" rtlCol="0" anchor="ctr"/>
          <a:lstStyle/>
          <a:p>
            <a:pPr marL="0" indent="0">
              <a:lnSpc>
                <a:spcPct val="110000"/>
              </a:lnSpc>
              <a:buNone/>
            </a:pPr>
            <a:r>
              <a:rPr lang="en-US" sz="2400" b="1" dirty="0">
                <a:solidFill>
                  <a:srgbClr val="FFFFFF"/>
                </a:solidFill>
                <a:latin typeface="Arial" panose="020B0604020202020204" pitchFamily="34" charset="0"/>
                <a:ea typeface="Arial" pitchFamily="34" charset="-122"/>
                <a:cs typeface="Arial" panose="020B0604020202020204" pitchFamily="34" charset="0"/>
              </a:rPr>
              <a:t>Bonnes pratiques, bénéfices et feuille de route</a:t>
            </a:r>
            <a:endParaRPr lang="en-US" sz="2400" dirty="0">
              <a:latin typeface="Arial" panose="020B0604020202020204" pitchFamily="34" charset="0"/>
              <a:cs typeface="Arial" panose="020B0604020202020204" pitchFamily="34" charset="0"/>
            </a:endParaRPr>
          </a:p>
        </p:txBody>
      </p:sp>
      <p:sp>
        <p:nvSpPr>
          <p:cNvPr id="44" name="Text 42">
            <a:extLst>
              <a:ext uri="{FF2B5EF4-FFF2-40B4-BE49-F238E27FC236}">
                <a16:creationId xmlns:a16="http://schemas.microsoft.com/office/drawing/2014/main" id="{4421B58A-A35A-FCC6-A8E5-07EACA78548E}"/>
              </a:ext>
            </a:extLst>
          </p:cNvPr>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2000" dirty="0">
                <a:solidFill>
                  <a:srgbClr val="C7CFE0"/>
                </a:solidFill>
                <a:latin typeface="Arial" panose="020B0604020202020204" pitchFamily="34" charset="0"/>
                <a:ea typeface="Arial" pitchFamily="34" charset="-122"/>
                <a:cs typeface="Arial" panose="020B0604020202020204" pitchFamily="34" charset="0"/>
              </a:rPr>
              <a:t>5</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2469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24356B"/>
        </a:solidFill>
        <a:effectLst/>
      </p:bgPr>
    </p:bg>
    <p:spTree>
      <p:nvGrpSpPr>
        <p:cNvPr id="1" name=""/>
        <p:cNvGrpSpPr/>
        <p:nvPr/>
      </p:nvGrpSpPr>
      <p:grpSpPr>
        <a:xfrm>
          <a:off x="0" y="0"/>
          <a:ext cx="0" cy="0"/>
          <a:chOff x="0" y="0"/>
          <a:chExt cx="0" cy="0"/>
        </a:xfrm>
      </p:grpSpPr>
      <p:sp>
        <p:nvSpPr>
          <p:cNvPr id="2" name="Text 0"/>
          <p:cNvSpPr/>
          <p:nvPr/>
        </p:nvSpPr>
        <p:spPr>
          <a:xfrm>
            <a:off x="502920" y="320040"/>
            <a:ext cx="11155680" cy="594360"/>
          </a:xfrm>
          <a:prstGeom prst="rect">
            <a:avLst/>
          </a:prstGeom>
          <a:noFill/>
          <a:ln/>
        </p:spPr>
        <p:txBody>
          <a:bodyPr wrap="square" lIns="0" tIns="0" rIns="0" bIns="0" rtlCol="0" anchor="ctr"/>
          <a:lstStyle/>
          <a:p>
            <a:pPr marL="0" indent="0" algn="l">
              <a:buNone/>
            </a:pPr>
            <a:r>
              <a:rPr lang="en-US" sz="2000" b="1" dirty="0">
                <a:solidFill>
                  <a:srgbClr val="FFFFFF"/>
                </a:solidFill>
                <a:latin typeface="Arial" panose="020B0604020202020204" pitchFamily="34" charset="0"/>
                <a:ea typeface="Arial" pitchFamily="34" charset="-122"/>
                <a:cs typeface="Arial" panose="020B0604020202020204" pitchFamily="34" charset="0"/>
              </a:rPr>
              <a:t>OBJECTIFS DE LA PRÉSENTATION</a:t>
            </a:r>
            <a:endParaRPr lang="en-US" sz="2000" dirty="0">
              <a:latin typeface="Arial" panose="020B0604020202020204" pitchFamily="34" charset="0"/>
              <a:cs typeface="Arial" panose="020B0604020202020204" pitchFamily="34" charset="0"/>
            </a:endParaRPr>
          </a:p>
        </p:txBody>
      </p:sp>
      <p:sp>
        <p:nvSpPr>
          <p:cNvPr id="3" name="Shape 1"/>
          <p:cNvSpPr/>
          <p:nvPr/>
        </p:nvSpPr>
        <p:spPr>
          <a:xfrm>
            <a:off x="502920" y="932688"/>
            <a:ext cx="3291840" cy="54864"/>
          </a:xfrm>
          <a:prstGeom prst="rect">
            <a:avLst/>
          </a:prstGeom>
          <a:solidFill>
            <a:srgbClr val="00AEEF"/>
          </a:solidFill>
          <a:ln/>
        </p:spPr>
        <p:txBody>
          <a:bodyPr/>
          <a:lstStyle/>
          <a:p>
            <a:endParaRPr lang="fr-FR" sz="2000">
              <a:latin typeface="Arial" panose="020B0604020202020204" pitchFamily="34" charset="0"/>
              <a:cs typeface="Arial" panose="020B0604020202020204" pitchFamily="34" charset="0"/>
            </a:endParaRPr>
          </a:p>
        </p:txBody>
      </p:sp>
      <p:sp>
        <p:nvSpPr>
          <p:cNvPr id="4" name="Text 2"/>
          <p:cNvSpPr/>
          <p:nvPr/>
        </p:nvSpPr>
        <p:spPr>
          <a:xfrm>
            <a:off x="502920" y="1161288"/>
            <a:ext cx="11155680" cy="457200"/>
          </a:xfrm>
          <a:prstGeom prst="rect">
            <a:avLst/>
          </a:prstGeom>
          <a:noFill/>
          <a:ln/>
        </p:spPr>
        <p:txBody>
          <a:bodyPr wrap="square" lIns="0" tIns="0" rIns="0" bIns="0" rtlCol="0" anchor="ctr"/>
          <a:lstStyle/>
          <a:p>
            <a:pPr marL="0" indent="0">
              <a:buNone/>
            </a:pPr>
            <a:r>
              <a:rPr lang="en-US" sz="2000" b="1" i="1" dirty="0">
                <a:solidFill>
                  <a:srgbClr val="F4A97F"/>
                </a:solidFill>
                <a:latin typeface="Arial" panose="020B0604020202020204" pitchFamily="34" charset="0"/>
                <a:ea typeface="Arial" pitchFamily="34" charset="-122"/>
                <a:cs typeface="Arial" panose="020B0604020202020204" pitchFamily="34" charset="0"/>
              </a:rPr>
              <a:t>À l'issue de cette présentation, vous serez capable de...</a:t>
            </a:r>
            <a:endParaRPr lang="en-US" sz="2000" dirty="0">
              <a:latin typeface="Arial" panose="020B0604020202020204" pitchFamily="34" charset="0"/>
              <a:cs typeface="Arial" panose="020B0604020202020204" pitchFamily="34" charset="0"/>
            </a:endParaRPr>
          </a:p>
        </p:txBody>
      </p:sp>
      <p:sp>
        <p:nvSpPr>
          <p:cNvPr id="5" name="Shape 3"/>
          <p:cNvSpPr/>
          <p:nvPr/>
        </p:nvSpPr>
        <p:spPr>
          <a:xfrm>
            <a:off x="502920" y="1664208"/>
            <a:ext cx="11155680" cy="566928"/>
          </a:xfrm>
          <a:prstGeom prst="roundRect">
            <a:avLst>
              <a:gd name="adj" fmla="val 8065"/>
            </a:avLst>
          </a:prstGeom>
          <a:solidFill>
            <a:srgbClr val="0B1E45"/>
          </a:solidFill>
          <a:ln w="635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6" name="Shape 4"/>
          <p:cNvSpPr/>
          <p:nvPr/>
        </p:nvSpPr>
        <p:spPr>
          <a:xfrm>
            <a:off x="658368" y="1746504"/>
            <a:ext cx="1828800" cy="402336"/>
          </a:xfrm>
          <a:prstGeom prst="roundRect">
            <a:avLst>
              <a:gd name="adj" fmla="val 11364"/>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7" name="Text 5"/>
          <p:cNvSpPr/>
          <p:nvPr/>
        </p:nvSpPr>
        <p:spPr>
          <a:xfrm>
            <a:off x="658368" y="1746504"/>
            <a:ext cx="1828800" cy="402336"/>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Se souvenir</a:t>
            </a:r>
            <a:endParaRPr lang="en-US" sz="2000" dirty="0">
              <a:latin typeface="Arial" panose="020B0604020202020204" pitchFamily="34" charset="0"/>
              <a:cs typeface="Arial" panose="020B0604020202020204" pitchFamily="34" charset="0"/>
            </a:endParaRPr>
          </a:p>
        </p:txBody>
      </p:sp>
      <p:sp>
        <p:nvSpPr>
          <p:cNvPr id="8" name="Text 6"/>
          <p:cNvSpPr/>
          <p:nvPr/>
        </p:nvSpPr>
        <p:spPr>
          <a:xfrm>
            <a:off x="2743200" y="1664208"/>
            <a:ext cx="8778240" cy="566928"/>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Citer les étapes de construction d'une grille critériée</a:t>
            </a:r>
            <a:endParaRPr lang="en-US" sz="2000" dirty="0">
              <a:latin typeface="Arial" panose="020B0604020202020204" pitchFamily="34" charset="0"/>
              <a:cs typeface="Arial" panose="020B0604020202020204" pitchFamily="34" charset="0"/>
            </a:endParaRPr>
          </a:p>
        </p:txBody>
      </p:sp>
      <p:sp>
        <p:nvSpPr>
          <p:cNvPr id="9" name="Shape 7"/>
          <p:cNvSpPr/>
          <p:nvPr/>
        </p:nvSpPr>
        <p:spPr>
          <a:xfrm>
            <a:off x="502920" y="2331720"/>
            <a:ext cx="11155680" cy="566928"/>
          </a:xfrm>
          <a:prstGeom prst="roundRect">
            <a:avLst>
              <a:gd name="adj" fmla="val 8065"/>
            </a:avLst>
          </a:prstGeom>
          <a:solidFill>
            <a:srgbClr val="0B1E45"/>
          </a:solidFill>
          <a:ln w="635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0" name="Shape 8"/>
          <p:cNvSpPr/>
          <p:nvPr/>
        </p:nvSpPr>
        <p:spPr>
          <a:xfrm>
            <a:off x="658368" y="2414016"/>
            <a:ext cx="1828800" cy="402336"/>
          </a:xfrm>
          <a:prstGeom prst="roundRect">
            <a:avLst>
              <a:gd name="adj" fmla="val 11364"/>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11" name="Text 9"/>
          <p:cNvSpPr/>
          <p:nvPr/>
        </p:nvSpPr>
        <p:spPr>
          <a:xfrm>
            <a:off x="658368" y="2414016"/>
            <a:ext cx="1828800" cy="402336"/>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Comprendre</a:t>
            </a:r>
            <a:endParaRPr lang="en-US" sz="2000" dirty="0">
              <a:latin typeface="Arial" panose="020B0604020202020204" pitchFamily="34" charset="0"/>
              <a:cs typeface="Arial" panose="020B0604020202020204" pitchFamily="34" charset="0"/>
            </a:endParaRPr>
          </a:p>
        </p:txBody>
      </p:sp>
      <p:sp>
        <p:nvSpPr>
          <p:cNvPr id="12" name="Text 10"/>
          <p:cNvSpPr/>
          <p:nvPr/>
        </p:nvSpPr>
        <p:spPr>
          <a:xfrm>
            <a:off x="2743200" y="2331720"/>
            <a:ext cx="8778240" cy="566928"/>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Expliquer la différence entre critère, indicateur et niveau de performance</a:t>
            </a:r>
            <a:endParaRPr lang="en-US" sz="2000" dirty="0">
              <a:latin typeface="Arial" panose="020B0604020202020204" pitchFamily="34" charset="0"/>
              <a:cs typeface="Arial" panose="020B0604020202020204" pitchFamily="34" charset="0"/>
            </a:endParaRPr>
          </a:p>
        </p:txBody>
      </p:sp>
      <p:sp>
        <p:nvSpPr>
          <p:cNvPr id="13" name="Shape 11"/>
          <p:cNvSpPr/>
          <p:nvPr/>
        </p:nvSpPr>
        <p:spPr>
          <a:xfrm>
            <a:off x="502920" y="2999232"/>
            <a:ext cx="11155680" cy="566928"/>
          </a:xfrm>
          <a:prstGeom prst="roundRect">
            <a:avLst>
              <a:gd name="adj" fmla="val 8065"/>
            </a:avLst>
          </a:prstGeom>
          <a:solidFill>
            <a:srgbClr val="0B1E45"/>
          </a:solidFill>
          <a:ln w="635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4" name="Shape 12"/>
          <p:cNvSpPr/>
          <p:nvPr/>
        </p:nvSpPr>
        <p:spPr>
          <a:xfrm>
            <a:off x="658368" y="3081528"/>
            <a:ext cx="1828800" cy="402336"/>
          </a:xfrm>
          <a:prstGeom prst="roundRect">
            <a:avLst>
              <a:gd name="adj" fmla="val 11364"/>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15" name="Text 13"/>
          <p:cNvSpPr/>
          <p:nvPr/>
        </p:nvSpPr>
        <p:spPr>
          <a:xfrm>
            <a:off x="658368" y="3081528"/>
            <a:ext cx="1828800" cy="402336"/>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Appliquer</a:t>
            </a:r>
            <a:endParaRPr lang="en-US" sz="2000" dirty="0">
              <a:latin typeface="Arial" panose="020B0604020202020204" pitchFamily="34" charset="0"/>
              <a:cs typeface="Arial" panose="020B0604020202020204" pitchFamily="34" charset="0"/>
            </a:endParaRPr>
          </a:p>
        </p:txBody>
      </p:sp>
      <p:sp>
        <p:nvSpPr>
          <p:cNvPr id="16" name="Text 14"/>
          <p:cNvSpPr/>
          <p:nvPr/>
        </p:nvSpPr>
        <p:spPr>
          <a:xfrm>
            <a:off x="2743200" y="2999232"/>
            <a:ext cx="8778240" cy="566928"/>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Décliner un objectif pédagogique en critère d'évaluation observable</a:t>
            </a:r>
            <a:endParaRPr lang="en-US" sz="2000" dirty="0">
              <a:latin typeface="Arial" panose="020B0604020202020204" pitchFamily="34" charset="0"/>
              <a:cs typeface="Arial" panose="020B0604020202020204" pitchFamily="34" charset="0"/>
            </a:endParaRPr>
          </a:p>
        </p:txBody>
      </p:sp>
      <p:sp>
        <p:nvSpPr>
          <p:cNvPr id="17" name="Shape 15"/>
          <p:cNvSpPr/>
          <p:nvPr/>
        </p:nvSpPr>
        <p:spPr>
          <a:xfrm>
            <a:off x="502920" y="3666744"/>
            <a:ext cx="11155680" cy="566928"/>
          </a:xfrm>
          <a:prstGeom prst="roundRect">
            <a:avLst>
              <a:gd name="adj" fmla="val 8065"/>
            </a:avLst>
          </a:prstGeom>
          <a:solidFill>
            <a:srgbClr val="0B1E45"/>
          </a:solidFill>
          <a:ln w="635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8" name="Shape 16"/>
          <p:cNvSpPr/>
          <p:nvPr/>
        </p:nvSpPr>
        <p:spPr>
          <a:xfrm>
            <a:off x="658368" y="3749040"/>
            <a:ext cx="1828800" cy="402336"/>
          </a:xfrm>
          <a:prstGeom prst="roundRect">
            <a:avLst>
              <a:gd name="adj" fmla="val 11364"/>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19" name="Text 17"/>
          <p:cNvSpPr/>
          <p:nvPr/>
        </p:nvSpPr>
        <p:spPr>
          <a:xfrm>
            <a:off x="658368" y="3749040"/>
            <a:ext cx="1828800" cy="402336"/>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Analyser</a:t>
            </a:r>
            <a:endParaRPr lang="en-US" sz="2000" dirty="0">
              <a:latin typeface="Arial" panose="020B0604020202020204" pitchFamily="34" charset="0"/>
              <a:cs typeface="Arial" panose="020B0604020202020204" pitchFamily="34" charset="0"/>
            </a:endParaRPr>
          </a:p>
        </p:txBody>
      </p:sp>
      <p:sp>
        <p:nvSpPr>
          <p:cNvPr id="20" name="Text 18"/>
          <p:cNvSpPr/>
          <p:nvPr/>
        </p:nvSpPr>
        <p:spPr>
          <a:xfrm>
            <a:off x="2743200" y="3666744"/>
            <a:ext cx="8778240" cy="566928"/>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Distinguer l'essentiel de l'accessoire parmi les dimensions d'une tâche à évaluer</a:t>
            </a:r>
            <a:endParaRPr lang="en-US" sz="2000" dirty="0">
              <a:latin typeface="Arial" panose="020B0604020202020204" pitchFamily="34" charset="0"/>
              <a:cs typeface="Arial" panose="020B0604020202020204" pitchFamily="34" charset="0"/>
            </a:endParaRPr>
          </a:p>
        </p:txBody>
      </p:sp>
      <p:sp>
        <p:nvSpPr>
          <p:cNvPr id="21" name="Shape 19"/>
          <p:cNvSpPr/>
          <p:nvPr/>
        </p:nvSpPr>
        <p:spPr>
          <a:xfrm>
            <a:off x="502920" y="4334256"/>
            <a:ext cx="11155680" cy="566928"/>
          </a:xfrm>
          <a:prstGeom prst="roundRect">
            <a:avLst>
              <a:gd name="adj" fmla="val 8065"/>
            </a:avLst>
          </a:prstGeom>
          <a:solidFill>
            <a:srgbClr val="0B1E45"/>
          </a:solidFill>
          <a:ln w="635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22" name="Shape 20"/>
          <p:cNvSpPr/>
          <p:nvPr/>
        </p:nvSpPr>
        <p:spPr>
          <a:xfrm>
            <a:off x="658368" y="4416552"/>
            <a:ext cx="1828800" cy="402336"/>
          </a:xfrm>
          <a:prstGeom prst="roundRect">
            <a:avLst>
              <a:gd name="adj" fmla="val 11364"/>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23" name="Text 21"/>
          <p:cNvSpPr/>
          <p:nvPr/>
        </p:nvSpPr>
        <p:spPr>
          <a:xfrm>
            <a:off x="658368" y="4416552"/>
            <a:ext cx="1828800" cy="402336"/>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Évaluer</a:t>
            </a:r>
            <a:endParaRPr lang="en-US" sz="2000" dirty="0">
              <a:latin typeface="Arial" panose="020B0604020202020204" pitchFamily="34" charset="0"/>
              <a:cs typeface="Arial" panose="020B0604020202020204" pitchFamily="34" charset="0"/>
            </a:endParaRPr>
          </a:p>
        </p:txBody>
      </p:sp>
      <p:sp>
        <p:nvSpPr>
          <p:cNvPr id="24" name="Text 22"/>
          <p:cNvSpPr/>
          <p:nvPr/>
        </p:nvSpPr>
        <p:spPr>
          <a:xfrm>
            <a:off x="2743200" y="4334256"/>
            <a:ext cx="8778240" cy="566928"/>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Juger de la pertinence des niveaux de performance définis pour un critère donné</a:t>
            </a:r>
            <a:endParaRPr lang="en-US" sz="2000" dirty="0">
              <a:latin typeface="Arial" panose="020B0604020202020204" pitchFamily="34" charset="0"/>
              <a:cs typeface="Arial" panose="020B0604020202020204" pitchFamily="34" charset="0"/>
            </a:endParaRPr>
          </a:p>
        </p:txBody>
      </p:sp>
      <p:sp>
        <p:nvSpPr>
          <p:cNvPr id="25" name="Shape 23"/>
          <p:cNvSpPr/>
          <p:nvPr/>
        </p:nvSpPr>
        <p:spPr>
          <a:xfrm>
            <a:off x="502920" y="5001768"/>
            <a:ext cx="11155680" cy="566928"/>
          </a:xfrm>
          <a:prstGeom prst="roundRect">
            <a:avLst>
              <a:gd name="adj" fmla="val 8065"/>
            </a:avLst>
          </a:prstGeom>
          <a:solidFill>
            <a:srgbClr val="0B1E45"/>
          </a:solidFill>
          <a:ln w="635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26" name="Shape 24"/>
          <p:cNvSpPr/>
          <p:nvPr/>
        </p:nvSpPr>
        <p:spPr>
          <a:xfrm>
            <a:off x="658368" y="5084064"/>
            <a:ext cx="1828800" cy="402336"/>
          </a:xfrm>
          <a:prstGeom prst="roundRect">
            <a:avLst>
              <a:gd name="adj" fmla="val 11364"/>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27" name="Text 25"/>
          <p:cNvSpPr/>
          <p:nvPr/>
        </p:nvSpPr>
        <p:spPr>
          <a:xfrm>
            <a:off x="658368" y="5084064"/>
            <a:ext cx="1828800" cy="402336"/>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Créer</a:t>
            </a:r>
            <a:endParaRPr lang="en-US" sz="2000" dirty="0">
              <a:latin typeface="Arial" panose="020B0604020202020204" pitchFamily="34" charset="0"/>
              <a:cs typeface="Arial" panose="020B0604020202020204" pitchFamily="34" charset="0"/>
            </a:endParaRPr>
          </a:p>
        </p:txBody>
      </p:sp>
      <p:sp>
        <p:nvSpPr>
          <p:cNvPr id="28" name="Text 26"/>
          <p:cNvSpPr/>
          <p:nvPr/>
        </p:nvSpPr>
        <p:spPr>
          <a:xfrm>
            <a:off x="2743200" y="5001768"/>
            <a:ext cx="8778240" cy="566928"/>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Concevoir une grille critériée complète pour son propre enseignement</a:t>
            </a:r>
            <a:endParaRPr lang="en-US" sz="2000" dirty="0">
              <a:latin typeface="Arial" panose="020B0604020202020204" pitchFamily="34" charset="0"/>
              <a:cs typeface="Arial" panose="020B0604020202020204" pitchFamily="34" charset="0"/>
            </a:endParaRPr>
          </a:p>
        </p:txBody>
      </p:sp>
      <p:sp>
        <p:nvSpPr>
          <p:cNvPr id="29" name="Text 27"/>
          <p:cNvSpPr/>
          <p:nvPr/>
        </p:nvSpPr>
        <p:spPr>
          <a:xfrm>
            <a:off x="518160" y="6129926"/>
            <a:ext cx="11155680" cy="320040"/>
          </a:xfrm>
          <a:prstGeom prst="rect">
            <a:avLst/>
          </a:prstGeom>
          <a:noFill/>
          <a:ln/>
        </p:spPr>
        <p:txBody>
          <a:bodyPr wrap="square" lIns="0" tIns="0" rIns="0" bIns="0" rtlCol="0" anchor="ctr"/>
          <a:lstStyle/>
          <a:p>
            <a:pPr marL="0" indent="0">
              <a:buNone/>
            </a:pPr>
            <a:r>
              <a:rPr lang="en-US" sz="2000" i="1" dirty="0">
                <a:solidFill>
                  <a:srgbClr val="C7CFE0"/>
                </a:solidFill>
                <a:latin typeface="Arial" panose="020B0604020202020204" pitchFamily="34" charset="0"/>
                <a:ea typeface="Arial" pitchFamily="34" charset="-122"/>
                <a:cs typeface="Arial" panose="020B0604020202020204" pitchFamily="34" charset="0"/>
              </a:rPr>
              <a:t>Taxonomie de Bloom révisée (Anderson &amp; Krathwohl, 2001) — 6 niveaux, du plus simple au plus complexe.</a:t>
            </a:r>
            <a:endParaRPr lang="en-US" sz="2000" dirty="0">
              <a:latin typeface="Arial" panose="020B0604020202020204" pitchFamily="34" charset="0"/>
              <a:cs typeface="Arial" panose="020B0604020202020204" pitchFamily="34" charset="0"/>
            </a:endParaRPr>
          </a:p>
        </p:txBody>
      </p:sp>
      <p:sp>
        <p:nvSpPr>
          <p:cNvPr id="30" name="Text 28"/>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2000" dirty="0">
                <a:solidFill>
                  <a:srgbClr val="C7CFE0"/>
                </a:solidFill>
                <a:latin typeface="Arial" panose="020B0604020202020204" pitchFamily="34" charset="0"/>
                <a:ea typeface="Arial" pitchFamily="34" charset="-122"/>
                <a:cs typeface="Arial" panose="020B0604020202020204" pitchFamily="34" charset="0"/>
              </a:rPr>
              <a:t>6</a:t>
            </a:r>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24356B"/>
        </a:solidFill>
        <a:effectLst/>
      </p:bgPr>
    </p:bg>
    <p:spTree>
      <p:nvGrpSpPr>
        <p:cNvPr id="1" name=""/>
        <p:cNvGrpSpPr/>
        <p:nvPr/>
      </p:nvGrpSpPr>
      <p:grpSpPr>
        <a:xfrm>
          <a:off x="0" y="0"/>
          <a:ext cx="0" cy="0"/>
          <a:chOff x="0" y="0"/>
          <a:chExt cx="0" cy="0"/>
        </a:xfrm>
      </p:grpSpPr>
      <p:sp>
        <p:nvSpPr>
          <p:cNvPr id="2" name="Text 0"/>
          <p:cNvSpPr/>
          <p:nvPr/>
        </p:nvSpPr>
        <p:spPr>
          <a:xfrm>
            <a:off x="502920" y="320040"/>
            <a:ext cx="11155680" cy="594360"/>
          </a:xfrm>
          <a:prstGeom prst="rect">
            <a:avLst/>
          </a:prstGeom>
          <a:noFill/>
          <a:ln/>
        </p:spPr>
        <p:txBody>
          <a:bodyPr wrap="square" lIns="0" tIns="0" rIns="0" bIns="0" rtlCol="0" anchor="ctr"/>
          <a:lstStyle/>
          <a:p>
            <a:pPr marL="0" indent="0" algn="l">
              <a:buNone/>
            </a:pPr>
            <a:r>
              <a:rPr lang="en-US" sz="2400" b="1" dirty="0">
                <a:solidFill>
                  <a:srgbClr val="FFFFFF"/>
                </a:solidFill>
                <a:latin typeface="Arial" panose="020B0604020202020204" pitchFamily="34" charset="0"/>
                <a:ea typeface="Arial" pitchFamily="34" charset="-122"/>
                <a:cs typeface="Arial" panose="020B0604020202020204" pitchFamily="34" charset="0"/>
              </a:rPr>
              <a:t>POURQUOI CONSTRUIRE</a:t>
            </a:r>
            <a:endParaRPr lang="en-US" sz="2400" dirty="0">
              <a:latin typeface="Arial" panose="020B0604020202020204" pitchFamily="34" charset="0"/>
              <a:cs typeface="Arial" panose="020B0604020202020204" pitchFamily="34" charset="0"/>
            </a:endParaRPr>
          </a:p>
        </p:txBody>
      </p:sp>
      <p:sp>
        <p:nvSpPr>
          <p:cNvPr id="3" name="Text 1"/>
          <p:cNvSpPr/>
          <p:nvPr/>
        </p:nvSpPr>
        <p:spPr>
          <a:xfrm>
            <a:off x="502920" y="886968"/>
            <a:ext cx="11155680" cy="594360"/>
          </a:xfrm>
          <a:prstGeom prst="rect">
            <a:avLst/>
          </a:prstGeom>
          <a:noFill/>
          <a:ln/>
        </p:spPr>
        <p:txBody>
          <a:bodyPr wrap="square" lIns="0" tIns="0" rIns="0" bIns="0" rtlCol="0" anchor="ctr"/>
          <a:lstStyle/>
          <a:p>
            <a:pPr marL="0" indent="0" algn="l">
              <a:buNone/>
            </a:pPr>
            <a:r>
              <a:rPr lang="en-US" sz="2400" b="1" dirty="0">
                <a:solidFill>
                  <a:srgbClr val="00AEEF"/>
                </a:solidFill>
                <a:latin typeface="Arial" panose="020B0604020202020204" pitchFamily="34" charset="0"/>
                <a:ea typeface="Arial" pitchFamily="34" charset="-122"/>
                <a:cs typeface="Arial" panose="020B0604020202020204" pitchFamily="34" charset="0"/>
              </a:rPr>
              <a:t>UNE GRILLE CRITÉRIÉE ?</a:t>
            </a:r>
            <a:endParaRPr lang="en-US" sz="2400" dirty="0">
              <a:latin typeface="Arial" panose="020B0604020202020204" pitchFamily="34" charset="0"/>
              <a:cs typeface="Arial" panose="020B0604020202020204" pitchFamily="34" charset="0"/>
            </a:endParaRPr>
          </a:p>
        </p:txBody>
      </p:sp>
      <p:sp>
        <p:nvSpPr>
          <p:cNvPr id="4" name="Shape 2"/>
          <p:cNvSpPr/>
          <p:nvPr/>
        </p:nvSpPr>
        <p:spPr>
          <a:xfrm>
            <a:off x="502920" y="1499616"/>
            <a:ext cx="3291840" cy="54864"/>
          </a:xfrm>
          <a:prstGeom prst="rect">
            <a:avLst/>
          </a:prstGeom>
          <a:solidFill>
            <a:srgbClr val="00AEEF"/>
          </a:solidFill>
          <a:ln/>
        </p:spPr>
        <p:txBody>
          <a:bodyPr/>
          <a:lstStyle/>
          <a:p>
            <a:endParaRPr lang="fr-FR" sz="2000">
              <a:latin typeface="Arial" panose="020B0604020202020204" pitchFamily="34" charset="0"/>
              <a:cs typeface="Arial" panose="020B0604020202020204" pitchFamily="34" charset="0"/>
            </a:endParaRPr>
          </a:p>
        </p:txBody>
      </p:sp>
      <p:sp>
        <p:nvSpPr>
          <p:cNvPr id="5" name="Shape 3"/>
          <p:cNvSpPr/>
          <p:nvPr/>
        </p:nvSpPr>
        <p:spPr>
          <a:xfrm>
            <a:off x="502920" y="1819656"/>
            <a:ext cx="11155680" cy="749808"/>
          </a:xfrm>
          <a:prstGeom prst="roundRect">
            <a:avLst>
              <a:gd name="adj" fmla="val 7317"/>
            </a:avLst>
          </a:prstGeom>
          <a:solidFill>
            <a:srgbClr val="0B1E45"/>
          </a:solidFill>
          <a:ln w="9525">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6" name="Shape 4"/>
          <p:cNvSpPr/>
          <p:nvPr/>
        </p:nvSpPr>
        <p:spPr>
          <a:xfrm>
            <a:off x="667512" y="1965960"/>
            <a:ext cx="457200" cy="457200"/>
          </a:xfrm>
          <a:prstGeom prst="ellipse">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7" name="Text 5"/>
          <p:cNvSpPr/>
          <p:nvPr/>
        </p:nvSpPr>
        <p:spPr>
          <a:xfrm>
            <a:off x="667512" y="1965960"/>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1</a:t>
            </a:r>
            <a:endParaRPr lang="en-US" sz="2000" dirty="0">
              <a:latin typeface="Arial" panose="020B0604020202020204" pitchFamily="34" charset="0"/>
              <a:cs typeface="Arial" panose="020B0604020202020204" pitchFamily="34" charset="0"/>
            </a:endParaRPr>
          </a:p>
        </p:txBody>
      </p:sp>
      <p:sp>
        <p:nvSpPr>
          <p:cNvPr id="8" name="Text 6"/>
          <p:cNvSpPr/>
          <p:nvPr/>
        </p:nvSpPr>
        <p:spPr>
          <a:xfrm>
            <a:off x="1280160" y="1911096"/>
            <a:ext cx="3200400" cy="566928"/>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Objectiver la correction</a:t>
            </a:r>
            <a:endParaRPr lang="en-US" sz="2000" dirty="0">
              <a:latin typeface="Arial" panose="020B0604020202020204" pitchFamily="34" charset="0"/>
              <a:cs typeface="Arial" panose="020B0604020202020204" pitchFamily="34" charset="0"/>
            </a:endParaRPr>
          </a:p>
        </p:txBody>
      </p:sp>
      <p:sp>
        <p:nvSpPr>
          <p:cNvPr id="9" name="Text 7"/>
          <p:cNvSpPr/>
          <p:nvPr/>
        </p:nvSpPr>
        <p:spPr>
          <a:xfrm>
            <a:off x="4617720" y="1911096"/>
            <a:ext cx="6858000" cy="566928"/>
          </a:xfrm>
          <a:prstGeom prst="rect">
            <a:avLst/>
          </a:prstGeom>
          <a:noFill/>
          <a:ln/>
        </p:spPr>
        <p:txBody>
          <a:bodyPr wrap="square" lIns="0" tIns="0" rIns="0" bIns="0" rtlCol="0" anchor="ctr"/>
          <a:lstStyle/>
          <a:p>
            <a:pPr marL="0" indent="0">
              <a:lnSpc>
                <a:spcPct val="115000"/>
              </a:lnSpc>
              <a:buNone/>
            </a:pPr>
            <a:r>
              <a:rPr lang="en-US" sz="2000" b="1" i="1" dirty="0">
                <a:solidFill>
                  <a:srgbClr val="F4A97F"/>
                </a:solidFill>
                <a:latin typeface="Arial" panose="020B0604020202020204" pitchFamily="34" charset="0"/>
                <a:ea typeface="Arial" pitchFamily="34" charset="-122"/>
                <a:cs typeface="Arial" panose="020B0604020202020204" pitchFamily="34" charset="0"/>
              </a:rPr>
              <a:t>Réduire la part de subjectivité entre correcteurs et d'une copie à l'autre</a:t>
            </a:r>
            <a:endParaRPr lang="en-US" sz="2000" dirty="0">
              <a:latin typeface="Arial" panose="020B0604020202020204" pitchFamily="34" charset="0"/>
              <a:cs typeface="Arial" panose="020B0604020202020204" pitchFamily="34" charset="0"/>
            </a:endParaRPr>
          </a:p>
        </p:txBody>
      </p:sp>
      <p:sp>
        <p:nvSpPr>
          <p:cNvPr id="10" name="Shape 8"/>
          <p:cNvSpPr/>
          <p:nvPr/>
        </p:nvSpPr>
        <p:spPr>
          <a:xfrm>
            <a:off x="502920" y="2679192"/>
            <a:ext cx="11155680" cy="749808"/>
          </a:xfrm>
          <a:prstGeom prst="roundRect">
            <a:avLst>
              <a:gd name="adj" fmla="val 7317"/>
            </a:avLst>
          </a:prstGeom>
          <a:solidFill>
            <a:srgbClr val="0B1E45"/>
          </a:solidFill>
          <a:ln w="9525">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1" name="Shape 9"/>
          <p:cNvSpPr/>
          <p:nvPr/>
        </p:nvSpPr>
        <p:spPr>
          <a:xfrm>
            <a:off x="667512" y="2825496"/>
            <a:ext cx="457200" cy="457200"/>
          </a:xfrm>
          <a:prstGeom prst="ellipse">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12" name="Text 10"/>
          <p:cNvSpPr/>
          <p:nvPr/>
        </p:nvSpPr>
        <p:spPr>
          <a:xfrm>
            <a:off x="667512" y="2825496"/>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2</a:t>
            </a:r>
            <a:endParaRPr lang="en-US" sz="2000" dirty="0">
              <a:latin typeface="Arial" panose="020B0604020202020204" pitchFamily="34" charset="0"/>
              <a:cs typeface="Arial" panose="020B0604020202020204" pitchFamily="34" charset="0"/>
            </a:endParaRPr>
          </a:p>
        </p:txBody>
      </p:sp>
      <p:sp>
        <p:nvSpPr>
          <p:cNvPr id="13" name="Text 11"/>
          <p:cNvSpPr/>
          <p:nvPr/>
        </p:nvSpPr>
        <p:spPr>
          <a:xfrm>
            <a:off x="1280160" y="2770632"/>
            <a:ext cx="3200400" cy="566928"/>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Rendre les attentes explicites</a:t>
            </a:r>
            <a:endParaRPr lang="en-US" sz="2000" dirty="0">
              <a:latin typeface="Arial" panose="020B0604020202020204" pitchFamily="34" charset="0"/>
              <a:cs typeface="Arial" panose="020B0604020202020204" pitchFamily="34" charset="0"/>
            </a:endParaRPr>
          </a:p>
        </p:txBody>
      </p:sp>
      <p:sp>
        <p:nvSpPr>
          <p:cNvPr id="14" name="Text 12"/>
          <p:cNvSpPr/>
          <p:nvPr/>
        </p:nvSpPr>
        <p:spPr>
          <a:xfrm>
            <a:off x="4617720" y="2770632"/>
            <a:ext cx="6858000" cy="566928"/>
          </a:xfrm>
          <a:prstGeom prst="rect">
            <a:avLst/>
          </a:prstGeom>
          <a:noFill/>
          <a:ln/>
        </p:spPr>
        <p:txBody>
          <a:bodyPr wrap="square" lIns="0" tIns="0" rIns="0" bIns="0" rtlCol="0" anchor="ctr"/>
          <a:lstStyle/>
          <a:p>
            <a:pPr marL="0" indent="0">
              <a:lnSpc>
                <a:spcPct val="115000"/>
              </a:lnSpc>
              <a:buNone/>
            </a:pPr>
            <a:r>
              <a:rPr lang="en-US" sz="2000" b="1" i="1" dirty="0">
                <a:solidFill>
                  <a:srgbClr val="F4A97F"/>
                </a:solidFill>
                <a:latin typeface="Arial" panose="020B0604020202020204" pitchFamily="34" charset="0"/>
                <a:ea typeface="Arial" pitchFamily="34" charset="-122"/>
                <a:cs typeface="Arial" panose="020B0604020202020204" pitchFamily="34" charset="0"/>
              </a:rPr>
              <a:t>L'étudiant sait à l'avance ce qui sera précisément évalué</a:t>
            </a:r>
            <a:endParaRPr lang="en-US" sz="2000" dirty="0">
              <a:latin typeface="Arial" panose="020B0604020202020204" pitchFamily="34" charset="0"/>
              <a:cs typeface="Arial" panose="020B0604020202020204" pitchFamily="34" charset="0"/>
            </a:endParaRPr>
          </a:p>
        </p:txBody>
      </p:sp>
      <p:sp>
        <p:nvSpPr>
          <p:cNvPr id="15" name="Shape 13"/>
          <p:cNvSpPr/>
          <p:nvPr/>
        </p:nvSpPr>
        <p:spPr>
          <a:xfrm>
            <a:off x="502920" y="3538728"/>
            <a:ext cx="11155680" cy="749808"/>
          </a:xfrm>
          <a:prstGeom prst="roundRect">
            <a:avLst>
              <a:gd name="adj" fmla="val 7317"/>
            </a:avLst>
          </a:prstGeom>
          <a:solidFill>
            <a:srgbClr val="0B1E45"/>
          </a:solidFill>
          <a:ln w="9525">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6" name="Shape 14"/>
          <p:cNvSpPr/>
          <p:nvPr/>
        </p:nvSpPr>
        <p:spPr>
          <a:xfrm>
            <a:off x="667512" y="3685032"/>
            <a:ext cx="457200" cy="457200"/>
          </a:xfrm>
          <a:prstGeom prst="ellipse">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17" name="Text 15"/>
          <p:cNvSpPr/>
          <p:nvPr/>
        </p:nvSpPr>
        <p:spPr>
          <a:xfrm>
            <a:off x="667512" y="3685032"/>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3</a:t>
            </a:r>
            <a:endParaRPr lang="en-US" sz="2000" dirty="0">
              <a:latin typeface="Arial" panose="020B0604020202020204" pitchFamily="34" charset="0"/>
              <a:cs typeface="Arial" panose="020B0604020202020204" pitchFamily="34" charset="0"/>
            </a:endParaRPr>
          </a:p>
        </p:txBody>
      </p:sp>
      <p:sp>
        <p:nvSpPr>
          <p:cNvPr id="18" name="Text 16"/>
          <p:cNvSpPr/>
          <p:nvPr/>
        </p:nvSpPr>
        <p:spPr>
          <a:xfrm>
            <a:off x="1280160" y="3630168"/>
            <a:ext cx="3200400" cy="566928"/>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Aligner évaluation et objectifs</a:t>
            </a:r>
            <a:endParaRPr lang="en-US" sz="2000" dirty="0">
              <a:latin typeface="Arial" panose="020B0604020202020204" pitchFamily="34" charset="0"/>
              <a:cs typeface="Arial" panose="020B0604020202020204" pitchFamily="34" charset="0"/>
            </a:endParaRPr>
          </a:p>
        </p:txBody>
      </p:sp>
      <p:sp>
        <p:nvSpPr>
          <p:cNvPr id="19" name="Text 17"/>
          <p:cNvSpPr/>
          <p:nvPr/>
        </p:nvSpPr>
        <p:spPr>
          <a:xfrm>
            <a:off x="4617720" y="3630168"/>
            <a:ext cx="6858000" cy="566928"/>
          </a:xfrm>
          <a:prstGeom prst="rect">
            <a:avLst/>
          </a:prstGeom>
          <a:noFill/>
          <a:ln/>
        </p:spPr>
        <p:txBody>
          <a:bodyPr wrap="square" lIns="0" tIns="0" rIns="0" bIns="0" rtlCol="0" anchor="ctr"/>
          <a:lstStyle/>
          <a:p>
            <a:pPr marL="0" indent="0">
              <a:lnSpc>
                <a:spcPct val="115000"/>
              </a:lnSpc>
              <a:buNone/>
            </a:pPr>
            <a:r>
              <a:rPr lang="en-US" sz="2000" b="1" i="1" dirty="0">
                <a:solidFill>
                  <a:srgbClr val="F4A97F"/>
                </a:solidFill>
                <a:latin typeface="Arial" panose="020B0604020202020204" pitchFamily="34" charset="0"/>
                <a:ea typeface="Arial" pitchFamily="34" charset="-122"/>
                <a:cs typeface="Arial" panose="020B0604020202020204" pitchFamily="34" charset="0"/>
              </a:rPr>
              <a:t>Chaque critère est directement relié à un objectif pédagogique visé</a:t>
            </a:r>
            <a:endParaRPr lang="en-US" sz="2000" dirty="0">
              <a:latin typeface="Arial" panose="020B0604020202020204" pitchFamily="34" charset="0"/>
              <a:cs typeface="Arial" panose="020B0604020202020204" pitchFamily="34" charset="0"/>
            </a:endParaRPr>
          </a:p>
        </p:txBody>
      </p:sp>
      <p:sp>
        <p:nvSpPr>
          <p:cNvPr id="20" name="Shape 18"/>
          <p:cNvSpPr/>
          <p:nvPr/>
        </p:nvSpPr>
        <p:spPr>
          <a:xfrm>
            <a:off x="502920" y="4398264"/>
            <a:ext cx="11155680" cy="749808"/>
          </a:xfrm>
          <a:prstGeom prst="roundRect">
            <a:avLst>
              <a:gd name="adj" fmla="val 7317"/>
            </a:avLst>
          </a:prstGeom>
          <a:solidFill>
            <a:srgbClr val="0B1E45"/>
          </a:solidFill>
          <a:ln w="9525">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21" name="Shape 19"/>
          <p:cNvSpPr/>
          <p:nvPr/>
        </p:nvSpPr>
        <p:spPr>
          <a:xfrm>
            <a:off x="667512" y="4544568"/>
            <a:ext cx="457200" cy="457200"/>
          </a:xfrm>
          <a:prstGeom prst="ellipse">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22" name="Text 20"/>
          <p:cNvSpPr/>
          <p:nvPr/>
        </p:nvSpPr>
        <p:spPr>
          <a:xfrm>
            <a:off x="667512" y="4544568"/>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4</a:t>
            </a:r>
            <a:endParaRPr lang="en-US" sz="2000" dirty="0">
              <a:latin typeface="Arial" panose="020B0604020202020204" pitchFamily="34" charset="0"/>
              <a:cs typeface="Arial" panose="020B0604020202020204" pitchFamily="34" charset="0"/>
            </a:endParaRPr>
          </a:p>
        </p:txBody>
      </p:sp>
      <p:sp>
        <p:nvSpPr>
          <p:cNvPr id="23" name="Text 21"/>
          <p:cNvSpPr/>
          <p:nvPr/>
        </p:nvSpPr>
        <p:spPr>
          <a:xfrm>
            <a:off x="1280160" y="4489704"/>
            <a:ext cx="3200400" cy="566928"/>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Faciliter le retour formatif</a:t>
            </a:r>
            <a:endParaRPr lang="en-US" sz="2000" dirty="0">
              <a:latin typeface="Arial" panose="020B0604020202020204" pitchFamily="34" charset="0"/>
              <a:cs typeface="Arial" panose="020B0604020202020204" pitchFamily="34" charset="0"/>
            </a:endParaRPr>
          </a:p>
        </p:txBody>
      </p:sp>
      <p:sp>
        <p:nvSpPr>
          <p:cNvPr id="24" name="Text 22"/>
          <p:cNvSpPr/>
          <p:nvPr/>
        </p:nvSpPr>
        <p:spPr>
          <a:xfrm>
            <a:off x="4617720" y="4489704"/>
            <a:ext cx="6858000" cy="566928"/>
          </a:xfrm>
          <a:prstGeom prst="rect">
            <a:avLst/>
          </a:prstGeom>
          <a:noFill/>
          <a:ln/>
        </p:spPr>
        <p:txBody>
          <a:bodyPr wrap="square" lIns="0" tIns="0" rIns="0" bIns="0" rtlCol="0" anchor="ctr"/>
          <a:lstStyle/>
          <a:p>
            <a:pPr marL="0" indent="0">
              <a:lnSpc>
                <a:spcPct val="115000"/>
              </a:lnSpc>
              <a:buNone/>
            </a:pPr>
            <a:r>
              <a:rPr lang="en-US" sz="2000" b="1" i="1" dirty="0">
                <a:solidFill>
                  <a:srgbClr val="F4A97F"/>
                </a:solidFill>
                <a:latin typeface="Arial" panose="020B0604020202020204" pitchFamily="34" charset="0"/>
                <a:ea typeface="Arial" pitchFamily="34" charset="-122"/>
                <a:cs typeface="Arial" panose="020B0604020202020204" pitchFamily="34" charset="0"/>
              </a:rPr>
              <a:t>Les niveaux de performance permettent un feedback détaillé, pas juste une note</a:t>
            </a:r>
            <a:endParaRPr lang="en-US" sz="2000" dirty="0">
              <a:latin typeface="Arial" panose="020B0604020202020204" pitchFamily="34" charset="0"/>
              <a:cs typeface="Arial" panose="020B0604020202020204" pitchFamily="34" charset="0"/>
            </a:endParaRPr>
          </a:p>
        </p:txBody>
      </p:sp>
      <p:sp>
        <p:nvSpPr>
          <p:cNvPr id="25" name="Shape 23"/>
          <p:cNvSpPr/>
          <p:nvPr/>
        </p:nvSpPr>
        <p:spPr>
          <a:xfrm>
            <a:off x="502920" y="5257800"/>
            <a:ext cx="11155680" cy="1088136"/>
          </a:xfrm>
          <a:prstGeom prst="roundRect">
            <a:avLst>
              <a:gd name="adj" fmla="val 7317"/>
            </a:avLst>
          </a:prstGeom>
          <a:solidFill>
            <a:srgbClr val="0B1E45"/>
          </a:solidFill>
          <a:ln w="9525">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26" name="Shape 24"/>
          <p:cNvSpPr/>
          <p:nvPr/>
        </p:nvSpPr>
        <p:spPr>
          <a:xfrm>
            <a:off x="667512" y="5404104"/>
            <a:ext cx="457200" cy="457200"/>
          </a:xfrm>
          <a:prstGeom prst="ellipse">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27" name="Text 25"/>
          <p:cNvSpPr/>
          <p:nvPr/>
        </p:nvSpPr>
        <p:spPr>
          <a:xfrm>
            <a:off x="667512" y="5404104"/>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5</a:t>
            </a:r>
            <a:endParaRPr lang="en-US" sz="2000" dirty="0">
              <a:latin typeface="Arial" panose="020B0604020202020204" pitchFamily="34" charset="0"/>
              <a:cs typeface="Arial" panose="020B0604020202020204" pitchFamily="34" charset="0"/>
            </a:endParaRPr>
          </a:p>
        </p:txBody>
      </p:sp>
      <p:sp>
        <p:nvSpPr>
          <p:cNvPr id="28" name="Text 26"/>
          <p:cNvSpPr/>
          <p:nvPr/>
        </p:nvSpPr>
        <p:spPr>
          <a:xfrm>
            <a:off x="1280160" y="5349240"/>
            <a:ext cx="3200400" cy="566928"/>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Garantir l'équité</a:t>
            </a:r>
            <a:endParaRPr lang="en-US" sz="2000" dirty="0">
              <a:latin typeface="Arial" panose="020B0604020202020204" pitchFamily="34" charset="0"/>
              <a:cs typeface="Arial" panose="020B0604020202020204" pitchFamily="34" charset="0"/>
            </a:endParaRPr>
          </a:p>
        </p:txBody>
      </p:sp>
      <p:sp>
        <p:nvSpPr>
          <p:cNvPr id="29" name="Text 27"/>
          <p:cNvSpPr/>
          <p:nvPr/>
        </p:nvSpPr>
        <p:spPr>
          <a:xfrm>
            <a:off x="4617720" y="5349240"/>
            <a:ext cx="6858000" cy="866030"/>
          </a:xfrm>
          <a:prstGeom prst="rect">
            <a:avLst/>
          </a:prstGeom>
          <a:noFill/>
          <a:ln/>
        </p:spPr>
        <p:txBody>
          <a:bodyPr wrap="square" lIns="0" tIns="0" rIns="0" bIns="0" rtlCol="0" anchor="ctr"/>
          <a:lstStyle/>
          <a:p>
            <a:pPr marL="0" indent="0">
              <a:lnSpc>
                <a:spcPct val="115000"/>
              </a:lnSpc>
              <a:buNone/>
            </a:pPr>
            <a:r>
              <a:rPr lang="en-US" sz="2000" b="1" i="1" dirty="0">
                <a:solidFill>
                  <a:srgbClr val="F4A97F"/>
                </a:solidFill>
                <a:latin typeface="Arial" panose="020B0604020202020204" pitchFamily="34" charset="0"/>
                <a:ea typeface="Arial" pitchFamily="34" charset="-122"/>
                <a:cs typeface="Arial" panose="020B0604020202020204" pitchFamily="34" charset="0"/>
              </a:rPr>
              <a:t>Tous les étudiants sont notés selon les mêmes critères explicites, quel que soit le correcteur, le moment de correction ou l'ordre des copies</a:t>
            </a:r>
            <a:endParaRPr lang="en-US" sz="2000" dirty="0">
              <a:latin typeface="Arial" panose="020B0604020202020204" pitchFamily="34" charset="0"/>
              <a:cs typeface="Arial" panose="020B0604020202020204" pitchFamily="34" charset="0"/>
            </a:endParaRPr>
          </a:p>
        </p:txBody>
      </p:sp>
      <p:sp>
        <p:nvSpPr>
          <p:cNvPr id="30" name="Text 28"/>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2000" dirty="0">
                <a:solidFill>
                  <a:srgbClr val="C7CFE0"/>
                </a:solidFill>
                <a:latin typeface="Arial" panose="020B0604020202020204" pitchFamily="34" charset="0"/>
                <a:ea typeface="Arial" pitchFamily="34" charset="-122"/>
                <a:cs typeface="Arial" panose="020B0604020202020204" pitchFamily="34" charset="0"/>
              </a:rPr>
              <a:t>7</a:t>
            </a:r>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24356B"/>
        </a:solidFill>
        <a:effectLst/>
      </p:bgPr>
    </p:bg>
    <p:spTree>
      <p:nvGrpSpPr>
        <p:cNvPr id="1" name=""/>
        <p:cNvGrpSpPr/>
        <p:nvPr/>
      </p:nvGrpSpPr>
      <p:grpSpPr>
        <a:xfrm>
          <a:off x="0" y="0"/>
          <a:ext cx="0" cy="0"/>
          <a:chOff x="0" y="0"/>
          <a:chExt cx="0" cy="0"/>
        </a:xfrm>
      </p:grpSpPr>
      <p:sp>
        <p:nvSpPr>
          <p:cNvPr id="2" name="Text 0"/>
          <p:cNvSpPr/>
          <p:nvPr/>
        </p:nvSpPr>
        <p:spPr>
          <a:xfrm>
            <a:off x="502920" y="320040"/>
            <a:ext cx="11155680" cy="594360"/>
          </a:xfrm>
          <a:prstGeom prst="rect">
            <a:avLst/>
          </a:prstGeom>
          <a:noFill/>
          <a:ln/>
        </p:spPr>
        <p:txBody>
          <a:bodyPr wrap="square" lIns="0" tIns="0" rIns="0" bIns="0" rtlCol="0" anchor="ctr"/>
          <a:lstStyle/>
          <a:p>
            <a:pPr marL="0" indent="0" algn="l">
              <a:buNone/>
            </a:pPr>
            <a:r>
              <a:rPr lang="en-US" sz="2800" b="1" dirty="0">
                <a:solidFill>
                  <a:srgbClr val="FFFFFF"/>
                </a:solidFill>
                <a:latin typeface="Arial" panose="020B0604020202020204" pitchFamily="34" charset="0"/>
                <a:ea typeface="Arial" pitchFamily="34" charset="-122"/>
                <a:cs typeface="Arial" panose="020B0604020202020204" pitchFamily="34" charset="0"/>
              </a:rPr>
              <a:t>ÉTAPE 1 :</a:t>
            </a:r>
            <a:endParaRPr lang="en-US" sz="2800" dirty="0">
              <a:latin typeface="Arial" panose="020B0604020202020204" pitchFamily="34" charset="0"/>
              <a:cs typeface="Arial" panose="020B0604020202020204" pitchFamily="34" charset="0"/>
            </a:endParaRPr>
          </a:p>
        </p:txBody>
      </p:sp>
      <p:sp>
        <p:nvSpPr>
          <p:cNvPr id="3" name="Text 1"/>
          <p:cNvSpPr/>
          <p:nvPr/>
        </p:nvSpPr>
        <p:spPr>
          <a:xfrm>
            <a:off x="502920" y="886968"/>
            <a:ext cx="11155680" cy="594360"/>
          </a:xfrm>
          <a:prstGeom prst="rect">
            <a:avLst/>
          </a:prstGeom>
          <a:noFill/>
          <a:ln/>
        </p:spPr>
        <p:txBody>
          <a:bodyPr wrap="square" lIns="0" tIns="0" rIns="0" bIns="0" rtlCol="0" anchor="ctr"/>
          <a:lstStyle/>
          <a:p>
            <a:pPr marL="0" indent="0" algn="l">
              <a:buNone/>
            </a:pPr>
            <a:r>
              <a:rPr lang="en-US" sz="2800" b="1" dirty="0">
                <a:solidFill>
                  <a:srgbClr val="00AEEF"/>
                </a:solidFill>
                <a:latin typeface="Arial" panose="020B0604020202020204" pitchFamily="34" charset="0"/>
                <a:ea typeface="Arial" pitchFamily="34" charset="-122"/>
                <a:cs typeface="Arial" panose="020B0604020202020204" pitchFamily="34" charset="0"/>
              </a:rPr>
              <a:t>CLARIFIER LE CONTEXTE D'ÉVALUATION</a:t>
            </a:r>
            <a:endParaRPr lang="en-US" sz="2800" dirty="0">
              <a:latin typeface="Arial" panose="020B0604020202020204" pitchFamily="34" charset="0"/>
              <a:cs typeface="Arial" panose="020B0604020202020204" pitchFamily="34" charset="0"/>
            </a:endParaRPr>
          </a:p>
        </p:txBody>
      </p:sp>
      <p:sp>
        <p:nvSpPr>
          <p:cNvPr id="4" name="Shape 2"/>
          <p:cNvSpPr/>
          <p:nvPr/>
        </p:nvSpPr>
        <p:spPr>
          <a:xfrm>
            <a:off x="502920" y="1499616"/>
            <a:ext cx="3291840" cy="54864"/>
          </a:xfrm>
          <a:prstGeom prst="rect">
            <a:avLst/>
          </a:prstGeom>
          <a:solidFill>
            <a:srgbClr val="00AEEF"/>
          </a:solidFill>
          <a:ln/>
        </p:spPr>
        <p:txBody>
          <a:bodyPr/>
          <a:lstStyle/>
          <a:p>
            <a:endParaRPr lang="fr-FR" sz="2400">
              <a:latin typeface="Arial" panose="020B0604020202020204" pitchFamily="34" charset="0"/>
              <a:cs typeface="Arial" panose="020B0604020202020204" pitchFamily="34" charset="0"/>
            </a:endParaRPr>
          </a:p>
        </p:txBody>
      </p:sp>
      <p:sp>
        <p:nvSpPr>
          <p:cNvPr id="5" name="Shape 3"/>
          <p:cNvSpPr/>
          <p:nvPr/>
        </p:nvSpPr>
        <p:spPr>
          <a:xfrm>
            <a:off x="502920" y="1865376"/>
            <a:ext cx="11155680" cy="868680"/>
          </a:xfrm>
          <a:prstGeom prst="roundRect">
            <a:avLst>
              <a:gd name="adj" fmla="val 5263"/>
            </a:avLst>
          </a:prstGeom>
          <a:solidFill>
            <a:srgbClr val="0B1E45"/>
          </a:solidFill>
          <a:ln w="6350">
            <a:solidFill>
              <a:srgbClr val="FFFFFF"/>
            </a:solidFill>
            <a:prstDash val="solid"/>
          </a:ln>
        </p:spPr>
        <p:txBody>
          <a:bodyPr/>
          <a:lstStyle/>
          <a:p>
            <a:endParaRPr lang="fr-FR" sz="2400">
              <a:latin typeface="Arial" panose="020B0604020202020204" pitchFamily="34" charset="0"/>
              <a:cs typeface="Arial" panose="020B0604020202020204" pitchFamily="34" charset="0"/>
            </a:endParaRPr>
          </a:p>
        </p:txBody>
      </p:sp>
      <p:sp>
        <p:nvSpPr>
          <p:cNvPr id="6" name="Shape 4"/>
          <p:cNvSpPr/>
          <p:nvPr/>
        </p:nvSpPr>
        <p:spPr>
          <a:xfrm>
            <a:off x="685800" y="2066544"/>
            <a:ext cx="457200" cy="457200"/>
          </a:xfrm>
          <a:prstGeom prst="ellipse">
            <a:avLst/>
          </a:prstGeom>
          <a:solidFill>
            <a:srgbClr val="0E7C86"/>
          </a:solidFill>
          <a:ln/>
        </p:spPr>
        <p:txBody>
          <a:bodyPr/>
          <a:lstStyle/>
          <a:p>
            <a:endParaRPr lang="fr-FR" sz="2400">
              <a:latin typeface="Arial" panose="020B0604020202020204" pitchFamily="34" charset="0"/>
              <a:cs typeface="Arial" panose="020B0604020202020204" pitchFamily="34" charset="0"/>
            </a:endParaRPr>
          </a:p>
        </p:txBody>
      </p:sp>
      <p:sp>
        <p:nvSpPr>
          <p:cNvPr id="7" name="Text 5"/>
          <p:cNvSpPr/>
          <p:nvPr/>
        </p:nvSpPr>
        <p:spPr>
          <a:xfrm>
            <a:off x="685800" y="2066544"/>
            <a:ext cx="457200" cy="45720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anose="020B0604020202020204" pitchFamily="34" charset="0"/>
                <a:ea typeface="Arial" pitchFamily="34" charset="-122"/>
                <a:cs typeface="Arial" panose="020B0604020202020204" pitchFamily="34" charset="0"/>
              </a:rPr>
              <a:t>1</a:t>
            </a:r>
            <a:endParaRPr lang="en-US" sz="2400" dirty="0">
              <a:latin typeface="Arial" panose="020B0604020202020204" pitchFamily="34" charset="0"/>
              <a:cs typeface="Arial" panose="020B0604020202020204" pitchFamily="34" charset="0"/>
            </a:endParaRPr>
          </a:p>
        </p:txBody>
      </p:sp>
      <p:sp>
        <p:nvSpPr>
          <p:cNvPr id="8" name="Text 6"/>
          <p:cNvSpPr/>
          <p:nvPr/>
        </p:nvSpPr>
        <p:spPr>
          <a:xfrm>
            <a:off x="1371600" y="1865376"/>
            <a:ext cx="9966960" cy="868680"/>
          </a:xfrm>
          <a:prstGeom prst="rect">
            <a:avLst/>
          </a:prstGeom>
          <a:noFill/>
          <a:ln/>
        </p:spPr>
        <p:txBody>
          <a:bodyPr wrap="square" lIns="0" tIns="0" rIns="0" bIns="0" rtlCol="0" anchor="ctr"/>
          <a:lstStyle/>
          <a:p>
            <a:pPr marL="0" indent="0">
              <a:lnSpc>
                <a:spcPct val="115000"/>
              </a:lnSpc>
              <a:buNone/>
            </a:pPr>
            <a:r>
              <a:rPr lang="en-US" sz="2400" b="1" dirty="0">
                <a:solidFill>
                  <a:srgbClr val="FFFFFF"/>
                </a:solidFill>
                <a:latin typeface="Arial" panose="020B0604020202020204" pitchFamily="34" charset="0"/>
                <a:ea typeface="Arial" pitchFamily="34" charset="-122"/>
                <a:cs typeface="Arial" panose="020B0604020202020204" pitchFamily="34" charset="0"/>
              </a:rPr>
              <a:t>Quels apprentissages les étudiants doivent-ils avoir développés ?</a:t>
            </a:r>
            <a:endParaRPr lang="en-US" sz="2400" dirty="0">
              <a:latin typeface="Arial" panose="020B0604020202020204" pitchFamily="34" charset="0"/>
              <a:cs typeface="Arial" panose="020B0604020202020204" pitchFamily="34" charset="0"/>
            </a:endParaRPr>
          </a:p>
        </p:txBody>
      </p:sp>
      <p:sp>
        <p:nvSpPr>
          <p:cNvPr id="9" name="Shape 7"/>
          <p:cNvSpPr/>
          <p:nvPr/>
        </p:nvSpPr>
        <p:spPr>
          <a:xfrm>
            <a:off x="502920" y="2852928"/>
            <a:ext cx="11155680" cy="868680"/>
          </a:xfrm>
          <a:prstGeom prst="roundRect">
            <a:avLst>
              <a:gd name="adj" fmla="val 5263"/>
            </a:avLst>
          </a:prstGeom>
          <a:solidFill>
            <a:srgbClr val="0B1E45"/>
          </a:solidFill>
          <a:ln w="6350">
            <a:solidFill>
              <a:srgbClr val="FFFFFF"/>
            </a:solidFill>
            <a:prstDash val="solid"/>
          </a:ln>
        </p:spPr>
        <p:txBody>
          <a:bodyPr/>
          <a:lstStyle/>
          <a:p>
            <a:endParaRPr lang="fr-FR" sz="2400">
              <a:latin typeface="Arial" panose="020B0604020202020204" pitchFamily="34" charset="0"/>
              <a:cs typeface="Arial" panose="020B0604020202020204" pitchFamily="34" charset="0"/>
            </a:endParaRPr>
          </a:p>
        </p:txBody>
      </p:sp>
      <p:sp>
        <p:nvSpPr>
          <p:cNvPr id="10" name="Shape 8"/>
          <p:cNvSpPr/>
          <p:nvPr/>
        </p:nvSpPr>
        <p:spPr>
          <a:xfrm>
            <a:off x="685800" y="3054096"/>
            <a:ext cx="457200" cy="457200"/>
          </a:xfrm>
          <a:prstGeom prst="ellipse">
            <a:avLst/>
          </a:prstGeom>
          <a:solidFill>
            <a:srgbClr val="0E7C86"/>
          </a:solidFill>
          <a:ln/>
        </p:spPr>
        <p:txBody>
          <a:bodyPr/>
          <a:lstStyle/>
          <a:p>
            <a:endParaRPr lang="fr-FR" sz="2400">
              <a:latin typeface="Arial" panose="020B0604020202020204" pitchFamily="34" charset="0"/>
              <a:cs typeface="Arial" panose="020B0604020202020204" pitchFamily="34" charset="0"/>
            </a:endParaRPr>
          </a:p>
        </p:txBody>
      </p:sp>
      <p:sp>
        <p:nvSpPr>
          <p:cNvPr id="11" name="Text 9"/>
          <p:cNvSpPr/>
          <p:nvPr/>
        </p:nvSpPr>
        <p:spPr>
          <a:xfrm>
            <a:off x="685800" y="3054096"/>
            <a:ext cx="457200" cy="45720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anose="020B0604020202020204" pitchFamily="34" charset="0"/>
                <a:ea typeface="Arial" pitchFamily="34" charset="-122"/>
                <a:cs typeface="Arial" panose="020B0604020202020204" pitchFamily="34" charset="0"/>
              </a:rPr>
              <a:t>2</a:t>
            </a:r>
            <a:endParaRPr lang="en-US" sz="2400" dirty="0">
              <a:latin typeface="Arial" panose="020B0604020202020204" pitchFamily="34" charset="0"/>
              <a:cs typeface="Arial" panose="020B0604020202020204" pitchFamily="34" charset="0"/>
            </a:endParaRPr>
          </a:p>
        </p:txBody>
      </p:sp>
      <p:sp>
        <p:nvSpPr>
          <p:cNvPr id="12" name="Text 10"/>
          <p:cNvSpPr/>
          <p:nvPr/>
        </p:nvSpPr>
        <p:spPr>
          <a:xfrm>
            <a:off x="1371600" y="2852928"/>
            <a:ext cx="9966960" cy="868680"/>
          </a:xfrm>
          <a:prstGeom prst="rect">
            <a:avLst/>
          </a:prstGeom>
          <a:noFill/>
          <a:ln/>
        </p:spPr>
        <p:txBody>
          <a:bodyPr wrap="square" lIns="0" tIns="0" rIns="0" bIns="0" rtlCol="0" anchor="ctr"/>
          <a:lstStyle/>
          <a:p>
            <a:pPr marL="0" indent="0">
              <a:lnSpc>
                <a:spcPct val="115000"/>
              </a:lnSpc>
              <a:buNone/>
            </a:pPr>
            <a:r>
              <a:rPr lang="en-US" sz="2400" b="1" dirty="0">
                <a:solidFill>
                  <a:srgbClr val="FFFFFF"/>
                </a:solidFill>
                <a:latin typeface="Arial" panose="020B0604020202020204" pitchFamily="34" charset="0"/>
                <a:ea typeface="Arial" pitchFamily="34" charset="-122"/>
                <a:cs typeface="Arial" panose="020B0604020202020204" pitchFamily="34" charset="0"/>
              </a:rPr>
              <a:t>Quelle est exactement la modalité d'évaluation ? Se divise-t-elle en sous-tâches ?</a:t>
            </a:r>
            <a:endParaRPr lang="en-US" sz="2400" dirty="0">
              <a:latin typeface="Arial" panose="020B0604020202020204" pitchFamily="34" charset="0"/>
              <a:cs typeface="Arial" panose="020B0604020202020204" pitchFamily="34" charset="0"/>
            </a:endParaRPr>
          </a:p>
        </p:txBody>
      </p:sp>
      <p:sp>
        <p:nvSpPr>
          <p:cNvPr id="13" name="Shape 11"/>
          <p:cNvSpPr/>
          <p:nvPr/>
        </p:nvSpPr>
        <p:spPr>
          <a:xfrm>
            <a:off x="502920" y="3840480"/>
            <a:ext cx="11155680" cy="868680"/>
          </a:xfrm>
          <a:prstGeom prst="roundRect">
            <a:avLst>
              <a:gd name="adj" fmla="val 5263"/>
            </a:avLst>
          </a:prstGeom>
          <a:solidFill>
            <a:srgbClr val="0B1E45"/>
          </a:solidFill>
          <a:ln w="6350">
            <a:solidFill>
              <a:srgbClr val="FFFFFF"/>
            </a:solidFill>
            <a:prstDash val="solid"/>
          </a:ln>
        </p:spPr>
        <p:txBody>
          <a:bodyPr/>
          <a:lstStyle/>
          <a:p>
            <a:endParaRPr lang="fr-FR" sz="2400">
              <a:latin typeface="Arial" panose="020B0604020202020204" pitchFamily="34" charset="0"/>
              <a:cs typeface="Arial" panose="020B0604020202020204" pitchFamily="34" charset="0"/>
            </a:endParaRPr>
          </a:p>
        </p:txBody>
      </p:sp>
      <p:sp>
        <p:nvSpPr>
          <p:cNvPr id="14" name="Shape 12"/>
          <p:cNvSpPr/>
          <p:nvPr/>
        </p:nvSpPr>
        <p:spPr>
          <a:xfrm>
            <a:off x="685800" y="4041648"/>
            <a:ext cx="457200" cy="457200"/>
          </a:xfrm>
          <a:prstGeom prst="ellipse">
            <a:avLst/>
          </a:prstGeom>
          <a:solidFill>
            <a:srgbClr val="0E7C86"/>
          </a:solidFill>
          <a:ln/>
        </p:spPr>
        <p:txBody>
          <a:bodyPr/>
          <a:lstStyle/>
          <a:p>
            <a:endParaRPr lang="fr-FR" sz="2400">
              <a:latin typeface="Arial" panose="020B0604020202020204" pitchFamily="34" charset="0"/>
              <a:cs typeface="Arial" panose="020B0604020202020204" pitchFamily="34" charset="0"/>
            </a:endParaRPr>
          </a:p>
        </p:txBody>
      </p:sp>
      <p:sp>
        <p:nvSpPr>
          <p:cNvPr id="15" name="Text 13"/>
          <p:cNvSpPr/>
          <p:nvPr/>
        </p:nvSpPr>
        <p:spPr>
          <a:xfrm>
            <a:off x="685800" y="4041648"/>
            <a:ext cx="457200" cy="45720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anose="020B0604020202020204" pitchFamily="34" charset="0"/>
                <a:ea typeface="Arial" pitchFamily="34" charset="-122"/>
                <a:cs typeface="Arial" panose="020B0604020202020204" pitchFamily="34" charset="0"/>
              </a:rPr>
              <a:t>3</a:t>
            </a:r>
            <a:endParaRPr lang="en-US" sz="2400" dirty="0">
              <a:latin typeface="Arial" panose="020B0604020202020204" pitchFamily="34" charset="0"/>
              <a:cs typeface="Arial" panose="020B0604020202020204" pitchFamily="34" charset="0"/>
            </a:endParaRPr>
          </a:p>
        </p:txBody>
      </p:sp>
      <p:sp>
        <p:nvSpPr>
          <p:cNvPr id="16" name="Text 14"/>
          <p:cNvSpPr/>
          <p:nvPr/>
        </p:nvSpPr>
        <p:spPr>
          <a:xfrm>
            <a:off x="1371600" y="3840480"/>
            <a:ext cx="9966960" cy="868680"/>
          </a:xfrm>
          <a:prstGeom prst="rect">
            <a:avLst/>
          </a:prstGeom>
          <a:noFill/>
          <a:ln/>
        </p:spPr>
        <p:txBody>
          <a:bodyPr wrap="square" lIns="0" tIns="0" rIns="0" bIns="0" rtlCol="0" anchor="ctr"/>
          <a:lstStyle/>
          <a:p>
            <a:pPr marL="0" indent="0">
              <a:lnSpc>
                <a:spcPct val="115000"/>
              </a:lnSpc>
              <a:buNone/>
            </a:pPr>
            <a:r>
              <a:rPr lang="en-US" sz="2400" b="1" dirty="0">
                <a:solidFill>
                  <a:srgbClr val="FFFFFF"/>
                </a:solidFill>
                <a:latin typeface="Arial" panose="020B0604020202020204" pitchFamily="34" charset="0"/>
                <a:ea typeface="Arial" pitchFamily="34" charset="-122"/>
                <a:cs typeface="Arial" panose="020B0604020202020204" pitchFamily="34" charset="0"/>
              </a:rPr>
              <a:t>Certains composants sont-ils plus importants que d'autres ?</a:t>
            </a:r>
            <a:endParaRPr lang="en-US" sz="2400" dirty="0">
              <a:latin typeface="Arial" panose="020B0604020202020204" pitchFamily="34" charset="0"/>
              <a:cs typeface="Arial" panose="020B0604020202020204" pitchFamily="34" charset="0"/>
            </a:endParaRPr>
          </a:p>
        </p:txBody>
      </p:sp>
      <p:sp>
        <p:nvSpPr>
          <p:cNvPr id="17" name="Shape 15"/>
          <p:cNvSpPr/>
          <p:nvPr/>
        </p:nvSpPr>
        <p:spPr>
          <a:xfrm>
            <a:off x="502920" y="4828032"/>
            <a:ext cx="11155680" cy="868680"/>
          </a:xfrm>
          <a:prstGeom prst="roundRect">
            <a:avLst>
              <a:gd name="adj" fmla="val 5263"/>
            </a:avLst>
          </a:prstGeom>
          <a:solidFill>
            <a:srgbClr val="0B1E45"/>
          </a:solidFill>
          <a:ln w="6350">
            <a:solidFill>
              <a:srgbClr val="FFFFFF"/>
            </a:solidFill>
            <a:prstDash val="solid"/>
          </a:ln>
        </p:spPr>
        <p:txBody>
          <a:bodyPr/>
          <a:lstStyle/>
          <a:p>
            <a:endParaRPr lang="fr-FR" sz="2400">
              <a:latin typeface="Arial" panose="020B0604020202020204" pitchFamily="34" charset="0"/>
              <a:cs typeface="Arial" panose="020B0604020202020204" pitchFamily="34" charset="0"/>
            </a:endParaRPr>
          </a:p>
        </p:txBody>
      </p:sp>
      <p:sp>
        <p:nvSpPr>
          <p:cNvPr id="18" name="Shape 16"/>
          <p:cNvSpPr/>
          <p:nvPr/>
        </p:nvSpPr>
        <p:spPr>
          <a:xfrm>
            <a:off x="685800" y="5029200"/>
            <a:ext cx="457200" cy="457200"/>
          </a:xfrm>
          <a:prstGeom prst="ellipse">
            <a:avLst/>
          </a:prstGeom>
          <a:solidFill>
            <a:srgbClr val="0E7C86"/>
          </a:solidFill>
          <a:ln/>
        </p:spPr>
        <p:txBody>
          <a:bodyPr/>
          <a:lstStyle/>
          <a:p>
            <a:endParaRPr lang="fr-FR" sz="2400">
              <a:latin typeface="Arial" panose="020B0604020202020204" pitchFamily="34" charset="0"/>
              <a:cs typeface="Arial" panose="020B0604020202020204" pitchFamily="34" charset="0"/>
            </a:endParaRPr>
          </a:p>
        </p:txBody>
      </p:sp>
      <p:sp>
        <p:nvSpPr>
          <p:cNvPr id="19" name="Text 17"/>
          <p:cNvSpPr/>
          <p:nvPr/>
        </p:nvSpPr>
        <p:spPr>
          <a:xfrm>
            <a:off x="685800" y="5029200"/>
            <a:ext cx="457200" cy="45720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anose="020B0604020202020204" pitchFamily="34" charset="0"/>
                <a:ea typeface="Arial" pitchFamily="34" charset="-122"/>
                <a:cs typeface="Arial" panose="020B0604020202020204" pitchFamily="34" charset="0"/>
              </a:rPr>
              <a:t>4</a:t>
            </a:r>
            <a:endParaRPr lang="en-US" sz="2400" dirty="0">
              <a:latin typeface="Arial" panose="020B0604020202020204" pitchFamily="34" charset="0"/>
              <a:cs typeface="Arial" panose="020B0604020202020204" pitchFamily="34" charset="0"/>
            </a:endParaRPr>
          </a:p>
        </p:txBody>
      </p:sp>
      <p:sp>
        <p:nvSpPr>
          <p:cNvPr id="20" name="Text 18"/>
          <p:cNvSpPr/>
          <p:nvPr/>
        </p:nvSpPr>
        <p:spPr>
          <a:xfrm>
            <a:off x="1371600" y="4828032"/>
            <a:ext cx="9966960" cy="868680"/>
          </a:xfrm>
          <a:prstGeom prst="rect">
            <a:avLst/>
          </a:prstGeom>
          <a:noFill/>
          <a:ln/>
        </p:spPr>
        <p:txBody>
          <a:bodyPr wrap="square" lIns="0" tIns="0" rIns="0" bIns="0" rtlCol="0" anchor="ctr"/>
          <a:lstStyle/>
          <a:p>
            <a:pPr marL="0" indent="0">
              <a:lnSpc>
                <a:spcPct val="115000"/>
              </a:lnSpc>
              <a:buNone/>
            </a:pPr>
            <a:r>
              <a:rPr lang="en-US" sz="2400" b="1" dirty="0">
                <a:solidFill>
                  <a:srgbClr val="FFFFFF"/>
                </a:solidFill>
                <a:latin typeface="Arial" panose="020B0604020202020204" pitchFamily="34" charset="0"/>
                <a:ea typeface="Arial" pitchFamily="34" charset="-122"/>
                <a:cs typeface="Arial" panose="020B0604020202020204" pitchFamily="34" charset="0"/>
              </a:rPr>
              <a:t>À quoi ressemble une production idéale ? Et la pire performance imaginable ?</a:t>
            </a:r>
            <a:endParaRPr lang="en-US" sz="2400" dirty="0">
              <a:latin typeface="Arial" panose="020B0604020202020204" pitchFamily="34" charset="0"/>
              <a:cs typeface="Arial" panose="020B0604020202020204" pitchFamily="34" charset="0"/>
            </a:endParaRPr>
          </a:p>
        </p:txBody>
      </p:sp>
      <p:sp>
        <p:nvSpPr>
          <p:cNvPr id="21" name="Text 19"/>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2400" dirty="0">
                <a:solidFill>
                  <a:srgbClr val="C7CFE0"/>
                </a:solidFill>
                <a:latin typeface="Arial" panose="020B0604020202020204" pitchFamily="34" charset="0"/>
                <a:ea typeface="Arial" pitchFamily="34" charset="-122"/>
                <a:cs typeface="Arial" panose="020B0604020202020204" pitchFamily="34" charset="0"/>
              </a:rPr>
              <a:t>9</a:t>
            </a:r>
            <a:endParaRPr lang="en-US" sz="2400" dirty="0">
              <a:latin typeface="Arial" panose="020B0604020202020204" pitchFamily="34" charset="0"/>
              <a:cs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6">
    <p:bg>
      <p:bgPr>
        <a:solidFill>
          <a:srgbClr val="24356B"/>
        </a:solidFill>
        <a:effectLst/>
      </p:bgPr>
    </p:bg>
    <p:spTree>
      <p:nvGrpSpPr>
        <p:cNvPr id="1" name=""/>
        <p:cNvGrpSpPr/>
        <p:nvPr/>
      </p:nvGrpSpPr>
      <p:grpSpPr>
        <a:xfrm>
          <a:off x="0" y="0"/>
          <a:ext cx="0" cy="0"/>
          <a:chOff x="0" y="0"/>
          <a:chExt cx="0" cy="0"/>
        </a:xfrm>
      </p:grpSpPr>
      <p:sp>
        <p:nvSpPr>
          <p:cNvPr id="2" name="Text 0"/>
          <p:cNvSpPr/>
          <p:nvPr/>
        </p:nvSpPr>
        <p:spPr>
          <a:xfrm>
            <a:off x="502920" y="320040"/>
            <a:ext cx="11155680" cy="594360"/>
          </a:xfrm>
          <a:prstGeom prst="rect">
            <a:avLst/>
          </a:prstGeom>
          <a:noFill/>
          <a:ln/>
        </p:spPr>
        <p:txBody>
          <a:bodyPr wrap="square" lIns="0" tIns="0" rIns="0" bIns="0" rtlCol="0" anchor="ctr"/>
          <a:lstStyle/>
          <a:p>
            <a:pPr marL="0" indent="0" algn="l">
              <a:buNone/>
            </a:pPr>
            <a:r>
              <a:rPr lang="en-US" sz="2000" b="1" dirty="0">
                <a:solidFill>
                  <a:srgbClr val="FFFFFF"/>
                </a:solidFill>
                <a:latin typeface="Arial" panose="020B0604020202020204" pitchFamily="34" charset="0"/>
                <a:ea typeface="Arial" pitchFamily="34" charset="-122"/>
                <a:cs typeface="Arial" panose="020B0604020202020204" pitchFamily="34" charset="0"/>
              </a:rPr>
              <a:t>IDENTIFICATION DE LA LEÇON</a:t>
            </a:r>
            <a:endParaRPr lang="en-US" sz="2000" dirty="0">
              <a:latin typeface="Arial" panose="020B0604020202020204" pitchFamily="34" charset="0"/>
              <a:cs typeface="Arial" panose="020B0604020202020204" pitchFamily="34" charset="0"/>
            </a:endParaRPr>
          </a:p>
        </p:txBody>
      </p:sp>
      <p:sp>
        <p:nvSpPr>
          <p:cNvPr id="3" name="Shape 1"/>
          <p:cNvSpPr/>
          <p:nvPr/>
        </p:nvSpPr>
        <p:spPr>
          <a:xfrm>
            <a:off x="502920" y="932688"/>
            <a:ext cx="3291840" cy="54864"/>
          </a:xfrm>
          <a:prstGeom prst="rect">
            <a:avLst/>
          </a:prstGeom>
          <a:solidFill>
            <a:srgbClr val="00AEEF"/>
          </a:solidFill>
          <a:ln/>
        </p:spPr>
        <p:txBody>
          <a:bodyPr/>
          <a:lstStyle/>
          <a:p>
            <a:endParaRPr lang="fr-FR" sz="2000">
              <a:latin typeface="Arial" panose="020B0604020202020204" pitchFamily="34" charset="0"/>
              <a:cs typeface="Arial" panose="020B0604020202020204" pitchFamily="34" charset="0"/>
            </a:endParaRPr>
          </a:p>
        </p:txBody>
      </p:sp>
      <p:sp>
        <p:nvSpPr>
          <p:cNvPr id="4" name="Text 2"/>
          <p:cNvSpPr/>
          <p:nvPr/>
        </p:nvSpPr>
        <p:spPr>
          <a:xfrm>
            <a:off x="502920" y="1252728"/>
            <a:ext cx="5440680" cy="320040"/>
          </a:xfrm>
          <a:prstGeom prst="rect">
            <a:avLst/>
          </a:prstGeom>
          <a:noFill/>
          <a:ln/>
        </p:spPr>
        <p:txBody>
          <a:bodyPr wrap="square" lIns="0" tIns="0" rIns="0" bIns="0" rtlCol="0" anchor="ctr"/>
          <a:lstStyle/>
          <a:p>
            <a:pPr marL="0" indent="0">
              <a:buNone/>
            </a:pPr>
            <a:r>
              <a:rPr lang="en-US" sz="2000" b="1" kern="0" spc="100" dirty="0">
                <a:solidFill>
                  <a:srgbClr val="00AEEF"/>
                </a:solidFill>
                <a:latin typeface="Arial" panose="020B0604020202020204" pitchFamily="34" charset="0"/>
                <a:ea typeface="Arial" pitchFamily="34" charset="-122"/>
                <a:cs typeface="Arial" panose="020B0604020202020204" pitchFamily="34" charset="0"/>
              </a:rPr>
              <a:t>CADRE DE LA LEÇON</a:t>
            </a:r>
            <a:endParaRPr lang="en-US" sz="2000" dirty="0">
              <a:latin typeface="Arial" panose="020B0604020202020204" pitchFamily="34" charset="0"/>
              <a:cs typeface="Arial" panose="020B0604020202020204" pitchFamily="34" charset="0"/>
            </a:endParaRPr>
          </a:p>
        </p:txBody>
      </p:sp>
      <p:sp>
        <p:nvSpPr>
          <p:cNvPr id="5" name="Shape 3"/>
          <p:cNvSpPr/>
          <p:nvPr/>
        </p:nvSpPr>
        <p:spPr>
          <a:xfrm>
            <a:off x="502920" y="1636776"/>
            <a:ext cx="5440680" cy="603504"/>
          </a:xfrm>
          <a:prstGeom prst="roundRect">
            <a:avLst>
              <a:gd name="adj" fmla="val 7576"/>
            </a:avLst>
          </a:prstGeom>
          <a:solidFill>
            <a:srgbClr val="0B1E45"/>
          </a:solidFill>
          <a:ln w="635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6" name="Shape 4"/>
          <p:cNvSpPr/>
          <p:nvPr/>
        </p:nvSpPr>
        <p:spPr>
          <a:xfrm>
            <a:off x="621792" y="1719072"/>
            <a:ext cx="1965960" cy="438912"/>
          </a:xfrm>
          <a:prstGeom prst="roundRect">
            <a:avLst>
              <a:gd name="adj" fmla="val 10417"/>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7" name="Text 5"/>
          <p:cNvSpPr/>
          <p:nvPr/>
        </p:nvSpPr>
        <p:spPr>
          <a:xfrm>
            <a:off x="621792" y="1719072"/>
            <a:ext cx="1965960" cy="438912"/>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Titre</a:t>
            </a:r>
            <a:endParaRPr lang="en-US" sz="2000" dirty="0">
              <a:latin typeface="Arial" panose="020B0604020202020204" pitchFamily="34" charset="0"/>
              <a:cs typeface="Arial" panose="020B0604020202020204" pitchFamily="34" charset="0"/>
            </a:endParaRPr>
          </a:p>
        </p:txBody>
      </p:sp>
      <p:sp>
        <p:nvSpPr>
          <p:cNvPr id="8" name="Text 6"/>
          <p:cNvSpPr/>
          <p:nvPr/>
        </p:nvSpPr>
        <p:spPr>
          <a:xfrm>
            <a:off x="2697480" y="1636776"/>
            <a:ext cx="3108960" cy="603504"/>
          </a:xfrm>
          <a:prstGeom prst="rect">
            <a:avLst/>
          </a:prstGeom>
          <a:noFill/>
          <a:ln/>
        </p:spPr>
        <p:txBody>
          <a:bodyPr wrap="square" lIns="0" tIns="0" rIns="0" bIns="0" rtlCol="0" anchor="ctr"/>
          <a:lstStyle/>
          <a:p>
            <a:pPr marL="0" indent="0">
              <a:lnSpc>
                <a:spcPct val="105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Infections et maladies parodontales</a:t>
            </a:r>
            <a:endParaRPr lang="en-US" sz="2000" dirty="0">
              <a:latin typeface="Arial" panose="020B0604020202020204" pitchFamily="34" charset="0"/>
              <a:cs typeface="Arial" panose="020B0604020202020204" pitchFamily="34" charset="0"/>
            </a:endParaRPr>
          </a:p>
        </p:txBody>
      </p:sp>
      <p:sp>
        <p:nvSpPr>
          <p:cNvPr id="9" name="Shape 7"/>
          <p:cNvSpPr/>
          <p:nvPr/>
        </p:nvSpPr>
        <p:spPr>
          <a:xfrm>
            <a:off x="502920" y="2350008"/>
            <a:ext cx="5440680" cy="603504"/>
          </a:xfrm>
          <a:prstGeom prst="roundRect">
            <a:avLst>
              <a:gd name="adj" fmla="val 7576"/>
            </a:avLst>
          </a:prstGeom>
          <a:solidFill>
            <a:srgbClr val="0B1E45"/>
          </a:solidFill>
          <a:ln w="635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0" name="Shape 8"/>
          <p:cNvSpPr/>
          <p:nvPr/>
        </p:nvSpPr>
        <p:spPr>
          <a:xfrm>
            <a:off x="621792" y="2432304"/>
            <a:ext cx="1965960" cy="438912"/>
          </a:xfrm>
          <a:prstGeom prst="roundRect">
            <a:avLst>
              <a:gd name="adj" fmla="val 10417"/>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11" name="Text 9"/>
          <p:cNvSpPr/>
          <p:nvPr/>
        </p:nvSpPr>
        <p:spPr>
          <a:xfrm>
            <a:off x="621792" y="2432304"/>
            <a:ext cx="1965960" cy="438912"/>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Niveau</a:t>
            </a:r>
            <a:endParaRPr lang="en-US" sz="2000" dirty="0">
              <a:latin typeface="Arial" panose="020B0604020202020204" pitchFamily="34" charset="0"/>
              <a:cs typeface="Arial" panose="020B0604020202020204" pitchFamily="34" charset="0"/>
            </a:endParaRPr>
          </a:p>
        </p:txBody>
      </p:sp>
      <p:sp>
        <p:nvSpPr>
          <p:cNvPr id="12" name="Text 10"/>
          <p:cNvSpPr/>
          <p:nvPr/>
        </p:nvSpPr>
        <p:spPr>
          <a:xfrm>
            <a:off x="2697480" y="2350008"/>
            <a:ext cx="3108960" cy="603504"/>
          </a:xfrm>
          <a:prstGeom prst="rect">
            <a:avLst/>
          </a:prstGeom>
          <a:noFill/>
          <a:ln/>
        </p:spPr>
        <p:txBody>
          <a:bodyPr wrap="square" lIns="0" tIns="0" rIns="0" bIns="0" rtlCol="0" anchor="ctr"/>
          <a:lstStyle/>
          <a:p>
            <a:pPr marL="0" indent="0">
              <a:lnSpc>
                <a:spcPct val="105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M1 — Médecine Bucco-Dentaire</a:t>
            </a:r>
            <a:endParaRPr lang="en-US" sz="2000" dirty="0">
              <a:latin typeface="Arial" panose="020B0604020202020204" pitchFamily="34" charset="0"/>
              <a:cs typeface="Arial" panose="020B0604020202020204" pitchFamily="34" charset="0"/>
            </a:endParaRPr>
          </a:p>
        </p:txBody>
      </p:sp>
      <p:sp>
        <p:nvSpPr>
          <p:cNvPr id="13" name="Shape 11"/>
          <p:cNvSpPr/>
          <p:nvPr/>
        </p:nvSpPr>
        <p:spPr>
          <a:xfrm>
            <a:off x="502920" y="3063240"/>
            <a:ext cx="5440680" cy="603504"/>
          </a:xfrm>
          <a:prstGeom prst="roundRect">
            <a:avLst>
              <a:gd name="adj" fmla="val 7576"/>
            </a:avLst>
          </a:prstGeom>
          <a:solidFill>
            <a:srgbClr val="0B1E45"/>
          </a:solidFill>
          <a:ln w="635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4" name="Shape 12"/>
          <p:cNvSpPr/>
          <p:nvPr/>
        </p:nvSpPr>
        <p:spPr>
          <a:xfrm>
            <a:off x="621792" y="3145536"/>
            <a:ext cx="1965960" cy="438912"/>
          </a:xfrm>
          <a:prstGeom prst="roundRect">
            <a:avLst>
              <a:gd name="adj" fmla="val 10417"/>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15" name="Text 13"/>
          <p:cNvSpPr/>
          <p:nvPr/>
        </p:nvSpPr>
        <p:spPr>
          <a:xfrm>
            <a:off x="621792" y="3145536"/>
            <a:ext cx="1965960" cy="438912"/>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Semestre</a:t>
            </a:r>
            <a:endParaRPr lang="en-US" sz="2000" dirty="0">
              <a:latin typeface="Arial" panose="020B0604020202020204" pitchFamily="34" charset="0"/>
              <a:cs typeface="Arial" panose="020B0604020202020204" pitchFamily="34" charset="0"/>
            </a:endParaRPr>
          </a:p>
        </p:txBody>
      </p:sp>
      <p:sp>
        <p:nvSpPr>
          <p:cNvPr id="16" name="Text 14"/>
          <p:cNvSpPr/>
          <p:nvPr/>
        </p:nvSpPr>
        <p:spPr>
          <a:xfrm>
            <a:off x="2697480" y="3063240"/>
            <a:ext cx="3108960" cy="603504"/>
          </a:xfrm>
          <a:prstGeom prst="rect">
            <a:avLst/>
          </a:prstGeom>
          <a:noFill/>
          <a:ln/>
        </p:spPr>
        <p:txBody>
          <a:bodyPr wrap="square" lIns="0" tIns="0" rIns="0" bIns="0" rtlCol="0" anchor="ctr"/>
          <a:lstStyle/>
          <a:p>
            <a:pPr marL="0" indent="0">
              <a:lnSpc>
                <a:spcPct val="105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Semestre 1</a:t>
            </a:r>
            <a:endParaRPr lang="en-US" sz="2000" dirty="0">
              <a:latin typeface="Arial" panose="020B0604020202020204" pitchFamily="34" charset="0"/>
              <a:cs typeface="Arial" panose="020B0604020202020204" pitchFamily="34" charset="0"/>
            </a:endParaRPr>
          </a:p>
        </p:txBody>
      </p:sp>
      <p:sp>
        <p:nvSpPr>
          <p:cNvPr id="17" name="Shape 15"/>
          <p:cNvSpPr/>
          <p:nvPr/>
        </p:nvSpPr>
        <p:spPr>
          <a:xfrm>
            <a:off x="502920" y="3776472"/>
            <a:ext cx="5440680" cy="603504"/>
          </a:xfrm>
          <a:prstGeom prst="roundRect">
            <a:avLst>
              <a:gd name="adj" fmla="val 7576"/>
            </a:avLst>
          </a:prstGeom>
          <a:solidFill>
            <a:srgbClr val="0B1E45"/>
          </a:solidFill>
          <a:ln w="635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8" name="Shape 16"/>
          <p:cNvSpPr/>
          <p:nvPr/>
        </p:nvSpPr>
        <p:spPr>
          <a:xfrm>
            <a:off x="621792" y="3858768"/>
            <a:ext cx="1965960" cy="438912"/>
          </a:xfrm>
          <a:prstGeom prst="roundRect">
            <a:avLst>
              <a:gd name="adj" fmla="val 10417"/>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19" name="Text 17"/>
          <p:cNvSpPr/>
          <p:nvPr/>
        </p:nvSpPr>
        <p:spPr>
          <a:xfrm>
            <a:off x="621792" y="3858768"/>
            <a:ext cx="1965960" cy="438912"/>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Étudiants</a:t>
            </a:r>
            <a:endParaRPr lang="en-US" sz="2000" dirty="0">
              <a:latin typeface="Arial" panose="020B0604020202020204" pitchFamily="34" charset="0"/>
              <a:cs typeface="Arial" panose="020B0604020202020204" pitchFamily="34" charset="0"/>
            </a:endParaRPr>
          </a:p>
        </p:txBody>
      </p:sp>
      <p:sp>
        <p:nvSpPr>
          <p:cNvPr id="20" name="Text 18"/>
          <p:cNvSpPr/>
          <p:nvPr/>
        </p:nvSpPr>
        <p:spPr>
          <a:xfrm>
            <a:off x="2697480" y="3776472"/>
            <a:ext cx="3108960" cy="603504"/>
          </a:xfrm>
          <a:prstGeom prst="rect">
            <a:avLst/>
          </a:prstGeom>
          <a:noFill/>
          <a:ln/>
        </p:spPr>
        <p:txBody>
          <a:bodyPr wrap="square" lIns="0" tIns="0" rIns="0" bIns="0" rtlCol="0" anchor="ctr"/>
          <a:lstStyle/>
          <a:p>
            <a:pPr marL="0" indent="0">
              <a:lnSpc>
                <a:spcPct val="105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60</a:t>
            </a:r>
            <a:endParaRPr lang="en-US" sz="2000" dirty="0">
              <a:latin typeface="Arial" panose="020B0604020202020204" pitchFamily="34" charset="0"/>
              <a:cs typeface="Arial" panose="020B0604020202020204" pitchFamily="34" charset="0"/>
            </a:endParaRPr>
          </a:p>
        </p:txBody>
      </p:sp>
      <p:sp>
        <p:nvSpPr>
          <p:cNvPr id="21" name="Shape 19"/>
          <p:cNvSpPr/>
          <p:nvPr/>
        </p:nvSpPr>
        <p:spPr>
          <a:xfrm>
            <a:off x="502920" y="4489704"/>
            <a:ext cx="5440680" cy="603504"/>
          </a:xfrm>
          <a:prstGeom prst="roundRect">
            <a:avLst>
              <a:gd name="adj" fmla="val 7576"/>
            </a:avLst>
          </a:prstGeom>
          <a:solidFill>
            <a:srgbClr val="0B1E45"/>
          </a:solidFill>
          <a:ln w="635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22" name="Shape 20"/>
          <p:cNvSpPr/>
          <p:nvPr/>
        </p:nvSpPr>
        <p:spPr>
          <a:xfrm>
            <a:off x="621792" y="4572000"/>
            <a:ext cx="1965960" cy="438912"/>
          </a:xfrm>
          <a:prstGeom prst="roundRect">
            <a:avLst>
              <a:gd name="adj" fmla="val 10417"/>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23" name="Text 21"/>
          <p:cNvSpPr/>
          <p:nvPr/>
        </p:nvSpPr>
        <p:spPr>
          <a:xfrm>
            <a:off x="621792" y="4572000"/>
            <a:ext cx="1965960" cy="438912"/>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Durée</a:t>
            </a:r>
            <a:endParaRPr lang="en-US" sz="2000" dirty="0">
              <a:latin typeface="Arial" panose="020B0604020202020204" pitchFamily="34" charset="0"/>
              <a:cs typeface="Arial" panose="020B0604020202020204" pitchFamily="34" charset="0"/>
            </a:endParaRPr>
          </a:p>
        </p:txBody>
      </p:sp>
      <p:sp>
        <p:nvSpPr>
          <p:cNvPr id="24" name="Text 22"/>
          <p:cNvSpPr/>
          <p:nvPr/>
        </p:nvSpPr>
        <p:spPr>
          <a:xfrm>
            <a:off x="2697480" y="4489704"/>
            <a:ext cx="3108960" cy="603504"/>
          </a:xfrm>
          <a:prstGeom prst="rect">
            <a:avLst/>
          </a:prstGeom>
          <a:noFill/>
          <a:ln/>
        </p:spPr>
        <p:txBody>
          <a:bodyPr wrap="square" lIns="0" tIns="0" rIns="0" bIns="0" rtlCol="0" anchor="ctr"/>
          <a:lstStyle/>
          <a:p>
            <a:pPr marL="0" indent="0">
              <a:lnSpc>
                <a:spcPct val="105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2 heure</a:t>
            </a:r>
            <a:endParaRPr lang="en-US" sz="2000" dirty="0">
              <a:latin typeface="Arial" panose="020B0604020202020204" pitchFamily="34" charset="0"/>
              <a:cs typeface="Arial" panose="020B0604020202020204" pitchFamily="34" charset="0"/>
            </a:endParaRPr>
          </a:p>
        </p:txBody>
      </p:sp>
      <p:sp>
        <p:nvSpPr>
          <p:cNvPr id="44" name="Text 42"/>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2000" dirty="0">
                <a:solidFill>
                  <a:srgbClr val="C7CFE0"/>
                </a:solidFill>
                <a:latin typeface="Arial" panose="020B0604020202020204" pitchFamily="34" charset="0"/>
                <a:ea typeface="Arial" pitchFamily="34" charset="-122"/>
                <a:cs typeface="Arial" panose="020B0604020202020204" pitchFamily="34" charset="0"/>
              </a:rPr>
              <a:t>5</a:t>
            </a:r>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9">
    <p:bg>
      <p:bgPr>
        <a:solidFill>
          <a:srgbClr val="24356B"/>
        </a:solidFill>
        <a:effectLst/>
      </p:bgPr>
    </p:bg>
    <p:spTree>
      <p:nvGrpSpPr>
        <p:cNvPr id="1" name=""/>
        <p:cNvGrpSpPr/>
        <p:nvPr/>
      </p:nvGrpSpPr>
      <p:grpSpPr>
        <a:xfrm>
          <a:off x="0" y="0"/>
          <a:ext cx="0" cy="0"/>
          <a:chOff x="0" y="0"/>
          <a:chExt cx="0" cy="0"/>
        </a:xfrm>
      </p:grpSpPr>
      <p:sp>
        <p:nvSpPr>
          <p:cNvPr id="2" name="Text 0"/>
          <p:cNvSpPr/>
          <p:nvPr/>
        </p:nvSpPr>
        <p:spPr>
          <a:xfrm>
            <a:off x="502920" y="320040"/>
            <a:ext cx="11155680" cy="594360"/>
          </a:xfrm>
          <a:prstGeom prst="rect">
            <a:avLst/>
          </a:prstGeom>
          <a:noFill/>
          <a:ln/>
        </p:spPr>
        <p:txBody>
          <a:bodyPr wrap="square" lIns="0" tIns="0" rIns="0" bIns="0" rtlCol="0" anchor="ctr"/>
          <a:lstStyle/>
          <a:p>
            <a:pPr marL="0" indent="0" algn="l">
              <a:buNone/>
            </a:pPr>
            <a:r>
              <a:rPr lang="en-US" sz="2800" b="1" dirty="0">
                <a:solidFill>
                  <a:srgbClr val="FFFFFF"/>
                </a:solidFill>
                <a:latin typeface="Arial" panose="020B0604020202020204" pitchFamily="34" charset="0"/>
                <a:ea typeface="Arial" pitchFamily="34" charset="-122"/>
                <a:cs typeface="Arial" panose="020B0604020202020204" pitchFamily="34" charset="0"/>
              </a:rPr>
              <a:t>RAPPEL :</a:t>
            </a:r>
            <a:endParaRPr lang="en-US" sz="2800" dirty="0">
              <a:latin typeface="Arial" panose="020B0604020202020204" pitchFamily="34" charset="0"/>
              <a:cs typeface="Arial" panose="020B0604020202020204" pitchFamily="34" charset="0"/>
            </a:endParaRPr>
          </a:p>
        </p:txBody>
      </p:sp>
      <p:sp>
        <p:nvSpPr>
          <p:cNvPr id="3" name="Text 1"/>
          <p:cNvSpPr/>
          <p:nvPr/>
        </p:nvSpPr>
        <p:spPr>
          <a:xfrm>
            <a:off x="502920" y="886968"/>
            <a:ext cx="11155680" cy="594360"/>
          </a:xfrm>
          <a:prstGeom prst="rect">
            <a:avLst/>
          </a:prstGeom>
          <a:noFill/>
          <a:ln/>
        </p:spPr>
        <p:txBody>
          <a:bodyPr wrap="square" lIns="0" tIns="0" rIns="0" bIns="0" rtlCol="0" anchor="ctr"/>
          <a:lstStyle/>
          <a:p>
            <a:pPr marL="0" indent="0" algn="l">
              <a:buNone/>
            </a:pPr>
            <a:r>
              <a:rPr lang="en-US" sz="2800" b="1" dirty="0">
                <a:solidFill>
                  <a:srgbClr val="00AEEF"/>
                </a:solidFill>
                <a:latin typeface="Arial" panose="020B0604020202020204" pitchFamily="34" charset="0"/>
                <a:ea typeface="Arial" pitchFamily="34" charset="-122"/>
                <a:cs typeface="Arial" panose="020B0604020202020204" pitchFamily="34" charset="0"/>
              </a:rPr>
              <a:t>DIAGNOSTIQUE, FORMATIVE, SOMMATIVE</a:t>
            </a:r>
            <a:endParaRPr lang="en-US" sz="2800" dirty="0">
              <a:latin typeface="Arial" panose="020B0604020202020204" pitchFamily="34" charset="0"/>
              <a:cs typeface="Arial" panose="020B0604020202020204" pitchFamily="34" charset="0"/>
            </a:endParaRPr>
          </a:p>
        </p:txBody>
      </p:sp>
      <p:sp>
        <p:nvSpPr>
          <p:cNvPr id="4" name="Shape 2"/>
          <p:cNvSpPr/>
          <p:nvPr/>
        </p:nvSpPr>
        <p:spPr>
          <a:xfrm>
            <a:off x="502920" y="1499616"/>
            <a:ext cx="3291840" cy="54864"/>
          </a:xfrm>
          <a:prstGeom prst="rect">
            <a:avLst/>
          </a:prstGeom>
          <a:solidFill>
            <a:srgbClr val="00AEEF"/>
          </a:solidFill>
          <a:ln/>
        </p:spPr>
        <p:txBody>
          <a:bodyPr/>
          <a:lstStyle/>
          <a:p>
            <a:endParaRPr lang="fr-FR" sz="2000">
              <a:latin typeface="Arial" panose="020B0604020202020204" pitchFamily="34" charset="0"/>
              <a:cs typeface="Arial" panose="020B0604020202020204" pitchFamily="34" charset="0"/>
            </a:endParaRPr>
          </a:p>
        </p:txBody>
      </p:sp>
      <p:sp>
        <p:nvSpPr>
          <p:cNvPr id="5" name="Shape 3"/>
          <p:cNvSpPr/>
          <p:nvPr/>
        </p:nvSpPr>
        <p:spPr>
          <a:xfrm>
            <a:off x="502920" y="1819656"/>
            <a:ext cx="3611880" cy="3840480"/>
          </a:xfrm>
          <a:prstGeom prst="roundRect">
            <a:avLst>
              <a:gd name="adj" fmla="val 1519"/>
            </a:avLst>
          </a:prstGeom>
          <a:solidFill>
            <a:srgbClr val="6B5416"/>
          </a:solidFill>
          <a:ln/>
        </p:spPr>
        <p:txBody>
          <a:bodyPr/>
          <a:lstStyle/>
          <a:p>
            <a:endParaRPr lang="fr-FR" sz="2000">
              <a:latin typeface="Arial" panose="020B0604020202020204" pitchFamily="34" charset="0"/>
              <a:cs typeface="Arial" panose="020B0604020202020204" pitchFamily="34" charset="0"/>
            </a:endParaRPr>
          </a:p>
        </p:txBody>
      </p:sp>
      <p:sp>
        <p:nvSpPr>
          <p:cNvPr id="6" name="Text 4"/>
          <p:cNvSpPr/>
          <p:nvPr/>
        </p:nvSpPr>
        <p:spPr>
          <a:xfrm>
            <a:off x="685800" y="1921433"/>
            <a:ext cx="3246120" cy="502920"/>
          </a:xfrm>
          <a:prstGeom prst="rect">
            <a:avLst/>
          </a:prstGeom>
          <a:noFill/>
          <a:ln/>
        </p:spPr>
        <p:txBody>
          <a:bodyPr wrap="square" lIns="0" tIns="0" rIns="0" bIns="0" rtlCol="0" anchor="ctr"/>
          <a:lstStyle/>
          <a:p>
            <a:pPr marL="0" indent="0">
              <a:buNone/>
            </a:pPr>
            <a:r>
              <a:rPr lang="en-US" sz="2400" b="1" dirty="0">
                <a:solidFill>
                  <a:srgbClr val="FFFFFF"/>
                </a:solidFill>
                <a:latin typeface="Arial" panose="020B0604020202020204" pitchFamily="34" charset="0"/>
                <a:ea typeface="Arial" pitchFamily="34" charset="-122"/>
                <a:cs typeface="Arial" panose="020B0604020202020204" pitchFamily="34" charset="0"/>
              </a:rPr>
              <a:t>Diagnostique</a:t>
            </a:r>
            <a:endParaRPr lang="en-US" sz="2400" dirty="0">
              <a:latin typeface="Arial" panose="020B0604020202020204" pitchFamily="34" charset="0"/>
              <a:cs typeface="Arial" panose="020B0604020202020204" pitchFamily="34" charset="0"/>
            </a:endParaRPr>
          </a:p>
        </p:txBody>
      </p:sp>
      <p:sp>
        <p:nvSpPr>
          <p:cNvPr id="7" name="Text 5"/>
          <p:cNvSpPr/>
          <p:nvPr/>
        </p:nvSpPr>
        <p:spPr>
          <a:xfrm>
            <a:off x="685800" y="2444098"/>
            <a:ext cx="3246120" cy="365760"/>
          </a:xfrm>
          <a:prstGeom prst="rect">
            <a:avLst/>
          </a:prstGeom>
          <a:noFill/>
          <a:ln/>
        </p:spPr>
        <p:txBody>
          <a:bodyPr wrap="square" lIns="0" tIns="0" rIns="0" bIns="0" rtlCol="0" anchor="ctr"/>
          <a:lstStyle/>
          <a:p>
            <a:pPr marL="0" indent="0">
              <a:buNone/>
            </a:pPr>
            <a:r>
              <a:rPr lang="en-US" sz="2400" b="1" i="1" dirty="0">
                <a:solidFill>
                  <a:srgbClr val="00B050"/>
                </a:solidFill>
                <a:latin typeface="Arial" panose="020B0604020202020204" pitchFamily="34" charset="0"/>
                <a:ea typeface="Arial" pitchFamily="34" charset="-122"/>
                <a:cs typeface="Arial" panose="020B0604020202020204" pitchFamily="34" charset="0"/>
              </a:rPr>
              <a:t>Avant la séquence</a:t>
            </a:r>
            <a:endParaRPr lang="en-US" sz="2400" b="1" dirty="0">
              <a:solidFill>
                <a:srgbClr val="00B050"/>
              </a:solidFill>
              <a:latin typeface="Arial" panose="020B0604020202020204" pitchFamily="34" charset="0"/>
              <a:cs typeface="Arial" panose="020B0604020202020204" pitchFamily="34" charset="0"/>
            </a:endParaRPr>
          </a:p>
        </p:txBody>
      </p:sp>
      <p:sp>
        <p:nvSpPr>
          <p:cNvPr id="8" name="Text 6"/>
          <p:cNvSpPr/>
          <p:nvPr/>
        </p:nvSpPr>
        <p:spPr>
          <a:xfrm>
            <a:off x="707136" y="3000557"/>
            <a:ext cx="3246120" cy="2468880"/>
          </a:xfrm>
          <a:prstGeom prst="rect">
            <a:avLst/>
          </a:prstGeom>
          <a:noFill/>
          <a:ln/>
        </p:spPr>
        <p:txBody>
          <a:bodyPr wrap="square" lIns="0" tIns="0" rIns="0" bIns="0" rtlCol="0" anchor="ctr"/>
          <a:lstStyle/>
          <a:p>
            <a:pPr marL="0" indent="0">
              <a:lnSpc>
                <a:spcPct val="130000"/>
              </a:lnSpc>
              <a:buNone/>
            </a:pPr>
            <a:r>
              <a:rPr lang="en-US" sz="2400" dirty="0">
                <a:solidFill>
                  <a:srgbClr val="FFFFFF"/>
                </a:solidFill>
                <a:latin typeface="Arial" panose="020B0604020202020204" pitchFamily="34" charset="0"/>
                <a:ea typeface="Arial" pitchFamily="34" charset="-122"/>
                <a:cs typeface="Arial" panose="020B0604020202020204" pitchFamily="34" charset="0"/>
              </a:rPr>
              <a:t>Vérifier les prérequis et les représentations initiales des étudiants. Non notée — sert à ajuster le point de départ de l'enseignant.</a:t>
            </a:r>
            <a:endParaRPr lang="en-US" sz="2400" dirty="0">
              <a:latin typeface="Arial" panose="020B0604020202020204" pitchFamily="34" charset="0"/>
              <a:cs typeface="Arial" panose="020B0604020202020204" pitchFamily="34" charset="0"/>
            </a:endParaRPr>
          </a:p>
        </p:txBody>
      </p:sp>
      <p:sp>
        <p:nvSpPr>
          <p:cNvPr id="9" name="Shape 7"/>
          <p:cNvSpPr/>
          <p:nvPr/>
        </p:nvSpPr>
        <p:spPr>
          <a:xfrm>
            <a:off x="4279392" y="1819656"/>
            <a:ext cx="3611880" cy="3840480"/>
          </a:xfrm>
          <a:prstGeom prst="roundRect">
            <a:avLst>
              <a:gd name="adj" fmla="val 1519"/>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10" name="Text 8"/>
          <p:cNvSpPr/>
          <p:nvPr/>
        </p:nvSpPr>
        <p:spPr>
          <a:xfrm>
            <a:off x="4472940" y="1921433"/>
            <a:ext cx="3246120" cy="502920"/>
          </a:xfrm>
          <a:prstGeom prst="rect">
            <a:avLst/>
          </a:prstGeom>
          <a:noFill/>
          <a:ln/>
        </p:spPr>
        <p:txBody>
          <a:bodyPr wrap="square" lIns="0" tIns="0" rIns="0" bIns="0" rtlCol="0" anchor="ctr"/>
          <a:lstStyle/>
          <a:p>
            <a:pPr marL="0" indent="0">
              <a:buNone/>
            </a:pPr>
            <a:r>
              <a:rPr lang="en-US" sz="2400" b="1" dirty="0">
                <a:solidFill>
                  <a:srgbClr val="FFFFFF"/>
                </a:solidFill>
                <a:latin typeface="Arial" panose="020B0604020202020204" pitchFamily="34" charset="0"/>
                <a:ea typeface="Arial" pitchFamily="34" charset="-122"/>
                <a:cs typeface="Arial" panose="020B0604020202020204" pitchFamily="34" charset="0"/>
              </a:rPr>
              <a:t>Formative</a:t>
            </a:r>
            <a:endParaRPr lang="en-US" sz="2400" dirty="0">
              <a:latin typeface="Arial" panose="020B0604020202020204" pitchFamily="34" charset="0"/>
              <a:cs typeface="Arial" panose="020B0604020202020204" pitchFamily="34" charset="0"/>
            </a:endParaRPr>
          </a:p>
        </p:txBody>
      </p:sp>
      <p:sp>
        <p:nvSpPr>
          <p:cNvPr id="11" name="Text 9"/>
          <p:cNvSpPr/>
          <p:nvPr/>
        </p:nvSpPr>
        <p:spPr>
          <a:xfrm>
            <a:off x="4457700" y="2378633"/>
            <a:ext cx="3246120" cy="365760"/>
          </a:xfrm>
          <a:prstGeom prst="rect">
            <a:avLst/>
          </a:prstGeom>
          <a:noFill/>
          <a:ln/>
        </p:spPr>
        <p:txBody>
          <a:bodyPr wrap="square" lIns="0" tIns="0" rIns="0" bIns="0" rtlCol="0" anchor="ctr"/>
          <a:lstStyle/>
          <a:p>
            <a:pPr marL="0" indent="0">
              <a:buNone/>
            </a:pPr>
            <a:r>
              <a:rPr lang="en-US" sz="2400" b="1" i="1" dirty="0">
                <a:solidFill>
                  <a:schemeClr val="accent2"/>
                </a:solidFill>
                <a:latin typeface="Arial" panose="020B0604020202020204" pitchFamily="34" charset="0"/>
                <a:ea typeface="Arial" pitchFamily="34" charset="-122"/>
                <a:cs typeface="Arial" panose="020B0604020202020204" pitchFamily="34" charset="0"/>
              </a:rPr>
              <a:t>Pendant la séquence</a:t>
            </a:r>
            <a:endParaRPr lang="en-US" sz="2400" dirty="0">
              <a:solidFill>
                <a:schemeClr val="accent2"/>
              </a:solidFill>
              <a:latin typeface="Arial" panose="020B0604020202020204" pitchFamily="34" charset="0"/>
              <a:cs typeface="Arial" panose="020B0604020202020204" pitchFamily="34" charset="0"/>
            </a:endParaRPr>
          </a:p>
        </p:txBody>
      </p:sp>
      <p:sp>
        <p:nvSpPr>
          <p:cNvPr id="12" name="Text 10"/>
          <p:cNvSpPr/>
          <p:nvPr/>
        </p:nvSpPr>
        <p:spPr>
          <a:xfrm>
            <a:off x="4319016" y="3000557"/>
            <a:ext cx="3553968" cy="2328937"/>
          </a:xfrm>
          <a:prstGeom prst="rect">
            <a:avLst/>
          </a:prstGeom>
          <a:noFill/>
          <a:ln/>
        </p:spPr>
        <p:txBody>
          <a:bodyPr wrap="square" lIns="0" tIns="0" rIns="0" bIns="0" rtlCol="0" anchor="ctr"/>
          <a:lstStyle/>
          <a:p>
            <a:pPr marL="0" indent="0">
              <a:lnSpc>
                <a:spcPct val="130000"/>
              </a:lnSpc>
              <a:buNone/>
            </a:pPr>
            <a:r>
              <a:rPr lang="en-US" sz="2400" dirty="0">
                <a:solidFill>
                  <a:srgbClr val="FFFFFF"/>
                </a:solidFill>
                <a:latin typeface="Arial" panose="020B0604020202020204" pitchFamily="34" charset="0"/>
                <a:ea typeface="Arial" pitchFamily="34" charset="-122"/>
                <a:cs typeface="Arial" panose="020B0604020202020204" pitchFamily="34" charset="0"/>
              </a:rPr>
              <a:t>Vérifier la compréhension au fil de l'apprentissage et donner un retour immédiat. Peu ou pas notée — l'erreur y est autorisée et utile.</a:t>
            </a:r>
            <a:endParaRPr lang="en-US" sz="2400" dirty="0">
              <a:latin typeface="Arial" panose="020B0604020202020204" pitchFamily="34" charset="0"/>
              <a:cs typeface="Arial" panose="020B0604020202020204" pitchFamily="34" charset="0"/>
            </a:endParaRPr>
          </a:p>
        </p:txBody>
      </p:sp>
      <p:sp>
        <p:nvSpPr>
          <p:cNvPr id="13" name="Shape 11"/>
          <p:cNvSpPr/>
          <p:nvPr/>
        </p:nvSpPr>
        <p:spPr>
          <a:xfrm>
            <a:off x="8055864" y="1819656"/>
            <a:ext cx="3611880" cy="3840480"/>
          </a:xfrm>
          <a:prstGeom prst="roundRect">
            <a:avLst>
              <a:gd name="adj" fmla="val 1519"/>
            </a:avLst>
          </a:prstGeom>
          <a:solidFill>
            <a:srgbClr val="1B4D3E"/>
          </a:solidFill>
          <a:ln/>
        </p:spPr>
        <p:txBody>
          <a:bodyPr/>
          <a:lstStyle/>
          <a:p>
            <a:endParaRPr lang="fr-FR" sz="2000">
              <a:latin typeface="Arial" panose="020B0604020202020204" pitchFamily="34" charset="0"/>
              <a:cs typeface="Arial" panose="020B0604020202020204" pitchFamily="34" charset="0"/>
            </a:endParaRPr>
          </a:p>
        </p:txBody>
      </p:sp>
      <p:sp>
        <p:nvSpPr>
          <p:cNvPr id="14" name="Text 12"/>
          <p:cNvSpPr/>
          <p:nvPr/>
        </p:nvSpPr>
        <p:spPr>
          <a:xfrm>
            <a:off x="8238744" y="1894067"/>
            <a:ext cx="3246120" cy="502920"/>
          </a:xfrm>
          <a:prstGeom prst="rect">
            <a:avLst/>
          </a:prstGeom>
          <a:noFill/>
          <a:ln/>
        </p:spPr>
        <p:txBody>
          <a:bodyPr wrap="square" lIns="0" tIns="0" rIns="0" bIns="0" rtlCol="0" anchor="ctr"/>
          <a:lstStyle/>
          <a:p>
            <a:pPr marL="0" indent="0">
              <a:buNone/>
            </a:pPr>
            <a:r>
              <a:rPr lang="en-US" sz="2400" b="1" dirty="0">
                <a:solidFill>
                  <a:srgbClr val="FFFFFF"/>
                </a:solidFill>
                <a:latin typeface="Arial" panose="020B0604020202020204" pitchFamily="34" charset="0"/>
                <a:ea typeface="Arial" pitchFamily="34" charset="-122"/>
                <a:cs typeface="Arial" panose="020B0604020202020204" pitchFamily="34" charset="0"/>
              </a:rPr>
              <a:t>Sommative</a:t>
            </a:r>
            <a:endParaRPr lang="en-US" sz="2400" dirty="0">
              <a:latin typeface="Arial" panose="020B0604020202020204" pitchFamily="34" charset="0"/>
              <a:cs typeface="Arial" panose="020B0604020202020204" pitchFamily="34" charset="0"/>
            </a:endParaRPr>
          </a:p>
        </p:txBody>
      </p:sp>
      <p:sp>
        <p:nvSpPr>
          <p:cNvPr id="15" name="Text 13"/>
          <p:cNvSpPr/>
          <p:nvPr/>
        </p:nvSpPr>
        <p:spPr>
          <a:xfrm>
            <a:off x="8238744" y="2378633"/>
            <a:ext cx="3246120" cy="365760"/>
          </a:xfrm>
          <a:prstGeom prst="rect">
            <a:avLst/>
          </a:prstGeom>
          <a:noFill/>
          <a:ln/>
        </p:spPr>
        <p:txBody>
          <a:bodyPr wrap="square" lIns="0" tIns="0" rIns="0" bIns="0" rtlCol="0" anchor="ctr"/>
          <a:lstStyle/>
          <a:p>
            <a:pPr marL="0" indent="0">
              <a:buNone/>
            </a:pPr>
            <a:r>
              <a:rPr lang="en-US" sz="2400" b="1" i="1" dirty="0">
                <a:solidFill>
                  <a:schemeClr val="accent1"/>
                </a:solidFill>
                <a:latin typeface="Arial" panose="020B0604020202020204" pitchFamily="34" charset="0"/>
                <a:ea typeface="Arial" pitchFamily="34" charset="-122"/>
                <a:cs typeface="Arial" panose="020B0604020202020204" pitchFamily="34" charset="0"/>
              </a:rPr>
              <a:t>En fin de séquence</a:t>
            </a:r>
            <a:endParaRPr lang="en-US" sz="2400" dirty="0">
              <a:solidFill>
                <a:schemeClr val="accent1"/>
              </a:solidFill>
              <a:latin typeface="Arial" panose="020B0604020202020204" pitchFamily="34" charset="0"/>
              <a:cs typeface="Arial" panose="020B0604020202020204" pitchFamily="34" charset="0"/>
            </a:endParaRPr>
          </a:p>
        </p:txBody>
      </p:sp>
      <p:sp>
        <p:nvSpPr>
          <p:cNvPr id="16" name="Text 14"/>
          <p:cNvSpPr/>
          <p:nvPr/>
        </p:nvSpPr>
        <p:spPr>
          <a:xfrm>
            <a:off x="8151876" y="2863662"/>
            <a:ext cx="3419856" cy="2742670"/>
          </a:xfrm>
          <a:prstGeom prst="rect">
            <a:avLst/>
          </a:prstGeom>
          <a:noFill/>
          <a:ln/>
        </p:spPr>
        <p:txBody>
          <a:bodyPr wrap="square" lIns="0" tIns="0" rIns="0" bIns="0" rtlCol="0" anchor="ctr"/>
          <a:lstStyle/>
          <a:p>
            <a:pPr marL="0" indent="0">
              <a:lnSpc>
                <a:spcPct val="130000"/>
              </a:lnSpc>
              <a:buNone/>
            </a:pPr>
            <a:r>
              <a:rPr lang="en-US" sz="2400" dirty="0">
                <a:solidFill>
                  <a:srgbClr val="FFFFFF"/>
                </a:solidFill>
                <a:latin typeface="Arial" panose="020B0604020202020204" pitchFamily="34" charset="0"/>
                <a:ea typeface="Arial" pitchFamily="34" charset="-122"/>
                <a:cs typeface="Arial" panose="020B0604020202020204" pitchFamily="34" charset="0"/>
              </a:rPr>
              <a:t>Certifier le niveau d'acquisition des objectifs visés. </a:t>
            </a:r>
            <a:r>
              <a:rPr lang="en-US" sz="2400" dirty="0" err="1">
                <a:solidFill>
                  <a:srgbClr val="FFFFFF"/>
                </a:solidFill>
                <a:latin typeface="Arial" panose="020B0604020202020204" pitchFamily="34" charset="0"/>
                <a:ea typeface="Arial" pitchFamily="34" charset="-122"/>
                <a:cs typeface="Arial" panose="020B0604020202020204" pitchFamily="34" charset="0"/>
              </a:rPr>
              <a:t>Notée</a:t>
            </a:r>
            <a:r>
              <a:rPr lang="en-US" sz="2400" dirty="0">
                <a:solidFill>
                  <a:srgbClr val="FFFFFF"/>
                </a:solidFill>
                <a:latin typeface="Arial" panose="020B0604020202020204" pitchFamily="34" charset="0"/>
                <a:ea typeface="Arial" pitchFamily="34" charset="-122"/>
                <a:cs typeface="Arial" panose="020B0604020202020204" pitchFamily="34" charset="0"/>
              </a:rPr>
              <a:t> — compte pour la validation ou le classement de l'étudiant.</a:t>
            </a:r>
            <a:endParaRPr lang="en-US" sz="2400" dirty="0">
              <a:latin typeface="Arial" panose="020B0604020202020204" pitchFamily="34" charset="0"/>
              <a:cs typeface="Arial" panose="020B0604020202020204" pitchFamily="34" charset="0"/>
            </a:endParaRPr>
          </a:p>
        </p:txBody>
      </p:sp>
      <p:sp>
        <p:nvSpPr>
          <p:cNvPr id="17" name="Text 15"/>
          <p:cNvSpPr/>
          <p:nvPr/>
        </p:nvSpPr>
        <p:spPr>
          <a:xfrm>
            <a:off x="502920" y="5997934"/>
            <a:ext cx="11155680" cy="457200"/>
          </a:xfrm>
          <a:prstGeom prst="rect">
            <a:avLst/>
          </a:prstGeom>
          <a:noFill/>
          <a:ln/>
        </p:spPr>
        <p:txBody>
          <a:bodyPr wrap="square" lIns="0" tIns="0" rIns="0" bIns="0" rtlCol="0" anchor="ctr"/>
          <a:lstStyle/>
          <a:p>
            <a:pPr marL="0" indent="0">
              <a:lnSpc>
                <a:spcPct val="120000"/>
              </a:lnSpc>
              <a:buNone/>
            </a:pPr>
            <a:r>
              <a:rPr lang="en-US" sz="2000" i="1" dirty="0">
                <a:solidFill>
                  <a:srgbClr val="C7CFE0"/>
                </a:solidFill>
                <a:latin typeface="Arial" panose="020B0604020202020204" pitchFamily="34" charset="0"/>
                <a:ea typeface="Arial" pitchFamily="34" charset="-122"/>
                <a:cs typeface="Arial" panose="020B0604020202020204" pitchFamily="34" charset="0"/>
              </a:rPr>
              <a:t>Ces trois moments se retrouvent dans l'exercice présenté plus loin : diagnostique en ouverture, formative pendant la pratique guidée, sommative pour le QCM/cas clinique/synthèse noté sur 20.</a:t>
            </a:r>
            <a:endParaRPr lang="en-US" sz="2000" dirty="0">
              <a:latin typeface="Arial" panose="020B0604020202020204" pitchFamily="34" charset="0"/>
              <a:cs typeface="Arial" panose="020B0604020202020204" pitchFamily="34" charset="0"/>
            </a:endParaRPr>
          </a:p>
        </p:txBody>
      </p:sp>
      <p:sp>
        <p:nvSpPr>
          <p:cNvPr id="18" name="Text 16"/>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2000" dirty="0">
                <a:solidFill>
                  <a:srgbClr val="C7CFE0"/>
                </a:solidFill>
                <a:latin typeface="Arial" panose="020B0604020202020204" pitchFamily="34" charset="0"/>
                <a:ea typeface="Arial" pitchFamily="34" charset="-122"/>
                <a:cs typeface="Arial" panose="020B0604020202020204" pitchFamily="34" charset="0"/>
              </a:rPr>
              <a:t>8</a:t>
            </a:r>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7">
    <p:bg>
      <p:bgPr>
        <a:solidFill>
          <a:srgbClr val="24356B"/>
        </a:solidFill>
        <a:effectLst/>
      </p:bgPr>
    </p:bg>
    <p:spTree>
      <p:nvGrpSpPr>
        <p:cNvPr id="1" name=""/>
        <p:cNvGrpSpPr/>
        <p:nvPr/>
      </p:nvGrpSpPr>
      <p:grpSpPr>
        <a:xfrm>
          <a:off x="0" y="0"/>
          <a:ext cx="0" cy="0"/>
          <a:chOff x="0" y="0"/>
          <a:chExt cx="0" cy="0"/>
        </a:xfrm>
      </p:grpSpPr>
      <p:sp>
        <p:nvSpPr>
          <p:cNvPr id="2" name="Text 0"/>
          <p:cNvSpPr/>
          <p:nvPr/>
        </p:nvSpPr>
        <p:spPr>
          <a:xfrm>
            <a:off x="502920" y="320040"/>
            <a:ext cx="11155680" cy="594360"/>
          </a:xfrm>
          <a:prstGeom prst="rect">
            <a:avLst/>
          </a:prstGeom>
          <a:noFill/>
          <a:ln/>
        </p:spPr>
        <p:txBody>
          <a:bodyPr wrap="square" lIns="0" tIns="0" rIns="0" bIns="0" rtlCol="0" anchor="ctr"/>
          <a:lstStyle/>
          <a:p>
            <a:pPr marL="0" indent="0" algn="l">
              <a:buNone/>
            </a:pPr>
            <a:r>
              <a:rPr lang="en-US" sz="2400" b="1" dirty="0">
                <a:solidFill>
                  <a:srgbClr val="FFFFFF"/>
                </a:solidFill>
                <a:latin typeface="Arial" panose="020B0604020202020204" pitchFamily="34" charset="0"/>
                <a:ea typeface="Arial" pitchFamily="34" charset="-122"/>
                <a:cs typeface="Arial" panose="020B0604020202020204" pitchFamily="34" charset="0"/>
              </a:rPr>
              <a:t>NOUVEL EXERCICE :</a:t>
            </a:r>
            <a:endParaRPr lang="en-US" sz="2400" dirty="0">
              <a:latin typeface="Arial" panose="020B0604020202020204" pitchFamily="34" charset="0"/>
              <a:cs typeface="Arial" panose="020B0604020202020204" pitchFamily="34" charset="0"/>
            </a:endParaRPr>
          </a:p>
        </p:txBody>
      </p:sp>
      <p:sp>
        <p:nvSpPr>
          <p:cNvPr id="3" name="Text 1"/>
          <p:cNvSpPr/>
          <p:nvPr/>
        </p:nvSpPr>
        <p:spPr>
          <a:xfrm>
            <a:off x="502920" y="886968"/>
            <a:ext cx="11155680" cy="594360"/>
          </a:xfrm>
          <a:prstGeom prst="rect">
            <a:avLst/>
          </a:prstGeom>
          <a:noFill/>
          <a:ln/>
        </p:spPr>
        <p:txBody>
          <a:bodyPr wrap="square" lIns="0" tIns="0" rIns="0" bIns="0" rtlCol="0" anchor="ctr"/>
          <a:lstStyle/>
          <a:p>
            <a:pPr marL="0" indent="0" algn="l">
              <a:buNone/>
            </a:pPr>
            <a:r>
              <a:rPr lang="en-US" sz="2400" b="1" dirty="0">
                <a:solidFill>
                  <a:srgbClr val="00AEEF"/>
                </a:solidFill>
                <a:latin typeface="Arial" panose="020B0604020202020204" pitchFamily="34" charset="0"/>
                <a:ea typeface="Arial" pitchFamily="34" charset="-122"/>
                <a:cs typeface="Arial" panose="020B0604020202020204" pitchFamily="34" charset="0"/>
              </a:rPr>
              <a:t>TABLEAU D'ALIGNEMENT (6 NIVEAUX)</a:t>
            </a:r>
            <a:endParaRPr lang="en-US" sz="2400" dirty="0">
              <a:latin typeface="Arial" panose="020B0604020202020204" pitchFamily="34" charset="0"/>
              <a:cs typeface="Arial" panose="020B0604020202020204" pitchFamily="34" charset="0"/>
            </a:endParaRPr>
          </a:p>
        </p:txBody>
      </p:sp>
      <p:sp>
        <p:nvSpPr>
          <p:cNvPr id="4" name="Shape 2"/>
          <p:cNvSpPr/>
          <p:nvPr/>
        </p:nvSpPr>
        <p:spPr>
          <a:xfrm>
            <a:off x="502920" y="1499616"/>
            <a:ext cx="3291840" cy="54864"/>
          </a:xfrm>
          <a:prstGeom prst="rect">
            <a:avLst/>
          </a:prstGeom>
          <a:solidFill>
            <a:srgbClr val="00AEEF"/>
          </a:solidFill>
          <a:ln/>
        </p:spPr>
        <p:txBody>
          <a:bodyPr/>
          <a:lstStyle/>
          <a:p>
            <a:endParaRPr lang="fr-FR">
              <a:latin typeface="Arial" panose="020B0604020202020204" pitchFamily="34" charset="0"/>
              <a:cs typeface="Arial" panose="020B0604020202020204" pitchFamily="34" charset="0"/>
            </a:endParaRPr>
          </a:p>
        </p:txBody>
      </p:sp>
      <p:sp>
        <p:nvSpPr>
          <p:cNvPr id="5" name="Text 3"/>
          <p:cNvSpPr/>
          <p:nvPr/>
        </p:nvSpPr>
        <p:spPr>
          <a:xfrm>
            <a:off x="502920" y="1592381"/>
            <a:ext cx="11155680" cy="320040"/>
          </a:xfrm>
          <a:prstGeom prst="rect">
            <a:avLst/>
          </a:prstGeom>
          <a:noFill/>
          <a:ln/>
        </p:spPr>
        <p:txBody>
          <a:bodyPr wrap="square" lIns="0" tIns="0" rIns="0" bIns="0" rtlCol="0" anchor="ctr"/>
          <a:lstStyle/>
          <a:p>
            <a:pPr marL="0" indent="0">
              <a:buNone/>
            </a:pPr>
            <a:r>
              <a:rPr lang="en-US" sz="2400" b="1" i="1" dirty="0" err="1">
                <a:solidFill>
                  <a:srgbClr val="F4A97F"/>
                </a:solidFill>
                <a:latin typeface="Arial" panose="020B0604020202020204" pitchFamily="34" charset="0"/>
                <a:ea typeface="Arial" pitchFamily="34" charset="-122"/>
                <a:cs typeface="Arial" panose="020B0604020202020204" pitchFamily="34" charset="0"/>
              </a:rPr>
              <a:t>Leçon</a:t>
            </a:r>
            <a:r>
              <a:rPr lang="en-US" sz="2400" b="1" i="1" dirty="0">
                <a:solidFill>
                  <a:srgbClr val="F4A97F"/>
                </a:solidFill>
                <a:latin typeface="Arial" panose="020B0604020202020204" pitchFamily="34" charset="0"/>
                <a:ea typeface="Arial" pitchFamily="34" charset="-122"/>
                <a:cs typeface="Arial" panose="020B0604020202020204" pitchFamily="34" charset="0"/>
              </a:rPr>
              <a:t> : Infections et maladies </a:t>
            </a:r>
            <a:r>
              <a:rPr lang="en-US" sz="2400" b="1" i="1" dirty="0" err="1">
                <a:solidFill>
                  <a:srgbClr val="F4A97F"/>
                </a:solidFill>
                <a:latin typeface="Arial" panose="020B0604020202020204" pitchFamily="34" charset="0"/>
                <a:ea typeface="Arial" pitchFamily="34" charset="-122"/>
                <a:cs typeface="Arial" panose="020B0604020202020204" pitchFamily="34" charset="0"/>
              </a:rPr>
              <a:t>parodontales</a:t>
            </a:r>
            <a:endParaRPr lang="en-US" sz="2400" dirty="0">
              <a:latin typeface="Arial" panose="020B0604020202020204" pitchFamily="34" charset="0"/>
              <a:cs typeface="Arial" panose="020B0604020202020204" pitchFamily="34" charset="0"/>
            </a:endParaRPr>
          </a:p>
        </p:txBody>
      </p:sp>
      <p:sp>
        <p:nvSpPr>
          <p:cNvPr id="7" name="Shape 5"/>
          <p:cNvSpPr/>
          <p:nvPr/>
        </p:nvSpPr>
        <p:spPr>
          <a:xfrm>
            <a:off x="502920" y="2414016"/>
            <a:ext cx="1691640" cy="365760"/>
          </a:xfrm>
          <a:prstGeom prst="rect">
            <a:avLst/>
          </a:prstGeom>
          <a:solidFill>
            <a:srgbClr val="0E7C86"/>
          </a:solidFill>
          <a:ln w="635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8" name="Text 6"/>
          <p:cNvSpPr/>
          <p:nvPr/>
        </p:nvSpPr>
        <p:spPr>
          <a:xfrm>
            <a:off x="576072" y="2414016"/>
            <a:ext cx="1591056" cy="365760"/>
          </a:xfrm>
          <a:prstGeom prst="rect">
            <a:avLst/>
          </a:prstGeom>
          <a:noFill/>
          <a:ln/>
        </p:spPr>
        <p:txBody>
          <a:bodyPr wrap="square" lIns="0" tIns="0" rIns="0" bIns="0" rtlCol="0" anchor="ctr"/>
          <a:lstStyle/>
          <a:p>
            <a:pPr marL="0" indent="0" algn="ctr">
              <a:buNone/>
            </a:pPr>
            <a:r>
              <a:rPr lang="en-US" b="1" dirty="0">
                <a:solidFill>
                  <a:srgbClr val="FFFFFF"/>
                </a:solidFill>
                <a:latin typeface="Arial" panose="020B0604020202020204" pitchFamily="34" charset="0"/>
                <a:ea typeface="Arial" pitchFamily="34" charset="-122"/>
                <a:cs typeface="Arial" panose="020B0604020202020204" pitchFamily="34" charset="0"/>
              </a:rPr>
              <a:t>Niveau Bloom</a:t>
            </a:r>
            <a:endParaRPr lang="en-US" dirty="0">
              <a:latin typeface="Arial" panose="020B0604020202020204" pitchFamily="34" charset="0"/>
              <a:cs typeface="Arial" panose="020B0604020202020204" pitchFamily="34" charset="0"/>
            </a:endParaRPr>
          </a:p>
        </p:txBody>
      </p:sp>
      <p:sp>
        <p:nvSpPr>
          <p:cNvPr id="9" name="Shape 7"/>
          <p:cNvSpPr/>
          <p:nvPr/>
        </p:nvSpPr>
        <p:spPr>
          <a:xfrm>
            <a:off x="2240280" y="2414016"/>
            <a:ext cx="6263640" cy="365760"/>
          </a:xfrm>
          <a:prstGeom prst="rect">
            <a:avLst/>
          </a:prstGeom>
          <a:solidFill>
            <a:srgbClr val="0E7C86"/>
          </a:solidFill>
          <a:ln w="635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10" name="Text 8"/>
          <p:cNvSpPr/>
          <p:nvPr/>
        </p:nvSpPr>
        <p:spPr>
          <a:xfrm>
            <a:off x="2313432" y="2414016"/>
            <a:ext cx="6163056" cy="365760"/>
          </a:xfrm>
          <a:prstGeom prst="rect">
            <a:avLst/>
          </a:prstGeom>
          <a:noFill/>
          <a:ln/>
        </p:spPr>
        <p:txBody>
          <a:bodyPr wrap="square" lIns="0" tIns="0" rIns="0" bIns="0" rtlCol="0" anchor="ctr"/>
          <a:lstStyle/>
          <a:p>
            <a:pPr marL="0" indent="0" algn="ctr">
              <a:buNone/>
            </a:pPr>
            <a:r>
              <a:rPr lang="en-US" b="1" dirty="0">
                <a:solidFill>
                  <a:srgbClr val="FFFFFF"/>
                </a:solidFill>
                <a:latin typeface="Arial" panose="020B0604020202020204" pitchFamily="34" charset="0"/>
                <a:ea typeface="Arial" pitchFamily="34" charset="-122"/>
                <a:cs typeface="Arial" panose="020B0604020202020204" pitchFamily="34" charset="0"/>
              </a:rPr>
              <a:t>Contenu du cours</a:t>
            </a:r>
            <a:endParaRPr lang="en-US" dirty="0">
              <a:latin typeface="Arial" panose="020B0604020202020204" pitchFamily="34" charset="0"/>
              <a:cs typeface="Arial" panose="020B0604020202020204" pitchFamily="34" charset="0"/>
            </a:endParaRPr>
          </a:p>
        </p:txBody>
      </p:sp>
      <p:sp>
        <p:nvSpPr>
          <p:cNvPr id="11" name="Shape 9"/>
          <p:cNvSpPr/>
          <p:nvPr/>
        </p:nvSpPr>
        <p:spPr>
          <a:xfrm>
            <a:off x="8549640" y="2414016"/>
            <a:ext cx="3063240" cy="365760"/>
          </a:xfrm>
          <a:prstGeom prst="rect">
            <a:avLst/>
          </a:prstGeom>
          <a:solidFill>
            <a:srgbClr val="0E7C86"/>
          </a:solidFill>
          <a:ln w="635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12" name="Text 10"/>
          <p:cNvSpPr/>
          <p:nvPr/>
        </p:nvSpPr>
        <p:spPr>
          <a:xfrm>
            <a:off x="8622792" y="2414016"/>
            <a:ext cx="2962656" cy="365760"/>
          </a:xfrm>
          <a:prstGeom prst="rect">
            <a:avLst/>
          </a:prstGeom>
          <a:noFill/>
          <a:ln/>
        </p:spPr>
        <p:txBody>
          <a:bodyPr wrap="square" lIns="0" tIns="0" rIns="0" bIns="0" rtlCol="0" anchor="ctr"/>
          <a:lstStyle/>
          <a:p>
            <a:pPr marL="0" indent="0" algn="ctr">
              <a:buNone/>
            </a:pPr>
            <a:r>
              <a:rPr lang="en-US" b="1" dirty="0">
                <a:solidFill>
                  <a:srgbClr val="FFFFFF"/>
                </a:solidFill>
                <a:latin typeface="Arial" panose="020B0604020202020204" pitchFamily="34" charset="0"/>
                <a:ea typeface="Arial" pitchFamily="34" charset="-122"/>
                <a:cs typeface="Arial" panose="020B0604020202020204" pitchFamily="34" charset="0"/>
              </a:rPr>
              <a:t>Couverture par l'épreuve</a:t>
            </a:r>
            <a:endParaRPr lang="en-US" dirty="0">
              <a:latin typeface="Arial" panose="020B0604020202020204" pitchFamily="34" charset="0"/>
              <a:cs typeface="Arial" panose="020B0604020202020204" pitchFamily="34" charset="0"/>
            </a:endParaRPr>
          </a:p>
        </p:txBody>
      </p:sp>
      <p:sp>
        <p:nvSpPr>
          <p:cNvPr id="13" name="Shape 11"/>
          <p:cNvSpPr/>
          <p:nvPr/>
        </p:nvSpPr>
        <p:spPr>
          <a:xfrm>
            <a:off x="502920" y="2779776"/>
            <a:ext cx="1691640" cy="438912"/>
          </a:xfrm>
          <a:prstGeom prst="rect">
            <a:avLst/>
          </a:prstGeom>
          <a:solidFill>
            <a:srgbClr val="0B1E45"/>
          </a:solidFill>
          <a:ln w="508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14" name="Text 12"/>
          <p:cNvSpPr/>
          <p:nvPr/>
        </p:nvSpPr>
        <p:spPr>
          <a:xfrm>
            <a:off x="576072" y="2779776"/>
            <a:ext cx="1591056" cy="438912"/>
          </a:xfrm>
          <a:prstGeom prst="rect">
            <a:avLst/>
          </a:prstGeom>
          <a:noFill/>
          <a:ln/>
        </p:spPr>
        <p:txBody>
          <a:bodyPr wrap="square" lIns="0" tIns="0" rIns="0" bIns="0" rtlCol="0" anchor="ctr"/>
          <a:lstStyle/>
          <a:p>
            <a:pPr marL="0" indent="0" algn="ctr">
              <a:lnSpc>
                <a:spcPct val="100000"/>
              </a:lnSpc>
              <a:buNone/>
            </a:pPr>
            <a:r>
              <a:rPr lang="en-US" b="1" dirty="0">
                <a:solidFill>
                  <a:srgbClr val="FFFFFF"/>
                </a:solidFill>
                <a:latin typeface="Arial" panose="020B0604020202020204" pitchFamily="34" charset="0"/>
                <a:ea typeface="Arial" pitchFamily="34" charset="-122"/>
                <a:cs typeface="Arial" panose="020B0604020202020204" pitchFamily="34" charset="0"/>
              </a:rPr>
              <a:t>Se souvenir</a:t>
            </a:r>
            <a:endParaRPr lang="en-US" dirty="0">
              <a:latin typeface="Arial" panose="020B0604020202020204" pitchFamily="34" charset="0"/>
              <a:cs typeface="Arial" panose="020B0604020202020204" pitchFamily="34" charset="0"/>
            </a:endParaRPr>
          </a:p>
        </p:txBody>
      </p:sp>
      <p:sp>
        <p:nvSpPr>
          <p:cNvPr id="15" name="Shape 13"/>
          <p:cNvSpPr/>
          <p:nvPr/>
        </p:nvSpPr>
        <p:spPr>
          <a:xfrm>
            <a:off x="2240280" y="2779776"/>
            <a:ext cx="6263640" cy="438912"/>
          </a:xfrm>
          <a:prstGeom prst="rect">
            <a:avLst/>
          </a:prstGeom>
          <a:solidFill>
            <a:srgbClr val="0E2A5C"/>
          </a:solidFill>
          <a:ln w="508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16" name="Text 14"/>
          <p:cNvSpPr/>
          <p:nvPr/>
        </p:nvSpPr>
        <p:spPr>
          <a:xfrm>
            <a:off x="2313432" y="2779776"/>
            <a:ext cx="6163056" cy="438912"/>
          </a:xfrm>
          <a:prstGeom prst="rect">
            <a:avLst/>
          </a:prstGeom>
          <a:noFill/>
          <a:ln/>
        </p:spPr>
        <p:txBody>
          <a:bodyPr wrap="square" lIns="0" tIns="0" rIns="0" bIns="0" rtlCol="0" anchor="ctr"/>
          <a:lstStyle/>
          <a:p>
            <a:pPr marL="0" indent="0" algn="l">
              <a:lnSpc>
                <a:spcPct val="100000"/>
              </a:lnSpc>
              <a:buNone/>
            </a:pPr>
            <a:r>
              <a:rPr lang="en-US" dirty="0">
                <a:solidFill>
                  <a:srgbClr val="FFFFFF"/>
                </a:solidFill>
                <a:latin typeface="Arial" panose="020B0604020202020204" pitchFamily="34" charset="0"/>
                <a:ea typeface="Arial" pitchFamily="34" charset="-122"/>
                <a:cs typeface="Arial" panose="020B0604020202020204" pitchFamily="34" charset="0"/>
              </a:rPr>
              <a:t>Biofilm, complexes de Socransky, classification EFP/AAP 2017</a:t>
            </a:r>
            <a:endParaRPr lang="en-US" dirty="0">
              <a:latin typeface="Arial" panose="020B0604020202020204" pitchFamily="34" charset="0"/>
              <a:cs typeface="Arial" panose="020B0604020202020204" pitchFamily="34" charset="0"/>
            </a:endParaRPr>
          </a:p>
        </p:txBody>
      </p:sp>
      <p:sp>
        <p:nvSpPr>
          <p:cNvPr id="17" name="Shape 15"/>
          <p:cNvSpPr/>
          <p:nvPr/>
        </p:nvSpPr>
        <p:spPr>
          <a:xfrm>
            <a:off x="8549640" y="2779776"/>
            <a:ext cx="3063240" cy="438912"/>
          </a:xfrm>
          <a:prstGeom prst="rect">
            <a:avLst/>
          </a:prstGeom>
          <a:solidFill>
            <a:srgbClr val="0E2A5C"/>
          </a:solidFill>
          <a:ln w="508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18" name="Text 16"/>
          <p:cNvSpPr/>
          <p:nvPr/>
        </p:nvSpPr>
        <p:spPr>
          <a:xfrm>
            <a:off x="8622792" y="2779776"/>
            <a:ext cx="2962656" cy="438912"/>
          </a:xfrm>
          <a:prstGeom prst="rect">
            <a:avLst/>
          </a:prstGeom>
          <a:noFill/>
          <a:ln/>
        </p:spPr>
        <p:txBody>
          <a:bodyPr wrap="square" lIns="0" tIns="0" rIns="0" bIns="0" rtlCol="0" anchor="ctr"/>
          <a:lstStyle/>
          <a:p>
            <a:pPr marL="0" indent="0" algn="l">
              <a:lnSpc>
                <a:spcPct val="100000"/>
              </a:lnSpc>
              <a:buNone/>
            </a:pPr>
            <a:r>
              <a:rPr lang="en-US" dirty="0">
                <a:solidFill>
                  <a:srgbClr val="FFFFFF"/>
                </a:solidFill>
                <a:latin typeface="Arial" panose="020B0604020202020204" pitchFamily="34" charset="0"/>
                <a:ea typeface="Arial" pitchFamily="34" charset="-122"/>
                <a:cs typeface="Arial" panose="020B0604020202020204" pitchFamily="34" charset="0"/>
              </a:rPr>
              <a:t>QCM 1, 2, 3, 9</a:t>
            </a:r>
            <a:endParaRPr lang="en-US" dirty="0">
              <a:latin typeface="Arial" panose="020B0604020202020204" pitchFamily="34" charset="0"/>
              <a:cs typeface="Arial" panose="020B0604020202020204" pitchFamily="34" charset="0"/>
            </a:endParaRPr>
          </a:p>
        </p:txBody>
      </p:sp>
      <p:sp>
        <p:nvSpPr>
          <p:cNvPr id="19" name="Shape 17"/>
          <p:cNvSpPr/>
          <p:nvPr/>
        </p:nvSpPr>
        <p:spPr>
          <a:xfrm>
            <a:off x="502920" y="3218688"/>
            <a:ext cx="1691640" cy="438912"/>
          </a:xfrm>
          <a:prstGeom prst="rect">
            <a:avLst/>
          </a:prstGeom>
          <a:solidFill>
            <a:srgbClr val="0B1E45"/>
          </a:solidFill>
          <a:ln w="508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20" name="Text 18"/>
          <p:cNvSpPr/>
          <p:nvPr/>
        </p:nvSpPr>
        <p:spPr>
          <a:xfrm>
            <a:off x="576072" y="3218688"/>
            <a:ext cx="1591056" cy="438912"/>
          </a:xfrm>
          <a:prstGeom prst="rect">
            <a:avLst/>
          </a:prstGeom>
          <a:noFill/>
          <a:ln/>
        </p:spPr>
        <p:txBody>
          <a:bodyPr wrap="square" lIns="0" tIns="0" rIns="0" bIns="0" rtlCol="0" anchor="ctr"/>
          <a:lstStyle/>
          <a:p>
            <a:pPr marL="0" indent="0" algn="ctr">
              <a:lnSpc>
                <a:spcPct val="100000"/>
              </a:lnSpc>
              <a:buNone/>
            </a:pPr>
            <a:r>
              <a:rPr lang="en-US" b="1" dirty="0">
                <a:solidFill>
                  <a:srgbClr val="FFFFFF"/>
                </a:solidFill>
                <a:latin typeface="Arial" panose="020B0604020202020204" pitchFamily="34" charset="0"/>
                <a:ea typeface="Arial" pitchFamily="34" charset="-122"/>
                <a:cs typeface="Arial" panose="020B0604020202020204" pitchFamily="34" charset="0"/>
              </a:rPr>
              <a:t>Comprendre</a:t>
            </a:r>
            <a:endParaRPr lang="en-US" dirty="0">
              <a:latin typeface="Arial" panose="020B0604020202020204" pitchFamily="34" charset="0"/>
              <a:cs typeface="Arial" panose="020B0604020202020204" pitchFamily="34" charset="0"/>
            </a:endParaRPr>
          </a:p>
        </p:txBody>
      </p:sp>
      <p:sp>
        <p:nvSpPr>
          <p:cNvPr id="21" name="Shape 19"/>
          <p:cNvSpPr/>
          <p:nvPr/>
        </p:nvSpPr>
        <p:spPr>
          <a:xfrm>
            <a:off x="2240280" y="3218688"/>
            <a:ext cx="6263640" cy="438912"/>
          </a:xfrm>
          <a:prstGeom prst="rect">
            <a:avLst/>
          </a:prstGeom>
          <a:solidFill>
            <a:srgbClr val="0E2A5C"/>
          </a:solidFill>
          <a:ln w="508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22" name="Text 20"/>
          <p:cNvSpPr/>
          <p:nvPr/>
        </p:nvSpPr>
        <p:spPr>
          <a:xfrm>
            <a:off x="2313432" y="3218688"/>
            <a:ext cx="6163056" cy="438912"/>
          </a:xfrm>
          <a:prstGeom prst="rect">
            <a:avLst/>
          </a:prstGeom>
          <a:noFill/>
          <a:ln/>
        </p:spPr>
        <p:txBody>
          <a:bodyPr wrap="square" lIns="0" tIns="0" rIns="0" bIns="0" rtlCol="0" anchor="ctr"/>
          <a:lstStyle/>
          <a:p>
            <a:pPr marL="0" indent="0" algn="l">
              <a:lnSpc>
                <a:spcPct val="100000"/>
              </a:lnSpc>
              <a:buNone/>
            </a:pPr>
            <a:r>
              <a:rPr lang="en-US" dirty="0">
                <a:solidFill>
                  <a:srgbClr val="FFFFFF"/>
                </a:solidFill>
                <a:latin typeface="Arial" panose="020B0604020202020204" pitchFamily="34" charset="0"/>
                <a:ea typeface="Arial" pitchFamily="34" charset="-122"/>
                <a:cs typeface="Arial" panose="020B0604020202020204" pitchFamily="34" charset="0"/>
              </a:rPr>
              <a:t>Dysbiose, pathogène clé, réponse de l'hôte, gingivite/parodontite, facteurs de risque</a:t>
            </a:r>
            <a:endParaRPr lang="en-US" dirty="0">
              <a:latin typeface="Arial" panose="020B0604020202020204" pitchFamily="34" charset="0"/>
              <a:cs typeface="Arial" panose="020B0604020202020204" pitchFamily="34" charset="0"/>
            </a:endParaRPr>
          </a:p>
        </p:txBody>
      </p:sp>
      <p:sp>
        <p:nvSpPr>
          <p:cNvPr id="23" name="Shape 21"/>
          <p:cNvSpPr/>
          <p:nvPr/>
        </p:nvSpPr>
        <p:spPr>
          <a:xfrm>
            <a:off x="8549640" y="3218688"/>
            <a:ext cx="3063240" cy="438912"/>
          </a:xfrm>
          <a:prstGeom prst="rect">
            <a:avLst/>
          </a:prstGeom>
          <a:solidFill>
            <a:srgbClr val="0E2A5C"/>
          </a:solidFill>
          <a:ln w="508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24" name="Text 22"/>
          <p:cNvSpPr/>
          <p:nvPr/>
        </p:nvSpPr>
        <p:spPr>
          <a:xfrm>
            <a:off x="8622792" y="3218688"/>
            <a:ext cx="2962656" cy="438912"/>
          </a:xfrm>
          <a:prstGeom prst="rect">
            <a:avLst/>
          </a:prstGeom>
          <a:noFill/>
          <a:ln/>
        </p:spPr>
        <p:txBody>
          <a:bodyPr wrap="square" lIns="0" tIns="0" rIns="0" bIns="0" rtlCol="0" anchor="ctr"/>
          <a:lstStyle/>
          <a:p>
            <a:pPr marL="0" indent="0" algn="l">
              <a:lnSpc>
                <a:spcPct val="100000"/>
              </a:lnSpc>
              <a:buNone/>
            </a:pPr>
            <a:r>
              <a:rPr lang="en-US" dirty="0">
                <a:solidFill>
                  <a:srgbClr val="FFFFFF"/>
                </a:solidFill>
                <a:latin typeface="Arial" panose="020B0604020202020204" pitchFamily="34" charset="0"/>
                <a:ea typeface="Arial" pitchFamily="34" charset="-122"/>
                <a:cs typeface="Arial" panose="020B0604020202020204" pitchFamily="34" charset="0"/>
              </a:rPr>
              <a:t>QCM 4, 5, 6, 7, 8, 10</a:t>
            </a:r>
            <a:endParaRPr lang="en-US" dirty="0">
              <a:latin typeface="Arial" panose="020B0604020202020204" pitchFamily="34" charset="0"/>
              <a:cs typeface="Arial" panose="020B0604020202020204" pitchFamily="34" charset="0"/>
            </a:endParaRPr>
          </a:p>
        </p:txBody>
      </p:sp>
      <p:sp>
        <p:nvSpPr>
          <p:cNvPr id="25" name="Shape 23"/>
          <p:cNvSpPr/>
          <p:nvPr/>
        </p:nvSpPr>
        <p:spPr>
          <a:xfrm>
            <a:off x="502920" y="3657600"/>
            <a:ext cx="1691640" cy="438912"/>
          </a:xfrm>
          <a:prstGeom prst="rect">
            <a:avLst/>
          </a:prstGeom>
          <a:solidFill>
            <a:srgbClr val="0B1E45"/>
          </a:solidFill>
          <a:ln w="508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26" name="Text 24"/>
          <p:cNvSpPr/>
          <p:nvPr/>
        </p:nvSpPr>
        <p:spPr>
          <a:xfrm>
            <a:off x="576072" y="3657600"/>
            <a:ext cx="1591056" cy="438912"/>
          </a:xfrm>
          <a:prstGeom prst="rect">
            <a:avLst/>
          </a:prstGeom>
          <a:noFill/>
          <a:ln/>
        </p:spPr>
        <p:txBody>
          <a:bodyPr wrap="square" lIns="0" tIns="0" rIns="0" bIns="0" rtlCol="0" anchor="ctr"/>
          <a:lstStyle/>
          <a:p>
            <a:pPr marL="0" indent="0" algn="ctr">
              <a:lnSpc>
                <a:spcPct val="100000"/>
              </a:lnSpc>
              <a:buNone/>
            </a:pPr>
            <a:r>
              <a:rPr lang="en-US" b="1" dirty="0">
                <a:solidFill>
                  <a:srgbClr val="FFFFFF"/>
                </a:solidFill>
                <a:latin typeface="Arial" panose="020B0604020202020204" pitchFamily="34" charset="0"/>
                <a:ea typeface="Arial" pitchFamily="34" charset="-122"/>
                <a:cs typeface="Arial" panose="020B0604020202020204" pitchFamily="34" charset="0"/>
              </a:rPr>
              <a:t>Appliquer</a:t>
            </a:r>
            <a:endParaRPr lang="en-US" dirty="0">
              <a:latin typeface="Arial" panose="020B0604020202020204" pitchFamily="34" charset="0"/>
              <a:cs typeface="Arial" panose="020B0604020202020204" pitchFamily="34" charset="0"/>
            </a:endParaRPr>
          </a:p>
        </p:txBody>
      </p:sp>
      <p:sp>
        <p:nvSpPr>
          <p:cNvPr id="27" name="Shape 25"/>
          <p:cNvSpPr/>
          <p:nvPr/>
        </p:nvSpPr>
        <p:spPr>
          <a:xfrm>
            <a:off x="2240280" y="3657600"/>
            <a:ext cx="6263640" cy="438912"/>
          </a:xfrm>
          <a:prstGeom prst="rect">
            <a:avLst/>
          </a:prstGeom>
          <a:solidFill>
            <a:srgbClr val="0E2A5C"/>
          </a:solidFill>
          <a:ln w="508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28" name="Text 26"/>
          <p:cNvSpPr/>
          <p:nvPr/>
        </p:nvSpPr>
        <p:spPr>
          <a:xfrm>
            <a:off x="2313432" y="3657600"/>
            <a:ext cx="6163056" cy="438912"/>
          </a:xfrm>
          <a:prstGeom prst="rect">
            <a:avLst/>
          </a:prstGeom>
          <a:noFill/>
          <a:ln/>
        </p:spPr>
        <p:txBody>
          <a:bodyPr wrap="square" lIns="0" tIns="0" rIns="0" bIns="0" rtlCol="0" anchor="ctr"/>
          <a:lstStyle/>
          <a:p>
            <a:pPr marL="0" indent="0" algn="l">
              <a:lnSpc>
                <a:spcPct val="100000"/>
              </a:lnSpc>
              <a:buNone/>
            </a:pPr>
            <a:r>
              <a:rPr lang="en-US" dirty="0">
                <a:solidFill>
                  <a:srgbClr val="FFFFFF"/>
                </a:solidFill>
                <a:latin typeface="Arial" panose="020B0604020202020204" pitchFamily="34" charset="0"/>
                <a:ea typeface="Arial" pitchFamily="34" charset="-122"/>
                <a:cs typeface="Arial" panose="020B0604020202020204" pitchFamily="34" charset="0"/>
              </a:rPr>
              <a:t>Diagnostic clinique à partir des signes d'un cas</a:t>
            </a:r>
            <a:endParaRPr lang="en-US" dirty="0">
              <a:latin typeface="Arial" panose="020B0604020202020204" pitchFamily="34" charset="0"/>
              <a:cs typeface="Arial" panose="020B0604020202020204" pitchFamily="34" charset="0"/>
            </a:endParaRPr>
          </a:p>
        </p:txBody>
      </p:sp>
      <p:sp>
        <p:nvSpPr>
          <p:cNvPr id="29" name="Shape 27"/>
          <p:cNvSpPr/>
          <p:nvPr/>
        </p:nvSpPr>
        <p:spPr>
          <a:xfrm>
            <a:off x="8549640" y="3657600"/>
            <a:ext cx="3063240" cy="438912"/>
          </a:xfrm>
          <a:prstGeom prst="rect">
            <a:avLst/>
          </a:prstGeom>
          <a:solidFill>
            <a:srgbClr val="0E2A5C"/>
          </a:solidFill>
          <a:ln w="508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30" name="Text 28"/>
          <p:cNvSpPr/>
          <p:nvPr/>
        </p:nvSpPr>
        <p:spPr>
          <a:xfrm>
            <a:off x="8622792" y="3657600"/>
            <a:ext cx="2962656" cy="438912"/>
          </a:xfrm>
          <a:prstGeom prst="rect">
            <a:avLst/>
          </a:prstGeom>
          <a:noFill/>
          <a:ln/>
        </p:spPr>
        <p:txBody>
          <a:bodyPr wrap="square" lIns="0" tIns="0" rIns="0" bIns="0" rtlCol="0" anchor="ctr"/>
          <a:lstStyle/>
          <a:p>
            <a:pPr marL="0" indent="0" algn="l">
              <a:lnSpc>
                <a:spcPct val="100000"/>
              </a:lnSpc>
              <a:buNone/>
            </a:pPr>
            <a:r>
              <a:rPr lang="en-US" dirty="0">
                <a:solidFill>
                  <a:srgbClr val="FFFFFF"/>
                </a:solidFill>
                <a:latin typeface="Arial" panose="020B0604020202020204" pitchFamily="34" charset="0"/>
                <a:ea typeface="Arial" pitchFamily="34" charset="-122"/>
                <a:cs typeface="Arial" panose="020B0604020202020204" pitchFamily="34" charset="0"/>
              </a:rPr>
              <a:t>Cas clinique Q1</a:t>
            </a:r>
            <a:endParaRPr lang="en-US" dirty="0">
              <a:latin typeface="Arial" panose="020B0604020202020204" pitchFamily="34" charset="0"/>
              <a:cs typeface="Arial" panose="020B0604020202020204" pitchFamily="34" charset="0"/>
            </a:endParaRPr>
          </a:p>
        </p:txBody>
      </p:sp>
      <p:sp>
        <p:nvSpPr>
          <p:cNvPr id="31" name="Shape 29"/>
          <p:cNvSpPr/>
          <p:nvPr/>
        </p:nvSpPr>
        <p:spPr>
          <a:xfrm>
            <a:off x="502920" y="4096512"/>
            <a:ext cx="1691640" cy="438912"/>
          </a:xfrm>
          <a:prstGeom prst="rect">
            <a:avLst/>
          </a:prstGeom>
          <a:solidFill>
            <a:srgbClr val="0B1E45"/>
          </a:solidFill>
          <a:ln w="508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32" name="Text 30"/>
          <p:cNvSpPr/>
          <p:nvPr/>
        </p:nvSpPr>
        <p:spPr>
          <a:xfrm>
            <a:off x="576072" y="4096512"/>
            <a:ext cx="1591056" cy="438912"/>
          </a:xfrm>
          <a:prstGeom prst="rect">
            <a:avLst/>
          </a:prstGeom>
          <a:noFill/>
          <a:ln/>
        </p:spPr>
        <p:txBody>
          <a:bodyPr wrap="square" lIns="0" tIns="0" rIns="0" bIns="0" rtlCol="0" anchor="ctr"/>
          <a:lstStyle/>
          <a:p>
            <a:pPr marL="0" indent="0" algn="ctr">
              <a:lnSpc>
                <a:spcPct val="100000"/>
              </a:lnSpc>
              <a:buNone/>
            </a:pPr>
            <a:r>
              <a:rPr lang="en-US" b="1" dirty="0">
                <a:solidFill>
                  <a:srgbClr val="FFFFFF"/>
                </a:solidFill>
                <a:latin typeface="Arial" panose="020B0604020202020204" pitchFamily="34" charset="0"/>
                <a:ea typeface="Arial" pitchFamily="34" charset="-122"/>
                <a:cs typeface="Arial" panose="020B0604020202020204" pitchFamily="34" charset="0"/>
              </a:rPr>
              <a:t>Analyser</a:t>
            </a:r>
            <a:endParaRPr lang="en-US" dirty="0">
              <a:latin typeface="Arial" panose="020B0604020202020204" pitchFamily="34" charset="0"/>
              <a:cs typeface="Arial" panose="020B0604020202020204" pitchFamily="34" charset="0"/>
            </a:endParaRPr>
          </a:p>
        </p:txBody>
      </p:sp>
      <p:sp>
        <p:nvSpPr>
          <p:cNvPr id="33" name="Shape 31"/>
          <p:cNvSpPr/>
          <p:nvPr/>
        </p:nvSpPr>
        <p:spPr>
          <a:xfrm>
            <a:off x="2240280" y="4096512"/>
            <a:ext cx="6263640" cy="438912"/>
          </a:xfrm>
          <a:prstGeom prst="rect">
            <a:avLst/>
          </a:prstGeom>
          <a:solidFill>
            <a:srgbClr val="0E2A5C"/>
          </a:solidFill>
          <a:ln w="508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34" name="Text 32"/>
          <p:cNvSpPr/>
          <p:nvPr/>
        </p:nvSpPr>
        <p:spPr>
          <a:xfrm>
            <a:off x="2313432" y="4096512"/>
            <a:ext cx="6163056" cy="438912"/>
          </a:xfrm>
          <a:prstGeom prst="rect">
            <a:avLst/>
          </a:prstGeom>
          <a:noFill/>
          <a:ln/>
        </p:spPr>
        <p:txBody>
          <a:bodyPr wrap="square" lIns="0" tIns="0" rIns="0" bIns="0" rtlCol="0" anchor="ctr"/>
          <a:lstStyle/>
          <a:p>
            <a:pPr marL="0" indent="0" algn="l">
              <a:lnSpc>
                <a:spcPct val="100000"/>
              </a:lnSpc>
              <a:buNone/>
            </a:pPr>
            <a:r>
              <a:rPr lang="en-US" dirty="0">
                <a:solidFill>
                  <a:srgbClr val="FFFFFF"/>
                </a:solidFill>
                <a:latin typeface="Arial" panose="020B0604020202020204" pitchFamily="34" charset="0"/>
                <a:ea typeface="Arial" pitchFamily="34" charset="-122"/>
                <a:cs typeface="Arial" panose="020B0604020202020204" pitchFamily="34" charset="0"/>
              </a:rPr>
              <a:t>Identification bactériologique et diagnostic différentiel</a:t>
            </a:r>
            <a:endParaRPr lang="en-US" dirty="0">
              <a:latin typeface="Arial" panose="020B0604020202020204" pitchFamily="34" charset="0"/>
              <a:cs typeface="Arial" panose="020B0604020202020204" pitchFamily="34" charset="0"/>
            </a:endParaRPr>
          </a:p>
        </p:txBody>
      </p:sp>
      <p:sp>
        <p:nvSpPr>
          <p:cNvPr id="35" name="Shape 33"/>
          <p:cNvSpPr/>
          <p:nvPr/>
        </p:nvSpPr>
        <p:spPr>
          <a:xfrm>
            <a:off x="8549640" y="4096512"/>
            <a:ext cx="3063240" cy="438912"/>
          </a:xfrm>
          <a:prstGeom prst="rect">
            <a:avLst/>
          </a:prstGeom>
          <a:solidFill>
            <a:srgbClr val="0E2A5C"/>
          </a:solidFill>
          <a:ln w="508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36" name="Text 34"/>
          <p:cNvSpPr/>
          <p:nvPr/>
        </p:nvSpPr>
        <p:spPr>
          <a:xfrm>
            <a:off x="8622792" y="4096512"/>
            <a:ext cx="2962656" cy="438912"/>
          </a:xfrm>
          <a:prstGeom prst="rect">
            <a:avLst/>
          </a:prstGeom>
          <a:noFill/>
          <a:ln/>
        </p:spPr>
        <p:txBody>
          <a:bodyPr wrap="square" lIns="0" tIns="0" rIns="0" bIns="0" rtlCol="0" anchor="ctr"/>
          <a:lstStyle/>
          <a:p>
            <a:pPr marL="0" indent="0" algn="l">
              <a:lnSpc>
                <a:spcPct val="100000"/>
              </a:lnSpc>
              <a:buNone/>
            </a:pPr>
            <a:r>
              <a:rPr lang="en-US" dirty="0">
                <a:solidFill>
                  <a:srgbClr val="FFFFFF"/>
                </a:solidFill>
                <a:latin typeface="Arial" panose="020B0604020202020204" pitchFamily="34" charset="0"/>
                <a:ea typeface="Arial" pitchFamily="34" charset="-122"/>
                <a:cs typeface="Arial" panose="020B0604020202020204" pitchFamily="34" charset="0"/>
              </a:rPr>
              <a:t>Cas clinique Q2</a:t>
            </a:r>
            <a:endParaRPr lang="en-US" dirty="0">
              <a:latin typeface="Arial" panose="020B0604020202020204" pitchFamily="34" charset="0"/>
              <a:cs typeface="Arial" panose="020B0604020202020204" pitchFamily="34" charset="0"/>
            </a:endParaRPr>
          </a:p>
        </p:txBody>
      </p:sp>
      <p:sp>
        <p:nvSpPr>
          <p:cNvPr id="37" name="Shape 35"/>
          <p:cNvSpPr/>
          <p:nvPr/>
        </p:nvSpPr>
        <p:spPr>
          <a:xfrm>
            <a:off x="502920" y="4535424"/>
            <a:ext cx="1691640" cy="438912"/>
          </a:xfrm>
          <a:prstGeom prst="rect">
            <a:avLst/>
          </a:prstGeom>
          <a:solidFill>
            <a:srgbClr val="0B1E45"/>
          </a:solidFill>
          <a:ln w="508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38" name="Text 36"/>
          <p:cNvSpPr/>
          <p:nvPr/>
        </p:nvSpPr>
        <p:spPr>
          <a:xfrm>
            <a:off x="576072" y="4535424"/>
            <a:ext cx="1591056" cy="438912"/>
          </a:xfrm>
          <a:prstGeom prst="rect">
            <a:avLst/>
          </a:prstGeom>
          <a:noFill/>
          <a:ln/>
        </p:spPr>
        <p:txBody>
          <a:bodyPr wrap="square" lIns="0" tIns="0" rIns="0" bIns="0" rtlCol="0" anchor="ctr"/>
          <a:lstStyle/>
          <a:p>
            <a:pPr marL="0" indent="0" algn="ctr">
              <a:lnSpc>
                <a:spcPct val="100000"/>
              </a:lnSpc>
              <a:buNone/>
            </a:pPr>
            <a:r>
              <a:rPr lang="en-US" b="1" dirty="0">
                <a:solidFill>
                  <a:srgbClr val="FFFFFF"/>
                </a:solidFill>
                <a:latin typeface="Arial" panose="020B0604020202020204" pitchFamily="34" charset="0"/>
                <a:ea typeface="Arial" pitchFamily="34" charset="-122"/>
                <a:cs typeface="Arial" panose="020B0604020202020204" pitchFamily="34" charset="0"/>
              </a:rPr>
              <a:t>Évaluer</a:t>
            </a:r>
            <a:endParaRPr lang="en-US" dirty="0">
              <a:latin typeface="Arial" panose="020B0604020202020204" pitchFamily="34" charset="0"/>
              <a:cs typeface="Arial" panose="020B0604020202020204" pitchFamily="34" charset="0"/>
            </a:endParaRPr>
          </a:p>
        </p:txBody>
      </p:sp>
      <p:sp>
        <p:nvSpPr>
          <p:cNvPr id="39" name="Shape 37"/>
          <p:cNvSpPr/>
          <p:nvPr/>
        </p:nvSpPr>
        <p:spPr>
          <a:xfrm>
            <a:off x="2240280" y="4535424"/>
            <a:ext cx="6263640" cy="438912"/>
          </a:xfrm>
          <a:prstGeom prst="rect">
            <a:avLst/>
          </a:prstGeom>
          <a:solidFill>
            <a:srgbClr val="0E2A5C"/>
          </a:solidFill>
          <a:ln w="508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40" name="Text 38"/>
          <p:cNvSpPr/>
          <p:nvPr/>
        </p:nvSpPr>
        <p:spPr>
          <a:xfrm>
            <a:off x="2313432" y="4535424"/>
            <a:ext cx="6163056" cy="438912"/>
          </a:xfrm>
          <a:prstGeom prst="rect">
            <a:avLst/>
          </a:prstGeom>
          <a:noFill/>
          <a:ln/>
        </p:spPr>
        <p:txBody>
          <a:bodyPr wrap="square" lIns="0" tIns="0" rIns="0" bIns="0" rtlCol="0" anchor="ctr"/>
          <a:lstStyle/>
          <a:p>
            <a:pPr marL="0" indent="0" algn="l">
              <a:lnSpc>
                <a:spcPct val="100000"/>
              </a:lnSpc>
              <a:buNone/>
            </a:pPr>
            <a:r>
              <a:rPr lang="en-US" dirty="0">
                <a:solidFill>
                  <a:srgbClr val="FFFFFF"/>
                </a:solidFill>
                <a:latin typeface="Arial" panose="020B0604020202020204" pitchFamily="34" charset="0"/>
                <a:ea typeface="Arial" pitchFamily="34" charset="-122"/>
                <a:cs typeface="Arial" panose="020B0604020202020204" pitchFamily="34" charset="0"/>
              </a:rPr>
              <a:t>Jugement sur la pertinence d'une antibiothérapie</a:t>
            </a:r>
            <a:endParaRPr lang="en-US" dirty="0">
              <a:latin typeface="Arial" panose="020B0604020202020204" pitchFamily="34" charset="0"/>
              <a:cs typeface="Arial" panose="020B0604020202020204" pitchFamily="34" charset="0"/>
            </a:endParaRPr>
          </a:p>
        </p:txBody>
      </p:sp>
      <p:sp>
        <p:nvSpPr>
          <p:cNvPr id="41" name="Shape 39"/>
          <p:cNvSpPr/>
          <p:nvPr/>
        </p:nvSpPr>
        <p:spPr>
          <a:xfrm>
            <a:off x="8549640" y="4535424"/>
            <a:ext cx="3063240" cy="438912"/>
          </a:xfrm>
          <a:prstGeom prst="rect">
            <a:avLst/>
          </a:prstGeom>
          <a:solidFill>
            <a:srgbClr val="0E2A5C"/>
          </a:solidFill>
          <a:ln w="508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42" name="Text 40"/>
          <p:cNvSpPr/>
          <p:nvPr/>
        </p:nvSpPr>
        <p:spPr>
          <a:xfrm>
            <a:off x="8622792" y="4535424"/>
            <a:ext cx="2962656" cy="438912"/>
          </a:xfrm>
          <a:prstGeom prst="rect">
            <a:avLst/>
          </a:prstGeom>
          <a:noFill/>
          <a:ln/>
        </p:spPr>
        <p:txBody>
          <a:bodyPr wrap="square" lIns="0" tIns="0" rIns="0" bIns="0" rtlCol="0" anchor="ctr"/>
          <a:lstStyle/>
          <a:p>
            <a:pPr marL="0" indent="0" algn="l">
              <a:lnSpc>
                <a:spcPct val="100000"/>
              </a:lnSpc>
              <a:buNone/>
            </a:pPr>
            <a:r>
              <a:rPr lang="en-US" dirty="0">
                <a:solidFill>
                  <a:srgbClr val="FFFFFF"/>
                </a:solidFill>
                <a:latin typeface="Arial" panose="020B0604020202020204" pitchFamily="34" charset="0"/>
                <a:ea typeface="Arial" pitchFamily="34" charset="-122"/>
                <a:cs typeface="Arial" panose="020B0604020202020204" pitchFamily="34" charset="0"/>
              </a:rPr>
              <a:t>Synthèse (a)</a:t>
            </a:r>
            <a:endParaRPr lang="en-US" dirty="0">
              <a:latin typeface="Arial" panose="020B0604020202020204" pitchFamily="34" charset="0"/>
              <a:cs typeface="Arial" panose="020B0604020202020204" pitchFamily="34" charset="0"/>
            </a:endParaRPr>
          </a:p>
        </p:txBody>
      </p:sp>
      <p:sp>
        <p:nvSpPr>
          <p:cNvPr id="43" name="Shape 41"/>
          <p:cNvSpPr/>
          <p:nvPr/>
        </p:nvSpPr>
        <p:spPr>
          <a:xfrm>
            <a:off x="502920" y="4974336"/>
            <a:ext cx="1691640" cy="438912"/>
          </a:xfrm>
          <a:prstGeom prst="rect">
            <a:avLst/>
          </a:prstGeom>
          <a:solidFill>
            <a:srgbClr val="0B1E45"/>
          </a:solidFill>
          <a:ln w="508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44" name="Text 42"/>
          <p:cNvSpPr/>
          <p:nvPr/>
        </p:nvSpPr>
        <p:spPr>
          <a:xfrm>
            <a:off x="576072" y="4974336"/>
            <a:ext cx="1591056" cy="438912"/>
          </a:xfrm>
          <a:prstGeom prst="rect">
            <a:avLst/>
          </a:prstGeom>
          <a:noFill/>
          <a:ln/>
        </p:spPr>
        <p:txBody>
          <a:bodyPr wrap="square" lIns="0" tIns="0" rIns="0" bIns="0" rtlCol="0" anchor="ctr"/>
          <a:lstStyle/>
          <a:p>
            <a:pPr marL="0" indent="0" algn="ctr">
              <a:lnSpc>
                <a:spcPct val="100000"/>
              </a:lnSpc>
              <a:buNone/>
            </a:pPr>
            <a:r>
              <a:rPr lang="en-US" b="1" dirty="0">
                <a:solidFill>
                  <a:srgbClr val="FFFFFF"/>
                </a:solidFill>
                <a:latin typeface="Arial" panose="020B0604020202020204" pitchFamily="34" charset="0"/>
                <a:ea typeface="Arial" pitchFamily="34" charset="-122"/>
                <a:cs typeface="Arial" panose="020B0604020202020204" pitchFamily="34" charset="0"/>
              </a:rPr>
              <a:t>Créer</a:t>
            </a:r>
            <a:endParaRPr lang="en-US" dirty="0">
              <a:latin typeface="Arial" panose="020B0604020202020204" pitchFamily="34" charset="0"/>
              <a:cs typeface="Arial" panose="020B0604020202020204" pitchFamily="34" charset="0"/>
            </a:endParaRPr>
          </a:p>
        </p:txBody>
      </p:sp>
      <p:sp>
        <p:nvSpPr>
          <p:cNvPr id="45" name="Shape 43"/>
          <p:cNvSpPr/>
          <p:nvPr/>
        </p:nvSpPr>
        <p:spPr>
          <a:xfrm>
            <a:off x="2240280" y="4974336"/>
            <a:ext cx="6263640" cy="438912"/>
          </a:xfrm>
          <a:prstGeom prst="rect">
            <a:avLst/>
          </a:prstGeom>
          <a:solidFill>
            <a:srgbClr val="0E2A5C"/>
          </a:solidFill>
          <a:ln w="508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46" name="Text 44"/>
          <p:cNvSpPr/>
          <p:nvPr/>
        </p:nvSpPr>
        <p:spPr>
          <a:xfrm>
            <a:off x="2313432" y="4974336"/>
            <a:ext cx="6163056" cy="438912"/>
          </a:xfrm>
          <a:prstGeom prst="rect">
            <a:avLst/>
          </a:prstGeom>
          <a:noFill/>
          <a:ln/>
        </p:spPr>
        <p:txBody>
          <a:bodyPr wrap="square" lIns="0" tIns="0" rIns="0" bIns="0" rtlCol="0" anchor="ctr"/>
          <a:lstStyle/>
          <a:p>
            <a:pPr marL="0" indent="0" algn="l">
              <a:lnSpc>
                <a:spcPct val="100000"/>
              </a:lnSpc>
              <a:buNone/>
            </a:pPr>
            <a:r>
              <a:rPr lang="en-US" dirty="0">
                <a:solidFill>
                  <a:srgbClr val="FFFFFF"/>
                </a:solidFill>
                <a:latin typeface="Arial" panose="020B0604020202020204" pitchFamily="34" charset="0"/>
                <a:ea typeface="Arial" pitchFamily="34" charset="-122"/>
                <a:cs typeface="Arial" panose="020B0604020202020204" pitchFamily="34" charset="0"/>
              </a:rPr>
              <a:t>Conception d'un support de prévention personnalisé</a:t>
            </a:r>
            <a:endParaRPr lang="en-US" dirty="0">
              <a:latin typeface="Arial" panose="020B0604020202020204" pitchFamily="34" charset="0"/>
              <a:cs typeface="Arial" panose="020B0604020202020204" pitchFamily="34" charset="0"/>
            </a:endParaRPr>
          </a:p>
        </p:txBody>
      </p:sp>
      <p:sp>
        <p:nvSpPr>
          <p:cNvPr id="47" name="Shape 45"/>
          <p:cNvSpPr/>
          <p:nvPr/>
        </p:nvSpPr>
        <p:spPr>
          <a:xfrm>
            <a:off x="8549640" y="4974336"/>
            <a:ext cx="3063240" cy="438912"/>
          </a:xfrm>
          <a:prstGeom prst="rect">
            <a:avLst/>
          </a:prstGeom>
          <a:solidFill>
            <a:srgbClr val="0E2A5C"/>
          </a:solidFill>
          <a:ln w="508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48" name="Text 46"/>
          <p:cNvSpPr/>
          <p:nvPr/>
        </p:nvSpPr>
        <p:spPr>
          <a:xfrm>
            <a:off x="8622792" y="4974336"/>
            <a:ext cx="2962656" cy="438912"/>
          </a:xfrm>
          <a:prstGeom prst="rect">
            <a:avLst/>
          </a:prstGeom>
          <a:noFill/>
          <a:ln/>
        </p:spPr>
        <p:txBody>
          <a:bodyPr wrap="square" lIns="0" tIns="0" rIns="0" bIns="0" rtlCol="0" anchor="ctr"/>
          <a:lstStyle/>
          <a:p>
            <a:pPr marL="0" indent="0" algn="l">
              <a:lnSpc>
                <a:spcPct val="100000"/>
              </a:lnSpc>
              <a:buNone/>
            </a:pPr>
            <a:r>
              <a:rPr lang="en-US" dirty="0">
                <a:solidFill>
                  <a:srgbClr val="FFFFFF"/>
                </a:solidFill>
                <a:latin typeface="Arial" panose="020B0604020202020204" pitchFamily="34" charset="0"/>
                <a:ea typeface="Arial" pitchFamily="34" charset="-122"/>
                <a:cs typeface="Arial" panose="020B0604020202020204" pitchFamily="34" charset="0"/>
              </a:rPr>
              <a:t>Synthèse (b)</a:t>
            </a:r>
            <a:endParaRPr lang="en-US" dirty="0">
              <a:latin typeface="Arial" panose="020B0604020202020204" pitchFamily="34" charset="0"/>
              <a:cs typeface="Arial" panose="020B0604020202020204" pitchFamily="34" charset="0"/>
            </a:endParaRPr>
          </a:p>
        </p:txBody>
      </p:sp>
      <p:sp>
        <p:nvSpPr>
          <p:cNvPr id="49" name="Text 47"/>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dirty="0">
                <a:solidFill>
                  <a:srgbClr val="C7CFE0"/>
                </a:solidFill>
                <a:latin typeface="Arial" panose="020B0604020202020204" pitchFamily="34" charset="0"/>
                <a:ea typeface="Arial" pitchFamily="34" charset="-122"/>
                <a:cs typeface="Arial" panose="020B0604020202020204" pitchFamily="34" charset="0"/>
              </a:rPr>
              <a:t>16</a:t>
            </a:r>
            <a:endParaRPr lang="en-US" dirty="0">
              <a:latin typeface="Arial" panose="020B0604020202020204" pitchFamily="34" charset="0"/>
              <a:cs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1">
    <p:bg>
      <p:bgPr>
        <a:solidFill>
          <a:srgbClr val="24356B"/>
        </a:solidFill>
        <a:effectLst/>
      </p:bgPr>
    </p:bg>
    <p:spTree>
      <p:nvGrpSpPr>
        <p:cNvPr id="1" name=""/>
        <p:cNvGrpSpPr/>
        <p:nvPr/>
      </p:nvGrpSpPr>
      <p:grpSpPr>
        <a:xfrm>
          <a:off x="0" y="0"/>
          <a:ext cx="0" cy="0"/>
          <a:chOff x="0" y="0"/>
          <a:chExt cx="0" cy="0"/>
        </a:xfrm>
      </p:grpSpPr>
      <p:sp>
        <p:nvSpPr>
          <p:cNvPr id="2" name="Text 0"/>
          <p:cNvSpPr/>
          <p:nvPr/>
        </p:nvSpPr>
        <p:spPr>
          <a:xfrm>
            <a:off x="502920" y="320040"/>
            <a:ext cx="11155680" cy="594360"/>
          </a:xfrm>
          <a:prstGeom prst="rect">
            <a:avLst/>
          </a:prstGeom>
          <a:noFill/>
          <a:ln/>
        </p:spPr>
        <p:txBody>
          <a:bodyPr wrap="square" lIns="0" tIns="0" rIns="0" bIns="0" rtlCol="0" anchor="ctr"/>
          <a:lstStyle/>
          <a:p>
            <a:pPr marL="0" indent="0" algn="l">
              <a:buNone/>
            </a:pPr>
            <a:r>
              <a:rPr lang="en-US" sz="2800" b="1" dirty="0">
                <a:solidFill>
                  <a:srgbClr val="FFFFFF"/>
                </a:solidFill>
                <a:latin typeface="Arial" panose="020B0604020202020204" pitchFamily="34" charset="0"/>
                <a:ea typeface="Arial" pitchFamily="34" charset="-122"/>
                <a:cs typeface="Arial" panose="020B0604020202020204" pitchFamily="34" charset="0"/>
              </a:rPr>
              <a:t>ÉTAPE 2 :</a:t>
            </a:r>
            <a:endParaRPr lang="en-US" sz="2800" dirty="0">
              <a:latin typeface="Arial" panose="020B0604020202020204" pitchFamily="34" charset="0"/>
              <a:cs typeface="Arial" panose="020B0604020202020204" pitchFamily="34" charset="0"/>
            </a:endParaRPr>
          </a:p>
        </p:txBody>
      </p:sp>
      <p:sp>
        <p:nvSpPr>
          <p:cNvPr id="3" name="Text 1"/>
          <p:cNvSpPr/>
          <p:nvPr/>
        </p:nvSpPr>
        <p:spPr>
          <a:xfrm>
            <a:off x="502920" y="886968"/>
            <a:ext cx="11155680" cy="594360"/>
          </a:xfrm>
          <a:prstGeom prst="rect">
            <a:avLst/>
          </a:prstGeom>
          <a:noFill/>
          <a:ln/>
        </p:spPr>
        <p:txBody>
          <a:bodyPr wrap="square" lIns="0" tIns="0" rIns="0" bIns="0" rtlCol="0" anchor="ctr"/>
          <a:lstStyle/>
          <a:p>
            <a:pPr marL="0" indent="0" algn="l">
              <a:buNone/>
            </a:pPr>
            <a:r>
              <a:rPr lang="en-US" sz="2800" b="1" dirty="0">
                <a:solidFill>
                  <a:srgbClr val="00AEEF"/>
                </a:solidFill>
                <a:latin typeface="Arial" panose="020B0604020202020204" pitchFamily="34" charset="0"/>
                <a:ea typeface="Arial" pitchFamily="34" charset="-122"/>
                <a:cs typeface="Arial" panose="020B0604020202020204" pitchFamily="34" charset="0"/>
              </a:rPr>
              <a:t>IDENTIFIER LES CRITÈRES — CAS RÉEL</a:t>
            </a:r>
            <a:endParaRPr lang="en-US" sz="2800" dirty="0">
              <a:latin typeface="Arial" panose="020B0604020202020204" pitchFamily="34" charset="0"/>
              <a:cs typeface="Arial" panose="020B0604020202020204" pitchFamily="34" charset="0"/>
            </a:endParaRPr>
          </a:p>
        </p:txBody>
      </p:sp>
      <p:sp>
        <p:nvSpPr>
          <p:cNvPr id="4" name="Shape 2"/>
          <p:cNvSpPr/>
          <p:nvPr/>
        </p:nvSpPr>
        <p:spPr>
          <a:xfrm>
            <a:off x="502920" y="1499616"/>
            <a:ext cx="3291840" cy="54864"/>
          </a:xfrm>
          <a:prstGeom prst="rect">
            <a:avLst/>
          </a:prstGeom>
          <a:solidFill>
            <a:srgbClr val="00AEEF"/>
          </a:solidFill>
          <a:ln/>
        </p:spPr>
        <p:txBody>
          <a:bodyPr/>
          <a:lstStyle/>
          <a:p>
            <a:endParaRPr lang="fr-FR" sz="2000">
              <a:latin typeface="Arial" panose="020B0604020202020204" pitchFamily="34" charset="0"/>
              <a:cs typeface="Arial" panose="020B0604020202020204" pitchFamily="34" charset="0"/>
            </a:endParaRPr>
          </a:p>
        </p:txBody>
      </p:sp>
      <p:sp>
        <p:nvSpPr>
          <p:cNvPr id="5" name="Text 3"/>
          <p:cNvSpPr/>
          <p:nvPr/>
        </p:nvSpPr>
        <p:spPr>
          <a:xfrm>
            <a:off x="502920" y="1728216"/>
            <a:ext cx="11155680" cy="365760"/>
          </a:xfrm>
          <a:prstGeom prst="rect">
            <a:avLst/>
          </a:prstGeom>
          <a:noFill/>
          <a:ln/>
        </p:spPr>
        <p:txBody>
          <a:bodyPr wrap="square" lIns="0" tIns="0" rIns="0" bIns="0" rtlCol="0" anchor="ctr"/>
          <a:lstStyle/>
          <a:p>
            <a:pPr marL="0" indent="0">
              <a:buNone/>
            </a:pPr>
            <a:r>
              <a:rPr lang="en-US" sz="2000" b="1" i="1" dirty="0">
                <a:solidFill>
                  <a:srgbClr val="F4A97F"/>
                </a:solidFill>
                <a:latin typeface="Arial" panose="020B0604020202020204" pitchFamily="34" charset="0"/>
                <a:ea typeface="Arial" pitchFamily="34" charset="-122"/>
                <a:cs typeface="Arial" panose="020B0604020202020204" pitchFamily="34" charset="0"/>
              </a:rPr>
              <a:t>Cas clinique noté /20 — cours « Infections et maladies parodontales »</a:t>
            </a:r>
            <a:endParaRPr lang="en-US" sz="2000" dirty="0">
              <a:latin typeface="Arial" panose="020B0604020202020204" pitchFamily="34" charset="0"/>
              <a:cs typeface="Arial" panose="020B0604020202020204" pitchFamily="34" charset="0"/>
            </a:endParaRPr>
          </a:p>
        </p:txBody>
      </p:sp>
      <p:sp>
        <p:nvSpPr>
          <p:cNvPr id="6" name="Shape 4"/>
          <p:cNvSpPr/>
          <p:nvPr/>
        </p:nvSpPr>
        <p:spPr>
          <a:xfrm>
            <a:off x="518160" y="2284410"/>
            <a:ext cx="11155680" cy="658368"/>
          </a:xfrm>
          <a:prstGeom prst="roundRect">
            <a:avLst>
              <a:gd name="adj" fmla="val 8333"/>
            </a:avLst>
          </a:prstGeom>
          <a:solidFill>
            <a:srgbClr val="0B1E45"/>
          </a:solidFill>
          <a:ln w="9525">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7" name="Shape 5"/>
          <p:cNvSpPr/>
          <p:nvPr/>
        </p:nvSpPr>
        <p:spPr>
          <a:xfrm>
            <a:off x="667512" y="2331720"/>
            <a:ext cx="457200" cy="457200"/>
          </a:xfrm>
          <a:prstGeom prst="ellipse">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8" name="Text 6"/>
          <p:cNvSpPr/>
          <p:nvPr/>
        </p:nvSpPr>
        <p:spPr>
          <a:xfrm>
            <a:off x="667512" y="2331720"/>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1</a:t>
            </a:r>
            <a:endParaRPr lang="en-US" sz="2000" dirty="0">
              <a:latin typeface="Arial" panose="020B0604020202020204" pitchFamily="34" charset="0"/>
              <a:cs typeface="Arial" panose="020B0604020202020204" pitchFamily="34" charset="0"/>
            </a:endParaRPr>
          </a:p>
        </p:txBody>
      </p:sp>
      <p:sp>
        <p:nvSpPr>
          <p:cNvPr id="9" name="Text 7"/>
          <p:cNvSpPr/>
          <p:nvPr/>
        </p:nvSpPr>
        <p:spPr>
          <a:xfrm>
            <a:off x="1280160" y="2322576"/>
            <a:ext cx="3200400" cy="475488"/>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Exactitude et justification du diagnostic</a:t>
            </a:r>
            <a:endParaRPr lang="en-US" sz="2000" dirty="0">
              <a:latin typeface="Arial" panose="020B0604020202020204" pitchFamily="34" charset="0"/>
              <a:cs typeface="Arial" panose="020B0604020202020204" pitchFamily="34" charset="0"/>
            </a:endParaRPr>
          </a:p>
        </p:txBody>
      </p:sp>
      <p:sp>
        <p:nvSpPr>
          <p:cNvPr id="10" name="Text 8"/>
          <p:cNvSpPr/>
          <p:nvPr/>
        </p:nvSpPr>
        <p:spPr>
          <a:xfrm>
            <a:off x="4617720" y="2322576"/>
            <a:ext cx="6858000" cy="475488"/>
          </a:xfrm>
          <a:prstGeom prst="rect">
            <a:avLst/>
          </a:prstGeom>
          <a:noFill/>
          <a:ln/>
        </p:spPr>
        <p:txBody>
          <a:bodyPr wrap="square" lIns="0" tIns="0" rIns="0" bIns="0" rtlCol="0" anchor="ctr"/>
          <a:lstStyle/>
          <a:p>
            <a:pPr marL="0" indent="0">
              <a:lnSpc>
                <a:spcPct val="115000"/>
              </a:lnSpc>
              <a:buNone/>
            </a:pPr>
            <a:r>
              <a:rPr lang="en-US" sz="2000" b="1" i="1" dirty="0">
                <a:solidFill>
                  <a:srgbClr val="F4A97F"/>
                </a:solidFill>
                <a:latin typeface="Arial" panose="020B0604020202020204" pitchFamily="34" charset="0"/>
                <a:ea typeface="Arial" pitchFamily="34" charset="-122"/>
                <a:cs typeface="Arial" panose="020B0604020202020204" pitchFamily="34" charset="0"/>
              </a:rPr>
              <a:t>Lié à : Connaître / Appliquer</a:t>
            </a:r>
            <a:endParaRPr lang="en-US" sz="2000" dirty="0">
              <a:latin typeface="Arial" panose="020B0604020202020204" pitchFamily="34" charset="0"/>
              <a:cs typeface="Arial" panose="020B0604020202020204" pitchFamily="34" charset="0"/>
            </a:endParaRPr>
          </a:p>
        </p:txBody>
      </p:sp>
      <p:sp>
        <p:nvSpPr>
          <p:cNvPr id="11" name="Shape 9"/>
          <p:cNvSpPr/>
          <p:nvPr/>
        </p:nvSpPr>
        <p:spPr>
          <a:xfrm>
            <a:off x="502920" y="2990088"/>
            <a:ext cx="11155680" cy="658368"/>
          </a:xfrm>
          <a:prstGeom prst="roundRect">
            <a:avLst>
              <a:gd name="adj" fmla="val 8333"/>
            </a:avLst>
          </a:prstGeom>
          <a:solidFill>
            <a:srgbClr val="0B1E45"/>
          </a:solidFill>
          <a:ln w="9525">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2" name="Shape 10"/>
          <p:cNvSpPr/>
          <p:nvPr/>
        </p:nvSpPr>
        <p:spPr>
          <a:xfrm>
            <a:off x="667512" y="3090672"/>
            <a:ext cx="457200" cy="457200"/>
          </a:xfrm>
          <a:prstGeom prst="ellipse">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13" name="Text 11"/>
          <p:cNvSpPr/>
          <p:nvPr/>
        </p:nvSpPr>
        <p:spPr>
          <a:xfrm>
            <a:off x="667512" y="3090672"/>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2</a:t>
            </a:r>
            <a:endParaRPr lang="en-US" sz="2000" dirty="0">
              <a:latin typeface="Arial" panose="020B0604020202020204" pitchFamily="34" charset="0"/>
              <a:cs typeface="Arial" panose="020B0604020202020204" pitchFamily="34" charset="0"/>
            </a:endParaRPr>
          </a:p>
        </p:txBody>
      </p:sp>
      <p:sp>
        <p:nvSpPr>
          <p:cNvPr id="14" name="Text 12"/>
          <p:cNvSpPr/>
          <p:nvPr/>
        </p:nvSpPr>
        <p:spPr>
          <a:xfrm>
            <a:off x="1280160" y="3081528"/>
            <a:ext cx="3200400" cy="475488"/>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Identification des complexes bactériens</a:t>
            </a:r>
            <a:endParaRPr lang="en-US" sz="2000" dirty="0">
              <a:latin typeface="Arial" panose="020B0604020202020204" pitchFamily="34" charset="0"/>
              <a:cs typeface="Arial" panose="020B0604020202020204" pitchFamily="34" charset="0"/>
            </a:endParaRPr>
          </a:p>
        </p:txBody>
      </p:sp>
      <p:sp>
        <p:nvSpPr>
          <p:cNvPr id="15" name="Text 13"/>
          <p:cNvSpPr/>
          <p:nvPr/>
        </p:nvSpPr>
        <p:spPr>
          <a:xfrm>
            <a:off x="4617720" y="3081528"/>
            <a:ext cx="6858000" cy="475488"/>
          </a:xfrm>
          <a:prstGeom prst="rect">
            <a:avLst/>
          </a:prstGeom>
          <a:noFill/>
          <a:ln/>
        </p:spPr>
        <p:txBody>
          <a:bodyPr wrap="square" lIns="0" tIns="0" rIns="0" bIns="0" rtlCol="0" anchor="ctr"/>
          <a:lstStyle/>
          <a:p>
            <a:pPr marL="0" indent="0">
              <a:lnSpc>
                <a:spcPct val="115000"/>
              </a:lnSpc>
              <a:buNone/>
            </a:pPr>
            <a:r>
              <a:rPr lang="en-US" sz="2000" b="1" i="1" dirty="0">
                <a:solidFill>
                  <a:srgbClr val="F4A97F"/>
                </a:solidFill>
                <a:latin typeface="Arial" panose="020B0604020202020204" pitchFamily="34" charset="0"/>
                <a:ea typeface="Arial" pitchFamily="34" charset="-122"/>
                <a:cs typeface="Arial" panose="020B0604020202020204" pitchFamily="34" charset="0"/>
              </a:rPr>
              <a:t>Lié à : Se souvenir</a:t>
            </a:r>
            <a:endParaRPr lang="en-US" sz="2000" dirty="0">
              <a:latin typeface="Arial" panose="020B0604020202020204" pitchFamily="34" charset="0"/>
              <a:cs typeface="Arial" panose="020B0604020202020204" pitchFamily="34" charset="0"/>
            </a:endParaRPr>
          </a:p>
        </p:txBody>
      </p:sp>
      <p:sp>
        <p:nvSpPr>
          <p:cNvPr id="16" name="Shape 14"/>
          <p:cNvSpPr/>
          <p:nvPr/>
        </p:nvSpPr>
        <p:spPr>
          <a:xfrm>
            <a:off x="502920" y="3749040"/>
            <a:ext cx="11155680" cy="658368"/>
          </a:xfrm>
          <a:prstGeom prst="roundRect">
            <a:avLst>
              <a:gd name="adj" fmla="val 8333"/>
            </a:avLst>
          </a:prstGeom>
          <a:solidFill>
            <a:srgbClr val="0B1E45"/>
          </a:solidFill>
          <a:ln w="9525">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7" name="Shape 15"/>
          <p:cNvSpPr/>
          <p:nvPr/>
        </p:nvSpPr>
        <p:spPr>
          <a:xfrm>
            <a:off x="667512" y="3849624"/>
            <a:ext cx="457200" cy="457200"/>
          </a:xfrm>
          <a:prstGeom prst="ellipse">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18" name="Text 16"/>
          <p:cNvSpPr/>
          <p:nvPr/>
        </p:nvSpPr>
        <p:spPr>
          <a:xfrm>
            <a:off x="667512" y="3849624"/>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3</a:t>
            </a:r>
            <a:endParaRPr lang="en-US" sz="2000" dirty="0">
              <a:latin typeface="Arial" panose="020B0604020202020204" pitchFamily="34" charset="0"/>
              <a:cs typeface="Arial" panose="020B0604020202020204" pitchFamily="34" charset="0"/>
            </a:endParaRPr>
          </a:p>
        </p:txBody>
      </p:sp>
      <p:sp>
        <p:nvSpPr>
          <p:cNvPr id="19" name="Text 17"/>
          <p:cNvSpPr/>
          <p:nvPr/>
        </p:nvSpPr>
        <p:spPr>
          <a:xfrm>
            <a:off x="1280160" y="3840480"/>
            <a:ext cx="3200400" cy="475488"/>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Compréhension du concept de dysbiose</a:t>
            </a:r>
            <a:endParaRPr lang="en-US" sz="2000" dirty="0">
              <a:latin typeface="Arial" panose="020B0604020202020204" pitchFamily="34" charset="0"/>
              <a:cs typeface="Arial" panose="020B0604020202020204" pitchFamily="34" charset="0"/>
            </a:endParaRPr>
          </a:p>
        </p:txBody>
      </p:sp>
      <p:sp>
        <p:nvSpPr>
          <p:cNvPr id="20" name="Text 18"/>
          <p:cNvSpPr/>
          <p:nvPr/>
        </p:nvSpPr>
        <p:spPr>
          <a:xfrm>
            <a:off x="4617720" y="3840480"/>
            <a:ext cx="6858000" cy="475488"/>
          </a:xfrm>
          <a:prstGeom prst="rect">
            <a:avLst/>
          </a:prstGeom>
          <a:noFill/>
          <a:ln/>
        </p:spPr>
        <p:txBody>
          <a:bodyPr wrap="square" lIns="0" tIns="0" rIns="0" bIns="0" rtlCol="0" anchor="ctr"/>
          <a:lstStyle/>
          <a:p>
            <a:pPr marL="0" indent="0">
              <a:lnSpc>
                <a:spcPct val="115000"/>
              </a:lnSpc>
              <a:buNone/>
            </a:pPr>
            <a:r>
              <a:rPr lang="en-US" sz="2000" b="1" i="1" dirty="0">
                <a:solidFill>
                  <a:srgbClr val="F4A97F"/>
                </a:solidFill>
                <a:latin typeface="Arial" panose="020B0604020202020204" pitchFamily="34" charset="0"/>
                <a:ea typeface="Arial" pitchFamily="34" charset="-122"/>
                <a:cs typeface="Arial" panose="020B0604020202020204" pitchFamily="34" charset="0"/>
              </a:rPr>
              <a:t>Lié à : Comprendre</a:t>
            </a:r>
            <a:endParaRPr lang="en-US" sz="2000" dirty="0">
              <a:latin typeface="Arial" panose="020B0604020202020204" pitchFamily="34" charset="0"/>
              <a:cs typeface="Arial" panose="020B0604020202020204" pitchFamily="34" charset="0"/>
            </a:endParaRPr>
          </a:p>
        </p:txBody>
      </p:sp>
      <p:sp>
        <p:nvSpPr>
          <p:cNvPr id="21" name="Shape 19"/>
          <p:cNvSpPr/>
          <p:nvPr/>
        </p:nvSpPr>
        <p:spPr>
          <a:xfrm>
            <a:off x="502920" y="4507992"/>
            <a:ext cx="11155680" cy="658368"/>
          </a:xfrm>
          <a:prstGeom prst="roundRect">
            <a:avLst>
              <a:gd name="adj" fmla="val 8333"/>
            </a:avLst>
          </a:prstGeom>
          <a:solidFill>
            <a:srgbClr val="0B1E45"/>
          </a:solidFill>
          <a:ln w="9525">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22" name="Shape 20"/>
          <p:cNvSpPr/>
          <p:nvPr/>
        </p:nvSpPr>
        <p:spPr>
          <a:xfrm>
            <a:off x="667512" y="4608576"/>
            <a:ext cx="457200" cy="457200"/>
          </a:xfrm>
          <a:prstGeom prst="ellipse">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23" name="Text 21"/>
          <p:cNvSpPr/>
          <p:nvPr/>
        </p:nvSpPr>
        <p:spPr>
          <a:xfrm>
            <a:off x="667512" y="4608576"/>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4</a:t>
            </a:r>
            <a:endParaRPr lang="en-US" sz="2000" dirty="0">
              <a:latin typeface="Arial" panose="020B0604020202020204" pitchFamily="34" charset="0"/>
              <a:cs typeface="Arial" panose="020B0604020202020204" pitchFamily="34" charset="0"/>
            </a:endParaRPr>
          </a:p>
        </p:txBody>
      </p:sp>
      <p:sp>
        <p:nvSpPr>
          <p:cNvPr id="24" name="Text 22"/>
          <p:cNvSpPr/>
          <p:nvPr/>
        </p:nvSpPr>
        <p:spPr>
          <a:xfrm>
            <a:off x="1280160" y="4599432"/>
            <a:ext cx="3200400" cy="475488"/>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Argumentation sur l'évolution pronostique</a:t>
            </a:r>
            <a:endParaRPr lang="en-US" sz="2000" dirty="0">
              <a:latin typeface="Arial" panose="020B0604020202020204" pitchFamily="34" charset="0"/>
              <a:cs typeface="Arial" panose="020B0604020202020204" pitchFamily="34" charset="0"/>
            </a:endParaRPr>
          </a:p>
        </p:txBody>
      </p:sp>
      <p:sp>
        <p:nvSpPr>
          <p:cNvPr id="25" name="Text 23"/>
          <p:cNvSpPr/>
          <p:nvPr/>
        </p:nvSpPr>
        <p:spPr>
          <a:xfrm>
            <a:off x="4617720" y="4599432"/>
            <a:ext cx="6858000" cy="475488"/>
          </a:xfrm>
          <a:prstGeom prst="rect">
            <a:avLst/>
          </a:prstGeom>
          <a:noFill/>
          <a:ln/>
        </p:spPr>
        <p:txBody>
          <a:bodyPr wrap="square" lIns="0" tIns="0" rIns="0" bIns="0" rtlCol="0" anchor="ctr"/>
          <a:lstStyle/>
          <a:p>
            <a:pPr marL="0" indent="0">
              <a:lnSpc>
                <a:spcPct val="115000"/>
              </a:lnSpc>
              <a:buNone/>
            </a:pPr>
            <a:r>
              <a:rPr lang="en-US" sz="2000" b="1" i="1" dirty="0">
                <a:solidFill>
                  <a:srgbClr val="F4A97F"/>
                </a:solidFill>
                <a:latin typeface="Arial" panose="020B0604020202020204" pitchFamily="34" charset="0"/>
                <a:ea typeface="Arial" pitchFamily="34" charset="-122"/>
                <a:cs typeface="Arial" panose="020B0604020202020204" pitchFamily="34" charset="0"/>
              </a:rPr>
              <a:t>Lié à : Analyser</a:t>
            </a:r>
            <a:endParaRPr lang="en-US" sz="2000" dirty="0">
              <a:latin typeface="Arial" panose="020B0604020202020204" pitchFamily="34" charset="0"/>
              <a:cs typeface="Arial" panose="020B0604020202020204" pitchFamily="34" charset="0"/>
            </a:endParaRPr>
          </a:p>
        </p:txBody>
      </p:sp>
      <p:sp>
        <p:nvSpPr>
          <p:cNvPr id="26" name="Shape 24"/>
          <p:cNvSpPr/>
          <p:nvPr/>
        </p:nvSpPr>
        <p:spPr>
          <a:xfrm>
            <a:off x="502920" y="5301002"/>
            <a:ext cx="11155680" cy="658368"/>
          </a:xfrm>
          <a:prstGeom prst="roundRect">
            <a:avLst>
              <a:gd name="adj" fmla="val 8333"/>
            </a:avLst>
          </a:prstGeom>
          <a:solidFill>
            <a:srgbClr val="0B1E45"/>
          </a:solidFill>
          <a:ln w="9525">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27" name="Shape 25"/>
          <p:cNvSpPr/>
          <p:nvPr/>
        </p:nvSpPr>
        <p:spPr>
          <a:xfrm>
            <a:off x="667512" y="5367528"/>
            <a:ext cx="457200" cy="457200"/>
          </a:xfrm>
          <a:prstGeom prst="ellipse">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28" name="Text 26"/>
          <p:cNvSpPr/>
          <p:nvPr/>
        </p:nvSpPr>
        <p:spPr>
          <a:xfrm>
            <a:off x="667512" y="5367528"/>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5</a:t>
            </a:r>
            <a:endParaRPr lang="en-US" sz="2000" dirty="0">
              <a:latin typeface="Arial" panose="020B0604020202020204" pitchFamily="34" charset="0"/>
              <a:cs typeface="Arial" panose="020B0604020202020204" pitchFamily="34" charset="0"/>
            </a:endParaRPr>
          </a:p>
        </p:txBody>
      </p:sp>
      <p:sp>
        <p:nvSpPr>
          <p:cNvPr id="29" name="Text 27"/>
          <p:cNvSpPr/>
          <p:nvPr/>
        </p:nvSpPr>
        <p:spPr>
          <a:xfrm>
            <a:off x="1280160" y="5358384"/>
            <a:ext cx="3200400" cy="475488"/>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Pertinence de la prise en charge préventive</a:t>
            </a:r>
            <a:endParaRPr lang="en-US" sz="2000" dirty="0">
              <a:latin typeface="Arial" panose="020B0604020202020204" pitchFamily="34" charset="0"/>
              <a:cs typeface="Arial" panose="020B0604020202020204" pitchFamily="34" charset="0"/>
            </a:endParaRPr>
          </a:p>
        </p:txBody>
      </p:sp>
      <p:sp>
        <p:nvSpPr>
          <p:cNvPr id="30" name="Text 28"/>
          <p:cNvSpPr/>
          <p:nvPr/>
        </p:nvSpPr>
        <p:spPr>
          <a:xfrm>
            <a:off x="4617720" y="5358384"/>
            <a:ext cx="6858000" cy="475488"/>
          </a:xfrm>
          <a:prstGeom prst="rect">
            <a:avLst/>
          </a:prstGeom>
          <a:noFill/>
          <a:ln/>
        </p:spPr>
        <p:txBody>
          <a:bodyPr wrap="square" lIns="0" tIns="0" rIns="0" bIns="0" rtlCol="0" anchor="ctr"/>
          <a:lstStyle/>
          <a:p>
            <a:pPr marL="0" indent="0">
              <a:lnSpc>
                <a:spcPct val="115000"/>
              </a:lnSpc>
              <a:buNone/>
            </a:pPr>
            <a:r>
              <a:rPr lang="en-US" sz="2000" b="1" i="1" dirty="0">
                <a:solidFill>
                  <a:srgbClr val="F4A97F"/>
                </a:solidFill>
                <a:latin typeface="Arial" panose="020B0604020202020204" pitchFamily="34" charset="0"/>
                <a:ea typeface="Arial" pitchFamily="34" charset="-122"/>
                <a:cs typeface="Arial" panose="020B0604020202020204" pitchFamily="34" charset="0"/>
              </a:rPr>
              <a:t>Lié à : Évaluer</a:t>
            </a:r>
            <a:endParaRPr lang="en-US" sz="2000" dirty="0">
              <a:latin typeface="Arial" panose="020B0604020202020204" pitchFamily="34" charset="0"/>
              <a:cs typeface="Arial" panose="020B0604020202020204" pitchFamily="34" charset="0"/>
            </a:endParaRPr>
          </a:p>
        </p:txBody>
      </p:sp>
      <p:sp>
        <p:nvSpPr>
          <p:cNvPr id="31" name="Text 29"/>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2000" dirty="0">
                <a:solidFill>
                  <a:srgbClr val="C7CFE0"/>
                </a:solidFill>
                <a:latin typeface="Arial" panose="020B0604020202020204" pitchFamily="34" charset="0"/>
                <a:ea typeface="Arial" pitchFamily="34" charset="-122"/>
                <a:cs typeface="Arial" panose="020B0604020202020204" pitchFamily="34" charset="0"/>
              </a:rPr>
              <a:t>10</a:t>
            </a:r>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2">
    <p:bg>
      <p:bgPr>
        <a:solidFill>
          <a:srgbClr val="24356B"/>
        </a:solidFill>
        <a:effectLst/>
      </p:bgPr>
    </p:bg>
    <p:spTree>
      <p:nvGrpSpPr>
        <p:cNvPr id="1" name=""/>
        <p:cNvGrpSpPr/>
        <p:nvPr/>
      </p:nvGrpSpPr>
      <p:grpSpPr>
        <a:xfrm>
          <a:off x="0" y="0"/>
          <a:ext cx="0" cy="0"/>
          <a:chOff x="0" y="0"/>
          <a:chExt cx="0" cy="0"/>
        </a:xfrm>
      </p:grpSpPr>
      <p:sp>
        <p:nvSpPr>
          <p:cNvPr id="2" name="Text 0"/>
          <p:cNvSpPr/>
          <p:nvPr/>
        </p:nvSpPr>
        <p:spPr>
          <a:xfrm>
            <a:off x="502920" y="320040"/>
            <a:ext cx="11155680" cy="594360"/>
          </a:xfrm>
          <a:prstGeom prst="rect">
            <a:avLst/>
          </a:prstGeom>
          <a:noFill/>
          <a:ln/>
        </p:spPr>
        <p:txBody>
          <a:bodyPr wrap="square" lIns="0" tIns="0" rIns="0" bIns="0" rtlCol="0" anchor="ctr"/>
          <a:lstStyle/>
          <a:p>
            <a:pPr marL="0" indent="0" algn="l">
              <a:buNone/>
            </a:pPr>
            <a:r>
              <a:rPr lang="en-US" sz="2800" b="1" dirty="0">
                <a:solidFill>
                  <a:srgbClr val="FFFFFF"/>
                </a:solidFill>
                <a:latin typeface="Arial" panose="020B0604020202020204" pitchFamily="34" charset="0"/>
                <a:ea typeface="Arial" pitchFamily="34" charset="-122"/>
                <a:cs typeface="Arial" panose="020B0604020202020204" pitchFamily="34" charset="0"/>
              </a:rPr>
              <a:t>ÉTAPE 3 :</a:t>
            </a:r>
            <a:endParaRPr lang="en-US" sz="2800" dirty="0">
              <a:latin typeface="Arial" panose="020B0604020202020204" pitchFamily="34" charset="0"/>
              <a:cs typeface="Arial" panose="020B0604020202020204" pitchFamily="34" charset="0"/>
            </a:endParaRPr>
          </a:p>
        </p:txBody>
      </p:sp>
      <p:sp>
        <p:nvSpPr>
          <p:cNvPr id="3" name="Text 1"/>
          <p:cNvSpPr/>
          <p:nvPr/>
        </p:nvSpPr>
        <p:spPr>
          <a:xfrm>
            <a:off x="502920" y="886968"/>
            <a:ext cx="11155680" cy="594360"/>
          </a:xfrm>
          <a:prstGeom prst="rect">
            <a:avLst/>
          </a:prstGeom>
          <a:noFill/>
          <a:ln/>
        </p:spPr>
        <p:txBody>
          <a:bodyPr wrap="square" lIns="0" tIns="0" rIns="0" bIns="0" rtlCol="0" anchor="ctr"/>
          <a:lstStyle/>
          <a:p>
            <a:pPr marL="0" indent="0" algn="l">
              <a:buNone/>
            </a:pPr>
            <a:r>
              <a:rPr lang="en-US" sz="2800" b="1" dirty="0">
                <a:solidFill>
                  <a:srgbClr val="00AEEF"/>
                </a:solidFill>
                <a:latin typeface="Arial" panose="020B0604020202020204" pitchFamily="34" charset="0"/>
                <a:ea typeface="Arial" pitchFamily="34" charset="-122"/>
                <a:cs typeface="Arial" panose="020B0604020202020204" pitchFamily="34" charset="0"/>
              </a:rPr>
              <a:t>FORMULER LES INDICATEURS OBSERVABLES</a:t>
            </a:r>
            <a:endParaRPr lang="en-US" sz="2800" dirty="0">
              <a:latin typeface="Arial" panose="020B0604020202020204" pitchFamily="34" charset="0"/>
              <a:cs typeface="Arial" panose="020B0604020202020204" pitchFamily="34" charset="0"/>
            </a:endParaRPr>
          </a:p>
        </p:txBody>
      </p:sp>
      <p:sp>
        <p:nvSpPr>
          <p:cNvPr id="4" name="Shape 2"/>
          <p:cNvSpPr/>
          <p:nvPr/>
        </p:nvSpPr>
        <p:spPr>
          <a:xfrm>
            <a:off x="502920" y="1499616"/>
            <a:ext cx="3291840" cy="54864"/>
          </a:xfrm>
          <a:prstGeom prst="rect">
            <a:avLst/>
          </a:prstGeom>
          <a:solidFill>
            <a:srgbClr val="00AEEF"/>
          </a:solidFill>
          <a:ln/>
        </p:spPr>
        <p:txBody>
          <a:bodyPr/>
          <a:lstStyle/>
          <a:p>
            <a:endParaRPr lang="fr-FR" sz="2400">
              <a:latin typeface="Arial" panose="020B0604020202020204" pitchFamily="34" charset="0"/>
              <a:cs typeface="Arial" panose="020B0604020202020204" pitchFamily="34" charset="0"/>
            </a:endParaRPr>
          </a:p>
        </p:txBody>
      </p:sp>
      <p:sp>
        <p:nvSpPr>
          <p:cNvPr id="5" name="Text 3"/>
          <p:cNvSpPr/>
          <p:nvPr/>
        </p:nvSpPr>
        <p:spPr>
          <a:xfrm>
            <a:off x="594360" y="1946412"/>
            <a:ext cx="11155680" cy="812556"/>
          </a:xfrm>
          <a:prstGeom prst="rect">
            <a:avLst/>
          </a:prstGeom>
          <a:noFill/>
          <a:ln/>
        </p:spPr>
        <p:txBody>
          <a:bodyPr wrap="square" lIns="0" tIns="0" rIns="0" bIns="0" rtlCol="0" anchor="ctr"/>
          <a:lstStyle/>
          <a:p>
            <a:pPr marL="0" indent="0">
              <a:buNone/>
            </a:pPr>
            <a:r>
              <a:rPr lang="en-US" sz="2800" b="1" i="1" dirty="0">
                <a:solidFill>
                  <a:srgbClr val="F4A97F"/>
                </a:solidFill>
                <a:latin typeface="Arial" panose="020B0604020202020204" pitchFamily="34" charset="0"/>
                <a:ea typeface="Arial" pitchFamily="34" charset="-122"/>
                <a:cs typeface="Arial" panose="020B0604020202020204" pitchFamily="34" charset="0"/>
              </a:rPr>
              <a:t>Les indicateurs sont des manifestations concrètes et observables de l'atteinte d'un critère.</a:t>
            </a:r>
            <a:endParaRPr lang="en-US" sz="2800" dirty="0">
              <a:latin typeface="Arial" panose="020B0604020202020204" pitchFamily="34" charset="0"/>
              <a:cs typeface="Arial" panose="020B0604020202020204" pitchFamily="34" charset="0"/>
            </a:endParaRPr>
          </a:p>
        </p:txBody>
      </p:sp>
      <p:sp>
        <p:nvSpPr>
          <p:cNvPr id="6" name="Shape 4"/>
          <p:cNvSpPr/>
          <p:nvPr/>
        </p:nvSpPr>
        <p:spPr>
          <a:xfrm>
            <a:off x="594360" y="3180852"/>
            <a:ext cx="11155680" cy="3060921"/>
          </a:xfrm>
          <a:prstGeom prst="roundRect">
            <a:avLst>
              <a:gd name="adj" fmla="val 2400"/>
            </a:avLst>
          </a:prstGeom>
          <a:solidFill>
            <a:srgbClr val="0B1E45"/>
          </a:solidFill>
          <a:ln w="6350">
            <a:solidFill>
              <a:srgbClr val="FFFFFF"/>
            </a:solidFill>
            <a:prstDash val="solid"/>
          </a:ln>
        </p:spPr>
        <p:txBody>
          <a:bodyPr/>
          <a:lstStyle/>
          <a:p>
            <a:endParaRPr lang="fr-FR" sz="2400">
              <a:latin typeface="Arial" panose="020B0604020202020204" pitchFamily="34" charset="0"/>
              <a:cs typeface="Arial" panose="020B0604020202020204" pitchFamily="34" charset="0"/>
            </a:endParaRPr>
          </a:p>
        </p:txBody>
      </p:sp>
      <p:sp>
        <p:nvSpPr>
          <p:cNvPr id="7" name="Text 5"/>
          <p:cNvSpPr/>
          <p:nvPr/>
        </p:nvSpPr>
        <p:spPr>
          <a:xfrm>
            <a:off x="795130" y="3340078"/>
            <a:ext cx="10954910" cy="711973"/>
          </a:xfrm>
          <a:prstGeom prst="rect">
            <a:avLst/>
          </a:prstGeom>
          <a:noFill/>
          <a:ln/>
        </p:spPr>
        <p:txBody>
          <a:bodyPr wrap="square" lIns="0" tIns="0" rIns="0" bIns="0" rtlCol="0" anchor="ctr"/>
          <a:lstStyle/>
          <a:p>
            <a:pPr marL="0" indent="0">
              <a:buNone/>
            </a:pPr>
            <a:r>
              <a:rPr lang="en-US" sz="2800" b="1" dirty="0">
                <a:solidFill>
                  <a:srgbClr val="00AEEF"/>
                </a:solidFill>
                <a:latin typeface="Arial" panose="020B0604020202020204" pitchFamily="34" charset="0"/>
                <a:ea typeface="Arial" pitchFamily="34" charset="-122"/>
                <a:cs typeface="Arial" panose="020B0604020202020204" pitchFamily="34" charset="0"/>
              </a:rPr>
              <a:t>Exemple — Critère : « Exactitude et justification du diagnostic »</a:t>
            </a:r>
            <a:endParaRPr lang="en-US" sz="2800" dirty="0">
              <a:latin typeface="Arial" panose="020B0604020202020204" pitchFamily="34" charset="0"/>
              <a:cs typeface="Arial" panose="020B0604020202020204" pitchFamily="34" charset="0"/>
            </a:endParaRPr>
          </a:p>
        </p:txBody>
      </p:sp>
      <p:sp>
        <p:nvSpPr>
          <p:cNvPr id="8" name="Text 6"/>
          <p:cNvSpPr/>
          <p:nvPr/>
        </p:nvSpPr>
        <p:spPr>
          <a:xfrm>
            <a:off x="795130" y="4077197"/>
            <a:ext cx="4487849" cy="557784"/>
          </a:xfrm>
          <a:prstGeom prst="rect">
            <a:avLst/>
          </a:prstGeom>
          <a:noFill/>
          <a:ln/>
        </p:spPr>
        <p:txBody>
          <a:bodyPr wrap="square" lIns="0" tIns="0" rIns="0" bIns="0" rtlCol="0" anchor="ctr"/>
          <a:lstStyle/>
          <a:p>
            <a:pPr marL="0" indent="0">
              <a:buNone/>
            </a:pPr>
            <a:r>
              <a:rPr lang="en-US" sz="2800" b="1" dirty="0">
                <a:solidFill>
                  <a:srgbClr val="FFFFFF"/>
                </a:solidFill>
                <a:latin typeface="Arial" panose="020B0604020202020204" pitchFamily="34" charset="0"/>
                <a:ea typeface="Arial" pitchFamily="34" charset="-122"/>
                <a:cs typeface="Arial" panose="020B0604020202020204" pitchFamily="34" charset="0"/>
              </a:rPr>
              <a:t>Indicateur observable :</a:t>
            </a:r>
            <a:endParaRPr lang="en-US" sz="2800" dirty="0">
              <a:latin typeface="Arial" panose="020B0604020202020204" pitchFamily="34" charset="0"/>
              <a:cs typeface="Arial" panose="020B0604020202020204" pitchFamily="34" charset="0"/>
            </a:endParaRPr>
          </a:p>
        </p:txBody>
      </p:sp>
      <p:sp>
        <p:nvSpPr>
          <p:cNvPr id="9" name="Text 7"/>
          <p:cNvSpPr/>
          <p:nvPr/>
        </p:nvSpPr>
        <p:spPr>
          <a:xfrm>
            <a:off x="914400" y="4586974"/>
            <a:ext cx="10515600" cy="1509025"/>
          </a:xfrm>
          <a:prstGeom prst="rect">
            <a:avLst/>
          </a:prstGeom>
          <a:noFill/>
          <a:ln/>
        </p:spPr>
        <p:txBody>
          <a:bodyPr wrap="square" lIns="0" tIns="0" rIns="0" bIns="0" rtlCol="0" anchor="ctr"/>
          <a:lstStyle/>
          <a:p>
            <a:pPr marL="0" indent="0">
              <a:lnSpc>
                <a:spcPct val="125000"/>
              </a:lnSpc>
              <a:buNone/>
            </a:pPr>
            <a:r>
              <a:rPr lang="en-US" sz="2800" b="1" i="1" dirty="0">
                <a:solidFill>
                  <a:srgbClr val="F4A97F"/>
                </a:solidFill>
                <a:latin typeface="Arial" panose="020B0604020202020204" pitchFamily="34" charset="0"/>
                <a:ea typeface="Arial" pitchFamily="34" charset="-122"/>
                <a:cs typeface="Arial" panose="020B0604020202020204" pitchFamily="34" charset="0"/>
              </a:rPr>
              <a:t>Diagnostic exact (gingivite) posé ET justification citant les 3 éléments clés du cas : saignement, poches ≤ 3 mm, absence de perte d'attache.</a:t>
            </a:r>
            <a:endParaRPr lang="en-US" sz="2800" dirty="0">
              <a:latin typeface="Arial" panose="020B0604020202020204" pitchFamily="34" charset="0"/>
              <a:cs typeface="Arial" panose="020B0604020202020204" pitchFamily="34" charset="0"/>
            </a:endParaRPr>
          </a:p>
        </p:txBody>
      </p:sp>
      <p:sp>
        <p:nvSpPr>
          <p:cNvPr id="10" name="Text 8"/>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2400" dirty="0">
                <a:solidFill>
                  <a:srgbClr val="C7CFE0"/>
                </a:solidFill>
                <a:latin typeface="Arial" panose="020B0604020202020204" pitchFamily="34" charset="0"/>
                <a:ea typeface="Arial" pitchFamily="34" charset="-122"/>
                <a:cs typeface="Arial" panose="020B0604020202020204" pitchFamily="34" charset="0"/>
              </a:rPr>
              <a:t>11</a:t>
            </a:r>
            <a:endParaRPr lang="en-US" sz="2400" dirty="0">
              <a:latin typeface="Arial" panose="020B0604020202020204" pitchFamily="34" charset="0"/>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3">
    <p:bg>
      <p:bgPr>
        <a:solidFill>
          <a:srgbClr val="24356B"/>
        </a:solidFill>
        <a:effectLst/>
      </p:bgPr>
    </p:bg>
    <p:spTree>
      <p:nvGrpSpPr>
        <p:cNvPr id="1" name=""/>
        <p:cNvGrpSpPr/>
        <p:nvPr/>
      </p:nvGrpSpPr>
      <p:grpSpPr>
        <a:xfrm>
          <a:off x="0" y="0"/>
          <a:ext cx="0" cy="0"/>
          <a:chOff x="0" y="0"/>
          <a:chExt cx="0" cy="0"/>
        </a:xfrm>
      </p:grpSpPr>
      <p:sp>
        <p:nvSpPr>
          <p:cNvPr id="2" name="Text 0"/>
          <p:cNvSpPr/>
          <p:nvPr/>
        </p:nvSpPr>
        <p:spPr>
          <a:xfrm>
            <a:off x="502920" y="320040"/>
            <a:ext cx="11155680" cy="594360"/>
          </a:xfrm>
          <a:prstGeom prst="rect">
            <a:avLst/>
          </a:prstGeom>
          <a:noFill/>
          <a:ln/>
        </p:spPr>
        <p:txBody>
          <a:bodyPr wrap="square" lIns="0" tIns="0" rIns="0" bIns="0" rtlCol="0" anchor="ctr"/>
          <a:lstStyle/>
          <a:p>
            <a:pPr marL="0" indent="0" algn="l">
              <a:buNone/>
            </a:pPr>
            <a:r>
              <a:rPr lang="en-US" sz="2800" b="1" dirty="0">
                <a:solidFill>
                  <a:srgbClr val="FFFFFF"/>
                </a:solidFill>
                <a:latin typeface="Arial" panose="020B0604020202020204" pitchFamily="34" charset="0"/>
                <a:ea typeface="Arial" pitchFamily="34" charset="-122"/>
                <a:cs typeface="Arial" panose="020B0604020202020204" pitchFamily="34" charset="0"/>
              </a:rPr>
              <a:t>ÉTAPE 4 :</a:t>
            </a:r>
            <a:endParaRPr lang="en-US" sz="2800" dirty="0">
              <a:latin typeface="Arial" panose="020B0604020202020204" pitchFamily="34" charset="0"/>
              <a:cs typeface="Arial" panose="020B0604020202020204" pitchFamily="34" charset="0"/>
            </a:endParaRPr>
          </a:p>
        </p:txBody>
      </p:sp>
      <p:sp>
        <p:nvSpPr>
          <p:cNvPr id="3" name="Text 1"/>
          <p:cNvSpPr/>
          <p:nvPr/>
        </p:nvSpPr>
        <p:spPr>
          <a:xfrm>
            <a:off x="502920" y="767434"/>
            <a:ext cx="11155680" cy="594360"/>
          </a:xfrm>
          <a:prstGeom prst="rect">
            <a:avLst/>
          </a:prstGeom>
          <a:noFill/>
          <a:ln/>
        </p:spPr>
        <p:txBody>
          <a:bodyPr wrap="square" lIns="0" tIns="0" rIns="0" bIns="0" rtlCol="0" anchor="ctr"/>
          <a:lstStyle/>
          <a:p>
            <a:pPr marL="0" indent="0" algn="l">
              <a:buNone/>
            </a:pPr>
            <a:r>
              <a:rPr lang="en-US" sz="2800" b="1" dirty="0">
                <a:solidFill>
                  <a:srgbClr val="00AEEF"/>
                </a:solidFill>
                <a:latin typeface="Arial" panose="020B0604020202020204" pitchFamily="34" charset="0"/>
                <a:ea typeface="Arial" pitchFamily="34" charset="-122"/>
                <a:cs typeface="Arial" panose="020B0604020202020204" pitchFamily="34" charset="0"/>
              </a:rPr>
              <a:t>DÉFINIR LES NIVEAUX DE PERFORMANCE</a:t>
            </a:r>
            <a:endParaRPr lang="en-US" sz="2800" dirty="0">
              <a:latin typeface="Arial" panose="020B0604020202020204" pitchFamily="34" charset="0"/>
              <a:cs typeface="Arial" panose="020B0604020202020204" pitchFamily="34" charset="0"/>
            </a:endParaRPr>
          </a:p>
        </p:txBody>
      </p:sp>
      <p:sp>
        <p:nvSpPr>
          <p:cNvPr id="4" name="Shape 2"/>
          <p:cNvSpPr/>
          <p:nvPr/>
        </p:nvSpPr>
        <p:spPr>
          <a:xfrm>
            <a:off x="502920" y="1352650"/>
            <a:ext cx="3291840" cy="54864"/>
          </a:xfrm>
          <a:prstGeom prst="rect">
            <a:avLst/>
          </a:prstGeom>
          <a:solidFill>
            <a:srgbClr val="00AEEF"/>
          </a:solidFill>
          <a:ln/>
        </p:spPr>
        <p:txBody>
          <a:bodyPr/>
          <a:lstStyle/>
          <a:p>
            <a:endParaRPr lang="fr-FR" sz="2000">
              <a:latin typeface="Arial" panose="020B0604020202020204" pitchFamily="34" charset="0"/>
              <a:cs typeface="Arial" panose="020B0604020202020204" pitchFamily="34" charset="0"/>
            </a:endParaRPr>
          </a:p>
        </p:txBody>
      </p:sp>
      <p:sp>
        <p:nvSpPr>
          <p:cNvPr id="5" name="Text 3"/>
          <p:cNvSpPr/>
          <p:nvPr/>
        </p:nvSpPr>
        <p:spPr>
          <a:xfrm>
            <a:off x="502920" y="1555938"/>
            <a:ext cx="11155680" cy="457200"/>
          </a:xfrm>
          <a:prstGeom prst="rect">
            <a:avLst/>
          </a:prstGeom>
          <a:noFill/>
          <a:ln/>
        </p:spPr>
        <p:txBody>
          <a:bodyPr wrap="square" lIns="0" tIns="0" rIns="0" bIns="0" rtlCol="0" anchor="ctr"/>
          <a:lstStyle/>
          <a:p>
            <a:pPr marL="0" indent="0">
              <a:lnSpc>
                <a:spcPct val="120000"/>
              </a:lnSpc>
              <a:buNone/>
            </a:pPr>
            <a:r>
              <a:rPr lang="en-US" sz="2000" b="1" i="1" dirty="0">
                <a:solidFill>
                  <a:srgbClr val="F4A97F"/>
                </a:solidFill>
                <a:latin typeface="Arial" panose="020B0604020202020204" pitchFamily="34" charset="0"/>
                <a:ea typeface="Arial" pitchFamily="34" charset="-122"/>
                <a:cs typeface="Arial" panose="020B0604020202020204" pitchFamily="34" charset="0"/>
              </a:rPr>
              <a:t>Un niveau de performance décrit, en mots, ce que produit un étudiant à un degré donné de maîtrise d'un critère — il ne se limite pas à une fourchette de points.</a:t>
            </a:r>
            <a:endParaRPr lang="en-US" sz="2000" dirty="0">
              <a:latin typeface="Arial" panose="020B0604020202020204" pitchFamily="34" charset="0"/>
              <a:cs typeface="Arial" panose="020B0604020202020204" pitchFamily="34" charset="0"/>
            </a:endParaRPr>
          </a:p>
        </p:txBody>
      </p:sp>
      <p:sp>
        <p:nvSpPr>
          <p:cNvPr id="6" name="Text 4"/>
          <p:cNvSpPr/>
          <p:nvPr/>
        </p:nvSpPr>
        <p:spPr>
          <a:xfrm>
            <a:off x="502920" y="2185416"/>
            <a:ext cx="11155680" cy="274320"/>
          </a:xfrm>
          <a:prstGeom prst="rect">
            <a:avLst/>
          </a:prstGeom>
          <a:noFill/>
          <a:ln/>
        </p:spPr>
        <p:txBody>
          <a:bodyPr wrap="square" lIns="0" tIns="0" rIns="0" bIns="0" rtlCol="0" anchor="ctr"/>
          <a:lstStyle/>
          <a:p>
            <a:pPr marL="0" indent="0">
              <a:buNone/>
            </a:pPr>
            <a:r>
              <a:rPr lang="en-US" sz="2000" b="1" kern="0" spc="150" dirty="0">
                <a:solidFill>
                  <a:srgbClr val="00AEEF"/>
                </a:solidFill>
                <a:latin typeface="Arial" panose="020B0604020202020204" pitchFamily="34" charset="0"/>
                <a:ea typeface="Arial" pitchFamily="34" charset="-122"/>
                <a:cs typeface="Arial" panose="020B0604020202020204" pitchFamily="34" charset="0"/>
              </a:rPr>
              <a:t>PERFORMANCE CROISSANTE →</a:t>
            </a:r>
            <a:endParaRPr lang="en-US" sz="2000" dirty="0">
              <a:latin typeface="Arial" panose="020B0604020202020204" pitchFamily="34" charset="0"/>
              <a:cs typeface="Arial" panose="020B0604020202020204" pitchFamily="34" charset="0"/>
            </a:endParaRPr>
          </a:p>
        </p:txBody>
      </p:sp>
      <p:sp>
        <p:nvSpPr>
          <p:cNvPr id="7" name="Shape 5"/>
          <p:cNvSpPr/>
          <p:nvPr/>
        </p:nvSpPr>
        <p:spPr>
          <a:xfrm>
            <a:off x="502920" y="2551176"/>
            <a:ext cx="2542032" cy="3419856"/>
          </a:xfrm>
          <a:prstGeom prst="roundRect">
            <a:avLst>
              <a:gd name="adj" fmla="val 2158"/>
            </a:avLst>
          </a:prstGeom>
          <a:solidFill>
            <a:srgbClr val="8C2F2F"/>
          </a:solidFill>
          <a:ln/>
        </p:spPr>
        <p:txBody>
          <a:bodyPr/>
          <a:lstStyle/>
          <a:p>
            <a:endParaRPr lang="fr-FR" sz="2000">
              <a:latin typeface="Arial" panose="020B0604020202020204" pitchFamily="34" charset="0"/>
              <a:cs typeface="Arial" panose="020B0604020202020204" pitchFamily="34" charset="0"/>
            </a:endParaRPr>
          </a:p>
        </p:txBody>
      </p:sp>
      <p:sp>
        <p:nvSpPr>
          <p:cNvPr id="8" name="Shape 6"/>
          <p:cNvSpPr/>
          <p:nvPr/>
        </p:nvSpPr>
        <p:spPr>
          <a:xfrm>
            <a:off x="640080" y="2688336"/>
            <a:ext cx="365760" cy="365760"/>
          </a:xfrm>
          <a:prstGeom prst="ellipse">
            <a:avLst/>
          </a:prstGeom>
          <a:solidFill>
            <a:srgbClr val="000000">
              <a:alpha val="35000"/>
            </a:srgbClr>
          </a:solidFill>
          <a:ln w="1270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9" name="Text 7"/>
          <p:cNvSpPr/>
          <p:nvPr/>
        </p:nvSpPr>
        <p:spPr>
          <a:xfrm>
            <a:off x="640080" y="2688336"/>
            <a:ext cx="365760" cy="36576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1</a:t>
            </a:r>
            <a:endParaRPr lang="en-US" sz="2000" dirty="0">
              <a:latin typeface="Arial" panose="020B0604020202020204" pitchFamily="34" charset="0"/>
              <a:cs typeface="Arial" panose="020B0604020202020204" pitchFamily="34" charset="0"/>
            </a:endParaRPr>
          </a:p>
        </p:txBody>
      </p:sp>
      <p:sp>
        <p:nvSpPr>
          <p:cNvPr id="10" name="Text 8"/>
          <p:cNvSpPr/>
          <p:nvPr/>
        </p:nvSpPr>
        <p:spPr>
          <a:xfrm>
            <a:off x="640080" y="3145536"/>
            <a:ext cx="2267712" cy="548640"/>
          </a:xfrm>
          <a:prstGeom prst="rect">
            <a:avLst/>
          </a:prstGeom>
          <a:noFill/>
          <a:ln/>
        </p:spPr>
        <p:txBody>
          <a:bodyPr wrap="square" lIns="0" tIns="0" rIns="0" bIns="0" rtlCol="0" anchor="ctr"/>
          <a:lstStyle/>
          <a:p>
            <a:pPr marL="0" indent="0">
              <a:lnSpc>
                <a:spcPct val="105000"/>
              </a:lnSpc>
              <a:buNone/>
            </a:pPr>
            <a:r>
              <a:rPr lang="en-US" sz="2400" b="1" dirty="0">
                <a:solidFill>
                  <a:srgbClr val="FFFFFF"/>
                </a:solidFill>
                <a:latin typeface="Arial" panose="020B0604020202020204" pitchFamily="34" charset="0"/>
                <a:ea typeface="Arial" pitchFamily="34" charset="-122"/>
                <a:cs typeface="Arial" panose="020B0604020202020204" pitchFamily="34" charset="0"/>
              </a:rPr>
              <a:t>Non acquis</a:t>
            </a:r>
            <a:endParaRPr lang="en-US" sz="2400" dirty="0">
              <a:latin typeface="Arial" panose="020B0604020202020204" pitchFamily="34" charset="0"/>
              <a:cs typeface="Arial" panose="020B0604020202020204" pitchFamily="34" charset="0"/>
            </a:endParaRPr>
          </a:p>
        </p:txBody>
      </p:sp>
      <p:sp>
        <p:nvSpPr>
          <p:cNvPr id="11" name="Text 9"/>
          <p:cNvSpPr/>
          <p:nvPr/>
        </p:nvSpPr>
        <p:spPr>
          <a:xfrm>
            <a:off x="640080" y="3694176"/>
            <a:ext cx="2267712" cy="365760"/>
          </a:xfrm>
          <a:prstGeom prst="rect">
            <a:avLst/>
          </a:prstGeom>
          <a:noFill/>
          <a:ln/>
        </p:spPr>
        <p:txBody>
          <a:bodyPr wrap="square" lIns="0" tIns="0" rIns="0" bIns="0" rtlCol="0" anchor="ctr"/>
          <a:lstStyle/>
          <a:p>
            <a:pPr marL="0" indent="0" algn="ctr">
              <a:buNone/>
            </a:pPr>
            <a:r>
              <a:rPr lang="en-US" sz="2000" b="1" dirty="0">
                <a:solidFill>
                  <a:srgbClr val="E9E9E9"/>
                </a:solidFill>
                <a:latin typeface="Arial" panose="020B0604020202020204" pitchFamily="34" charset="0"/>
                <a:ea typeface="Arial" pitchFamily="34" charset="-122"/>
                <a:cs typeface="Arial" panose="020B0604020202020204" pitchFamily="34" charset="0"/>
              </a:rPr>
              <a:t>0 – 1 pt</a:t>
            </a:r>
            <a:endParaRPr lang="en-US" sz="2000" dirty="0">
              <a:latin typeface="Arial" panose="020B0604020202020204" pitchFamily="34" charset="0"/>
              <a:cs typeface="Arial" panose="020B0604020202020204" pitchFamily="34" charset="0"/>
            </a:endParaRPr>
          </a:p>
        </p:txBody>
      </p:sp>
      <p:sp>
        <p:nvSpPr>
          <p:cNvPr id="12" name="Text 10"/>
          <p:cNvSpPr/>
          <p:nvPr/>
        </p:nvSpPr>
        <p:spPr>
          <a:xfrm>
            <a:off x="640080" y="4105656"/>
            <a:ext cx="2267712" cy="1772478"/>
          </a:xfrm>
          <a:prstGeom prst="rect">
            <a:avLst/>
          </a:prstGeom>
          <a:noFill/>
          <a:ln/>
        </p:spPr>
        <p:txBody>
          <a:bodyPr wrap="square" lIns="0" tIns="0" rIns="0" bIns="0" rtlCol="0" anchor="ctr"/>
          <a:lstStyle/>
          <a:p>
            <a:pPr marL="0" indent="0">
              <a:lnSpc>
                <a:spcPct val="125000"/>
              </a:lnSpc>
              <a:buNone/>
            </a:pPr>
            <a:r>
              <a:rPr lang="en-US" sz="2400" i="1" dirty="0">
                <a:solidFill>
                  <a:srgbClr val="FFFFFF"/>
                </a:solidFill>
                <a:latin typeface="Arial" panose="020B0604020202020204" pitchFamily="34" charset="0"/>
                <a:ea typeface="Arial" pitchFamily="34" charset="-122"/>
                <a:cs typeface="Arial" panose="020B0604020202020204" pitchFamily="34" charset="0"/>
              </a:rPr>
              <a:t>Diagnostic erroné ou absent, aucune justification</a:t>
            </a:r>
            <a:endParaRPr lang="en-US" sz="2400" dirty="0">
              <a:latin typeface="Arial" panose="020B0604020202020204" pitchFamily="34" charset="0"/>
              <a:cs typeface="Arial" panose="020B0604020202020204" pitchFamily="34" charset="0"/>
            </a:endParaRPr>
          </a:p>
        </p:txBody>
      </p:sp>
      <p:sp>
        <p:nvSpPr>
          <p:cNvPr id="13" name="Text 11"/>
          <p:cNvSpPr/>
          <p:nvPr/>
        </p:nvSpPr>
        <p:spPr>
          <a:xfrm>
            <a:off x="3054096" y="3922776"/>
            <a:ext cx="128016" cy="457200"/>
          </a:xfrm>
          <a:prstGeom prst="rect">
            <a:avLst/>
          </a:prstGeom>
          <a:noFill/>
          <a:ln/>
        </p:spPr>
        <p:txBody>
          <a:bodyPr wrap="square" lIns="0" tIns="0" rIns="0" bIns="0" rtlCol="0" anchor="ctr"/>
          <a:lstStyle/>
          <a:p>
            <a:pPr marL="0" indent="0" algn="ctr">
              <a:buNone/>
            </a:pPr>
            <a:r>
              <a:rPr lang="en-US" sz="2000" b="1" dirty="0">
                <a:solidFill>
                  <a:srgbClr val="00AEEF"/>
                </a:solidFill>
                <a:latin typeface="Arial" panose="020B0604020202020204" pitchFamily="34" charset="0"/>
                <a:ea typeface="Arial" pitchFamily="34" charset="-122"/>
                <a:cs typeface="Arial" panose="020B0604020202020204" pitchFamily="34" charset="0"/>
              </a:rPr>
              <a:t>→</a:t>
            </a:r>
            <a:endParaRPr lang="en-US" sz="2000" dirty="0">
              <a:latin typeface="Arial" panose="020B0604020202020204" pitchFamily="34" charset="0"/>
              <a:cs typeface="Arial" panose="020B0604020202020204" pitchFamily="34" charset="0"/>
            </a:endParaRPr>
          </a:p>
        </p:txBody>
      </p:sp>
      <p:sp>
        <p:nvSpPr>
          <p:cNvPr id="14" name="Shape 12"/>
          <p:cNvSpPr/>
          <p:nvPr/>
        </p:nvSpPr>
        <p:spPr>
          <a:xfrm>
            <a:off x="3191256" y="2551176"/>
            <a:ext cx="2542032" cy="3444372"/>
          </a:xfrm>
          <a:prstGeom prst="roundRect">
            <a:avLst>
              <a:gd name="adj" fmla="val 2158"/>
            </a:avLst>
          </a:prstGeom>
          <a:solidFill>
            <a:srgbClr val="C0622F"/>
          </a:solidFill>
          <a:ln/>
        </p:spPr>
        <p:txBody>
          <a:bodyPr/>
          <a:lstStyle/>
          <a:p>
            <a:endParaRPr lang="fr-FR" sz="2000">
              <a:latin typeface="Arial" panose="020B0604020202020204" pitchFamily="34" charset="0"/>
              <a:cs typeface="Arial" panose="020B0604020202020204" pitchFamily="34" charset="0"/>
            </a:endParaRPr>
          </a:p>
        </p:txBody>
      </p:sp>
      <p:sp>
        <p:nvSpPr>
          <p:cNvPr id="15" name="Shape 13"/>
          <p:cNvSpPr/>
          <p:nvPr/>
        </p:nvSpPr>
        <p:spPr>
          <a:xfrm>
            <a:off x="3328416" y="2688336"/>
            <a:ext cx="365760" cy="365760"/>
          </a:xfrm>
          <a:prstGeom prst="ellipse">
            <a:avLst/>
          </a:prstGeom>
          <a:solidFill>
            <a:srgbClr val="000000">
              <a:alpha val="35000"/>
            </a:srgbClr>
          </a:solidFill>
          <a:ln w="1270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6" name="Text 14"/>
          <p:cNvSpPr/>
          <p:nvPr/>
        </p:nvSpPr>
        <p:spPr>
          <a:xfrm>
            <a:off x="3328416" y="2688336"/>
            <a:ext cx="365760" cy="36576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2</a:t>
            </a:r>
            <a:endParaRPr lang="en-US" sz="2000" dirty="0">
              <a:latin typeface="Arial" panose="020B0604020202020204" pitchFamily="34" charset="0"/>
              <a:cs typeface="Arial" panose="020B0604020202020204" pitchFamily="34" charset="0"/>
            </a:endParaRPr>
          </a:p>
        </p:txBody>
      </p:sp>
      <p:sp>
        <p:nvSpPr>
          <p:cNvPr id="17" name="Text 15"/>
          <p:cNvSpPr/>
          <p:nvPr/>
        </p:nvSpPr>
        <p:spPr>
          <a:xfrm>
            <a:off x="3328416" y="3145536"/>
            <a:ext cx="2267712" cy="548640"/>
          </a:xfrm>
          <a:prstGeom prst="rect">
            <a:avLst/>
          </a:prstGeom>
          <a:noFill/>
          <a:ln/>
        </p:spPr>
        <p:txBody>
          <a:bodyPr wrap="square" lIns="0" tIns="0" rIns="0" bIns="0" rtlCol="0" anchor="ctr"/>
          <a:lstStyle/>
          <a:p>
            <a:pPr marL="0" indent="0">
              <a:lnSpc>
                <a:spcPct val="105000"/>
              </a:lnSpc>
              <a:buNone/>
            </a:pPr>
            <a:r>
              <a:rPr lang="en-US" sz="2400" b="1" dirty="0">
                <a:solidFill>
                  <a:srgbClr val="FFFFFF"/>
                </a:solidFill>
                <a:latin typeface="Arial" panose="020B0604020202020204" pitchFamily="34" charset="0"/>
                <a:ea typeface="Arial" pitchFamily="34" charset="-122"/>
                <a:cs typeface="Arial" panose="020B0604020202020204" pitchFamily="34" charset="0"/>
              </a:rPr>
              <a:t>Partiellement acquis</a:t>
            </a:r>
            <a:endParaRPr lang="en-US" sz="2400" dirty="0">
              <a:latin typeface="Arial" panose="020B0604020202020204" pitchFamily="34" charset="0"/>
              <a:cs typeface="Arial" panose="020B0604020202020204" pitchFamily="34" charset="0"/>
            </a:endParaRPr>
          </a:p>
        </p:txBody>
      </p:sp>
      <p:sp>
        <p:nvSpPr>
          <p:cNvPr id="18" name="Text 16"/>
          <p:cNvSpPr/>
          <p:nvPr/>
        </p:nvSpPr>
        <p:spPr>
          <a:xfrm>
            <a:off x="3191256" y="3785616"/>
            <a:ext cx="2267712" cy="365760"/>
          </a:xfrm>
          <a:prstGeom prst="rect">
            <a:avLst/>
          </a:prstGeom>
          <a:noFill/>
          <a:ln/>
        </p:spPr>
        <p:txBody>
          <a:bodyPr wrap="square" lIns="0" tIns="0" rIns="0" bIns="0" rtlCol="0" anchor="ctr"/>
          <a:lstStyle/>
          <a:p>
            <a:pPr marL="0" indent="0" algn="ctr">
              <a:buNone/>
            </a:pPr>
            <a:r>
              <a:rPr lang="en-US" sz="2000" b="1" dirty="0">
                <a:solidFill>
                  <a:srgbClr val="E9E9E9"/>
                </a:solidFill>
                <a:latin typeface="Arial" panose="020B0604020202020204" pitchFamily="34" charset="0"/>
                <a:ea typeface="Arial" pitchFamily="34" charset="-122"/>
                <a:cs typeface="Arial" panose="020B0604020202020204" pitchFamily="34" charset="0"/>
              </a:rPr>
              <a:t>1,5 – 2 pts</a:t>
            </a:r>
            <a:endParaRPr lang="en-US" sz="2000" dirty="0">
              <a:latin typeface="Arial" panose="020B0604020202020204" pitchFamily="34" charset="0"/>
              <a:cs typeface="Arial" panose="020B0604020202020204" pitchFamily="34" charset="0"/>
            </a:endParaRPr>
          </a:p>
        </p:txBody>
      </p:sp>
      <p:sp>
        <p:nvSpPr>
          <p:cNvPr id="19" name="Text 17"/>
          <p:cNvSpPr/>
          <p:nvPr/>
        </p:nvSpPr>
        <p:spPr>
          <a:xfrm>
            <a:off x="3337560" y="4242816"/>
            <a:ext cx="2267712" cy="1554480"/>
          </a:xfrm>
          <a:prstGeom prst="rect">
            <a:avLst/>
          </a:prstGeom>
          <a:noFill/>
          <a:ln/>
        </p:spPr>
        <p:txBody>
          <a:bodyPr wrap="square" lIns="0" tIns="0" rIns="0" bIns="0" rtlCol="0" anchor="ctr"/>
          <a:lstStyle/>
          <a:p>
            <a:pPr marL="0" indent="0">
              <a:lnSpc>
                <a:spcPct val="125000"/>
              </a:lnSpc>
              <a:buNone/>
            </a:pPr>
            <a:r>
              <a:rPr lang="en-US" sz="2400" i="1" dirty="0">
                <a:solidFill>
                  <a:srgbClr val="FFFFFF"/>
                </a:solidFill>
                <a:latin typeface="Arial" panose="020B0604020202020204" pitchFamily="34" charset="0"/>
                <a:ea typeface="Arial" pitchFamily="34" charset="-122"/>
                <a:cs typeface="Arial" panose="020B0604020202020204" pitchFamily="34" charset="0"/>
              </a:rPr>
              <a:t>Diagnostic exact mais justification insuffisante (1 élément cité)</a:t>
            </a:r>
            <a:endParaRPr lang="en-US" sz="2400" dirty="0">
              <a:latin typeface="Arial" panose="020B0604020202020204" pitchFamily="34" charset="0"/>
              <a:cs typeface="Arial" panose="020B0604020202020204" pitchFamily="34" charset="0"/>
            </a:endParaRPr>
          </a:p>
        </p:txBody>
      </p:sp>
      <p:sp>
        <p:nvSpPr>
          <p:cNvPr id="20" name="Text 18"/>
          <p:cNvSpPr/>
          <p:nvPr/>
        </p:nvSpPr>
        <p:spPr>
          <a:xfrm>
            <a:off x="5742432" y="3922776"/>
            <a:ext cx="128016" cy="457200"/>
          </a:xfrm>
          <a:prstGeom prst="rect">
            <a:avLst/>
          </a:prstGeom>
          <a:noFill/>
          <a:ln/>
        </p:spPr>
        <p:txBody>
          <a:bodyPr wrap="square" lIns="0" tIns="0" rIns="0" bIns="0" rtlCol="0" anchor="ctr"/>
          <a:lstStyle/>
          <a:p>
            <a:pPr marL="0" indent="0" algn="ctr">
              <a:buNone/>
            </a:pPr>
            <a:r>
              <a:rPr lang="en-US" sz="2000" b="1" dirty="0">
                <a:solidFill>
                  <a:srgbClr val="00AEEF"/>
                </a:solidFill>
                <a:latin typeface="Arial" panose="020B0604020202020204" pitchFamily="34" charset="0"/>
                <a:ea typeface="Arial" pitchFamily="34" charset="-122"/>
                <a:cs typeface="Arial" panose="020B0604020202020204" pitchFamily="34" charset="0"/>
              </a:rPr>
              <a:t>→</a:t>
            </a:r>
            <a:endParaRPr lang="en-US" sz="2000" dirty="0">
              <a:latin typeface="Arial" panose="020B0604020202020204" pitchFamily="34" charset="0"/>
              <a:cs typeface="Arial" panose="020B0604020202020204" pitchFamily="34" charset="0"/>
            </a:endParaRPr>
          </a:p>
        </p:txBody>
      </p:sp>
      <p:sp>
        <p:nvSpPr>
          <p:cNvPr id="21" name="Shape 19"/>
          <p:cNvSpPr/>
          <p:nvPr/>
        </p:nvSpPr>
        <p:spPr>
          <a:xfrm>
            <a:off x="5879592" y="2551176"/>
            <a:ext cx="2542032" cy="3444372"/>
          </a:xfrm>
          <a:prstGeom prst="roundRect">
            <a:avLst>
              <a:gd name="adj" fmla="val 2158"/>
            </a:avLst>
          </a:prstGeom>
          <a:solidFill>
            <a:srgbClr val="B8860B"/>
          </a:solidFill>
          <a:ln/>
        </p:spPr>
        <p:txBody>
          <a:bodyPr/>
          <a:lstStyle/>
          <a:p>
            <a:endParaRPr lang="fr-FR" sz="2000">
              <a:latin typeface="Arial" panose="020B0604020202020204" pitchFamily="34" charset="0"/>
              <a:cs typeface="Arial" panose="020B0604020202020204" pitchFamily="34" charset="0"/>
            </a:endParaRPr>
          </a:p>
        </p:txBody>
      </p:sp>
      <p:sp>
        <p:nvSpPr>
          <p:cNvPr id="22" name="Shape 20"/>
          <p:cNvSpPr/>
          <p:nvPr/>
        </p:nvSpPr>
        <p:spPr>
          <a:xfrm>
            <a:off x="6016752" y="2688336"/>
            <a:ext cx="365760" cy="365760"/>
          </a:xfrm>
          <a:prstGeom prst="ellipse">
            <a:avLst/>
          </a:prstGeom>
          <a:solidFill>
            <a:srgbClr val="000000">
              <a:alpha val="35000"/>
            </a:srgbClr>
          </a:solidFill>
          <a:ln w="1270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23" name="Text 21"/>
          <p:cNvSpPr/>
          <p:nvPr/>
        </p:nvSpPr>
        <p:spPr>
          <a:xfrm>
            <a:off x="6016752" y="2688336"/>
            <a:ext cx="365760" cy="36576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3</a:t>
            </a:r>
            <a:endParaRPr lang="en-US" sz="2000" dirty="0">
              <a:latin typeface="Arial" panose="020B0604020202020204" pitchFamily="34" charset="0"/>
              <a:cs typeface="Arial" panose="020B0604020202020204" pitchFamily="34" charset="0"/>
            </a:endParaRPr>
          </a:p>
        </p:txBody>
      </p:sp>
      <p:sp>
        <p:nvSpPr>
          <p:cNvPr id="24" name="Text 22"/>
          <p:cNvSpPr/>
          <p:nvPr/>
        </p:nvSpPr>
        <p:spPr>
          <a:xfrm>
            <a:off x="6016752" y="3145536"/>
            <a:ext cx="2267712" cy="548640"/>
          </a:xfrm>
          <a:prstGeom prst="rect">
            <a:avLst/>
          </a:prstGeom>
          <a:noFill/>
          <a:ln/>
        </p:spPr>
        <p:txBody>
          <a:bodyPr wrap="square" lIns="0" tIns="0" rIns="0" bIns="0" rtlCol="0" anchor="ctr"/>
          <a:lstStyle/>
          <a:p>
            <a:pPr marL="0" indent="0" algn="ctr">
              <a:lnSpc>
                <a:spcPct val="105000"/>
              </a:lnSpc>
              <a:buNone/>
            </a:pPr>
            <a:r>
              <a:rPr lang="en-US" sz="2400" b="1" dirty="0">
                <a:solidFill>
                  <a:srgbClr val="FFFFFF"/>
                </a:solidFill>
                <a:latin typeface="Arial" panose="020B0604020202020204" pitchFamily="34" charset="0"/>
                <a:ea typeface="Arial" pitchFamily="34" charset="-122"/>
                <a:cs typeface="Arial" panose="020B0604020202020204" pitchFamily="34" charset="0"/>
              </a:rPr>
              <a:t>Acquis</a:t>
            </a:r>
            <a:endParaRPr lang="en-US" sz="2400" dirty="0">
              <a:latin typeface="Arial" panose="020B0604020202020204" pitchFamily="34" charset="0"/>
              <a:cs typeface="Arial" panose="020B0604020202020204" pitchFamily="34" charset="0"/>
            </a:endParaRPr>
          </a:p>
        </p:txBody>
      </p:sp>
      <p:sp>
        <p:nvSpPr>
          <p:cNvPr id="25" name="Text 23"/>
          <p:cNvSpPr/>
          <p:nvPr/>
        </p:nvSpPr>
        <p:spPr>
          <a:xfrm>
            <a:off x="6016752" y="3694176"/>
            <a:ext cx="2267712" cy="365760"/>
          </a:xfrm>
          <a:prstGeom prst="rect">
            <a:avLst/>
          </a:prstGeom>
          <a:noFill/>
          <a:ln/>
        </p:spPr>
        <p:txBody>
          <a:bodyPr wrap="square" lIns="0" tIns="0" rIns="0" bIns="0" rtlCol="0" anchor="ctr"/>
          <a:lstStyle/>
          <a:p>
            <a:pPr marL="0" indent="0" algn="ctr">
              <a:buNone/>
            </a:pPr>
            <a:r>
              <a:rPr lang="en-US" sz="2000" b="1" dirty="0">
                <a:solidFill>
                  <a:srgbClr val="E9E9E9"/>
                </a:solidFill>
                <a:latin typeface="Arial" panose="020B0604020202020204" pitchFamily="34" charset="0"/>
                <a:ea typeface="Arial" pitchFamily="34" charset="-122"/>
                <a:cs typeface="Arial" panose="020B0604020202020204" pitchFamily="34" charset="0"/>
              </a:rPr>
              <a:t>2,5 – 3 pts</a:t>
            </a:r>
            <a:endParaRPr lang="en-US" sz="2000" dirty="0">
              <a:latin typeface="Arial" panose="020B0604020202020204" pitchFamily="34" charset="0"/>
              <a:cs typeface="Arial" panose="020B0604020202020204" pitchFamily="34" charset="0"/>
            </a:endParaRPr>
          </a:p>
        </p:txBody>
      </p:sp>
      <p:sp>
        <p:nvSpPr>
          <p:cNvPr id="26" name="Text 24"/>
          <p:cNvSpPr/>
          <p:nvPr/>
        </p:nvSpPr>
        <p:spPr>
          <a:xfrm>
            <a:off x="5879592" y="4287078"/>
            <a:ext cx="2679192" cy="1453896"/>
          </a:xfrm>
          <a:prstGeom prst="rect">
            <a:avLst/>
          </a:prstGeom>
          <a:noFill/>
          <a:ln/>
        </p:spPr>
        <p:txBody>
          <a:bodyPr wrap="square" lIns="0" tIns="0" rIns="0" bIns="0" rtlCol="0" anchor="ctr"/>
          <a:lstStyle/>
          <a:p>
            <a:pPr marL="0" indent="0">
              <a:lnSpc>
                <a:spcPct val="125000"/>
              </a:lnSpc>
              <a:buNone/>
            </a:pPr>
            <a:r>
              <a:rPr lang="en-US" sz="2400" i="1" dirty="0">
                <a:solidFill>
                  <a:srgbClr val="FFFFFF"/>
                </a:solidFill>
                <a:latin typeface="Arial" panose="020B0604020202020204" pitchFamily="34" charset="0"/>
                <a:ea typeface="Arial" pitchFamily="34" charset="-122"/>
                <a:cs typeface="Arial" panose="020B0604020202020204" pitchFamily="34" charset="0"/>
              </a:rPr>
              <a:t>Diagnostic exact, justification partielle (2 éléments cités)</a:t>
            </a:r>
            <a:endParaRPr lang="en-US" sz="2400" dirty="0">
              <a:latin typeface="Arial" panose="020B0604020202020204" pitchFamily="34" charset="0"/>
              <a:cs typeface="Arial" panose="020B0604020202020204" pitchFamily="34" charset="0"/>
            </a:endParaRPr>
          </a:p>
        </p:txBody>
      </p:sp>
      <p:sp>
        <p:nvSpPr>
          <p:cNvPr id="27" name="Text 25"/>
          <p:cNvSpPr/>
          <p:nvPr/>
        </p:nvSpPr>
        <p:spPr>
          <a:xfrm>
            <a:off x="8430768" y="3922776"/>
            <a:ext cx="128016" cy="457200"/>
          </a:xfrm>
          <a:prstGeom prst="rect">
            <a:avLst/>
          </a:prstGeom>
          <a:noFill/>
          <a:ln/>
        </p:spPr>
        <p:txBody>
          <a:bodyPr wrap="square" lIns="0" tIns="0" rIns="0" bIns="0" rtlCol="0" anchor="ctr"/>
          <a:lstStyle/>
          <a:p>
            <a:pPr marL="0" indent="0" algn="ctr">
              <a:buNone/>
            </a:pPr>
            <a:r>
              <a:rPr lang="en-US" sz="2000" b="1" dirty="0">
                <a:solidFill>
                  <a:srgbClr val="00AEEF"/>
                </a:solidFill>
                <a:latin typeface="Arial" panose="020B0604020202020204" pitchFamily="34" charset="0"/>
                <a:ea typeface="Arial" pitchFamily="34" charset="-122"/>
                <a:cs typeface="Arial" panose="020B0604020202020204" pitchFamily="34" charset="0"/>
              </a:rPr>
              <a:t>→</a:t>
            </a:r>
            <a:endParaRPr lang="en-US" sz="2000" dirty="0">
              <a:latin typeface="Arial" panose="020B0604020202020204" pitchFamily="34" charset="0"/>
              <a:cs typeface="Arial" panose="020B0604020202020204" pitchFamily="34" charset="0"/>
            </a:endParaRPr>
          </a:p>
        </p:txBody>
      </p:sp>
      <p:sp>
        <p:nvSpPr>
          <p:cNvPr id="28" name="Shape 26"/>
          <p:cNvSpPr/>
          <p:nvPr/>
        </p:nvSpPr>
        <p:spPr>
          <a:xfrm>
            <a:off x="8567928" y="2551176"/>
            <a:ext cx="2542032" cy="3419856"/>
          </a:xfrm>
          <a:prstGeom prst="roundRect">
            <a:avLst>
              <a:gd name="adj" fmla="val 2158"/>
            </a:avLst>
          </a:prstGeom>
          <a:solidFill>
            <a:srgbClr val="1B4D3E"/>
          </a:solidFill>
          <a:ln/>
        </p:spPr>
        <p:txBody>
          <a:bodyPr/>
          <a:lstStyle/>
          <a:p>
            <a:endParaRPr lang="fr-FR" sz="2000">
              <a:latin typeface="Arial" panose="020B0604020202020204" pitchFamily="34" charset="0"/>
              <a:cs typeface="Arial" panose="020B0604020202020204" pitchFamily="34" charset="0"/>
            </a:endParaRPr>
          </a:p>
        </p:txBody>
      </p:sp>
      <p:sp>
        <p:nvSpPr>
          <p:cNvPr id="29" name="Shape 27"/>
          <p:cNvSpPr/>
          <p:nvPr/>
        </p:nvSpPr>
        <p:spPr>
          <a:xfrm>
            <a:off x="8705088" y="2688336"/>
            <a:ext cx="365760" cy="365760"/>
          </a:xfrm>
          <a:prstGeom prst="ellipse">
            <a:avLst/>
          </a:prstGeom>
          <a:solidFill>
            <a:srgbClr val="000000">
              <a:alpha val="35000"/>
            </a:srgbClr>
          </a:solidFill>
          <a:ln w="1270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30" name="Text 28"/>
          <p:cNvSpPr/>
          <p:nvPr/>
        </p:nvSpPr>
        <p:spPr>
          <a:xfrm>
            <a:off x="8705088" y="2688336"/>
            <a:ext cx="365760" cy="36576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4</a:t>
            </a:r>
            <a:endParaRPr lang="en-US" sz="2000" dirty="0">
              <a:latin typeface="Arial" panose="020B0604020202020204" pitchFamily="34" charset="0"/>
              <a:cs typeface="Arial" panose="020B0604020202020204" pitchFamily="34" charset="0"/>
            </a:endParaRPr>
          </a:p>
        </p:txBody>
      </p:sp>
      <p:sp>
        <p:nvSpPr>
          <p:cNvPr id="31" name="Text 29"/>
          <p:cNvSpPr/>
          <p:nvPr/>
        </p:nvSpPr>
        <p:spPr>
          <a:xfrm>
            <a:off x="8705088" y="3145536"/>
            <a:ext cx="2267712" cy="548640"/>
          </a:xfrm>
          <a:prstGeom prst="rect">
            <a:avLst/>
          </a:prstGeom>
          <a:noFill/>
          <a:ln/>
        </p:spPr>
        <p:txBody>
          <a:bodyPr wrap="square" lIns="0" tIns="0" rIns="0" bIns="0" rtlCol="0" anchor="ctr"/>
          <a:lstStyle/>
          <a:p>
            <a:pPr marL="0" indent="0">
              <a:lnSpc>
                <a:spcPct val="105000"/>
              </a:lnSpc>
              <a:buNone/>
            </a:pPr>
            <a:r>
              <a:rPr lang="en-US" sz="2400" b="1" dirty="0">
                <a:solidFill>
                  <a:srgbClr val="FFFFFF"/>
                </a:solidFill>
                <a:latin typeface="Arial" panose="020B0604020202020204" pitchFamily="34" charset="0"/>
                <a:ea typeface="Arial" pitchFamily="34" charset="-122"/>
                <a:cs typeface="Arial" panose="020B0604020202020204" pitchFamily="34" charset="0"/>
              </a:rPr>
              <a:t>Maîtrisé</a:t>
            </a:r>
            <a:endParaRPr lang="en-US" sz="2400" dirty="0">
              <a:latin typeface="Arial" panose="020B0604020202020204" pitchFamily="34" charset="0"/>
              <a:cs typeface="Arial" panose="020B0604020202020204" pitchFamily="34" charset="0"/>
            </a:endParaRPr>
          </a:p>
        </p:txBody>
      </p:sp>
      <p:sp>
        <p:nvSpPr>
          <p:cNvPr id="32" name="Text 30"/>
          <p:cNvSpPr/>
          <p:nvPr/>
        </p:nvSpPr>
        <p:spPr>
          <a:xfrm>
            <a:off x="8705088" y="3694176"/>
            <a:ext cx="2267712" cy="365760"/>
          </a:xfrm>
          <a:prstGeom prst="rect">
            <a:avLst/>
          </a:prstGeom>
          <a:noFill/>
          <a:ln/>
        </p:spPr>
        <p:txBody>
          <a:bodyPr wrap="square" lIns="0" tIns="0" rIns="0" bIns="0" rtlCol="0" anchor="ctr"/>
          <a:lstStyle/>
          <a:p>
            <a:pPr marL="0" indent="0">
              <a:buNone/>
            </a:pPr>
            <a:r>
              <a:rPr lang="en-US" sz="2000" b="1" dirty="0">
                <a:solidFill>
                  <a:srgbClr val="E9E9E9"/>
                </a:solidFill>
                <a:latin typeface="Arial" panose="020B0604020202020204" pitchFamily="34" charset="0"/>
                <a:ea typeface="Arial" pitchFamily="34" charset="-122"/>
                <a:cs typeface="Arial" panose="020B0604020202020204" pitchFamily="34" charset="0"/>
              </a:rPr>
              <a:t>3,5 – 4 pts</a:t>
            </a:r>
            <a:endParaRPr lang="en-US" sz="2000" dirty="0">
              <a:latin typeface="Arial" panose="020B0604020202020204" pitchFamily="34" charset="0"/>
              <a:cs typeface="Arial" panose="020B0604020202020204" pitchFamily="34" charset="0"/>
            </a:endParaRPr>
          </a:p>
        </p:txBody>
      </p:sp>
      <p:sp>
        <p:nvSpPr>
          <p:cNvPr id="33" name="Text 31"/>
          <p:cNvSpPr/>
          <p:nvPr/>
        </p:nvSpPr>
        <p:spPr>
          <a:xfrm>
            <a:off x="8705088" y="4196300"/>
            <a:ext cx="2267712" cy="1554480"/>
          </a:xfrm>
          <a:prstGeom prst="rect">
            <a:avLst/>
          </a:prstGeom>
          <a:noFill/>
          <a:ln/>
        </p:spPr>
        <p:txBody>
          <a:bodyPr wrap="square" lIns="0" tIns="0" rIns="0" bIns="0" rtlCol="0" anchor="ctr"/>
          <a:lstStyle/>
          <a:p>
            <a:pPr marL="0" indent="0">
              <a:lnSpc>
                <a:spcPct val="125000"/>
              </a:lnSpc>
              <a:buNone/>
            </a:pPr>
            <a:r>
              <a:rPr lang="en-US" sz="2400" i="1" dirty="0">
                <a:solidFill>
                  <a:srgbClr val="FFFFFF"/>
                </a:solidFill>
                <a:latin typeface="Arial" panose="020B0604020202020204" pitchFamily="34" charset="0"/>
                <a:ea typeface="Arial" pitchFamily="34" charset="-122"/>
                <a:cs typeface="Arial" panose="020B0604020202020204" pitchFamily="34" charset="0"/>
              </a:rPr>
              <a:t>Diagnostic exact et justification complète (3 éléments cités)</a:t>
            </a:r>
            <a:endParaRPr lang="en-US" sz="2400" dirty="0">
              <a:latin typeface="Arial" panose="020B0604020202020204" pitchFamily="34" charset="0"/>
              <a:cs typeface="Arial" panose="020B0604020202020204" pitchFamily="34" charset="0"/>
            </a:endParaRPr>
          </a:p>
        </p:txBody>
      </p:sp>
      <p:sp>
        <p:nvSpPr>
          <p:cNvPr id="34" name="Text 32"/>
          <p:cNvSpPr/>
          <p:nvPr/>
        </p:nvSpPr>
        <p:spPr>
          <a:xfrm>
            <a:off x="365760" y="6198174"/>
            <a:ext cx="11155680" cy="365760"/>
          </a:xfrm>
          <a:prstGeom prst="rect">
            <a:avLst/>
          </a:prstGeom>
          <a:noFill/>
          <a:ln/>
        </p:spPr>
        <p:txBody>
          <a:bodyPr wrap="square" lIns="0" tIns="0" rIns="0" bIns="0" rtlCol="0" anchor="ctr"/>
          <a:lstStyle/>
          <a:p>
            <a:pPr marL="0" indent="0">
              <a:buNone/>
            </a:pPr>
            <a:r>
              <a:rPr lang="en-US" sz="2000" i="1" dirty="0">
                <a:solidFill>
                  <a:srgbClr val="C7CFE0"/>
                </a:solidFill>
                <a:latin typeface="Arial" panose="020B0604020202020204" pitchFamily="34" charset="0"/>
                <a:ea typeface="Arial" pitchFamily="34" charset="-122"/>
                <a:cs typeface="Arial" panose="020B0604020202020204" pitchFamily="34" charset="0"/>
              </a:rPr>
              <a:t>Repère pratique : 3 à 4 niveaux suffisent. Au-delà, les distinctions deviennent trop fines pour être appliquées de façon fiable et reproductible entre correcteurs.</a:t>
            </a:r>
            <a:endParaRPr lang="en-US" sz="2000" dirty="0">
              <a:latin typeface="Arial" panose="020B0604020202020204" pitchFamily="34" charset="0"/>
              <a:cs typeface="Arial" panose="020B0604020202020204" pitchFamily="34" charset="0"/>
            </a:endParaRPr>
          </a:p>
        </p:txBody>
      </p:sp>
      <p:sp>
        <p:nvSpPr>
          <p:cNvPr id="35" name="Text 33"/>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2000" dirty="0">
                <a:solidFill>
                  <a:srgbClr val="C7CFE0"/>
                </a:solidFill>
                <a:latin typeface="Arial" panose="020B0604020202020204" pitchFamily="34" charset="0"/>
                <a:ea typeface="Arial" pitchFamily="34" charset="-122"/>
                <a:cs typeface="Arial" panose="020B0604020202020204" pitchFamily="34" charset="0"/>
              </a:rPr>
              <a:t>12</a:t>
            </a:r>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4">
    <p:bg>
      <p:bgPr>
        <a:solidFill>
          <a:srgbClr val="24356B"/>
        </a:solidFill>
        <a:effectLst/>
      </p:bgPr>
    </p:bg>
    <p:spTree>
      <p:nvGrpSpPr>
        <p:cNvPr id="1" name=""/>
        <p:cNvGrpSpPr/>
        <p:nvPr/>
      </p:nvGrpSpPr>
      <p:grpSpPr>
        <a:xfrm>
          <a:off x="0" y="0"/>
          <a:ext cx="0" cy="0"/>
          <a:chOff x="0" y="0"/>
          <a:chExt cx="0" cy="0"/>
        </a:xfrm>
      </p:grpSpPr>
      <p:sp>
        <p:nvSpPr>
          <p:cNvPr id="2" name="Text 0"/>
          <p:cNvSpPr/>
          <p:nvPr/>
        </p:nvSpPr>
        <p:spPr>
          <a:xfrm>
            <a:off x="502920" y="320040"/>
            <a:ext cx="11155680" cy="594360"/>
          </a:xfrm>
          <a:prstGeom prst="rect">
            <a:avLst/>
          </a:prstGeom>
          <a:noFill/>
          <a:ln/>
        </p:spPr>
        <p:txBody>
          <a:bodyPr wrap="square" lIns="0" tIns="0" rIns="0" bIns="0" rtlCol="0" anchor="ctr"/>
          <a:lstStyle/>
          <a:p>
            <a:pPr marL="0" indent="0" algn="l">
              <a:buNone/>
            </a:pPr>
            <a:r>
              <a:rPr lang="en-US" sz="2800" b="1" dirty="0">
                <a:solidFill>
                  <a:srgbClr val="FFFFFF"/>
                </a:solidFill>
                <a:latin typeface="Arial" panose="020B0604020202020204" pitchFamily="34" charset="0"/>
                <a:ea typeface="Arial" pitchFamily="34" charset="-122"/>
                <a:cs typeface="Arial" panose="020B0604020202020204" pitchFamily="34" charset="0"/>
              </a:rPr>
              <a:t>ÉTUDE DE CAS :</a:t>
            </a:r>
            <a:endParaRPr lang="en-US" sz="2800" b="1" dirty="0">
              <a:latin typeface="Arial" panose="020B0604020202020204" pitchFamily="34" charset="0"/>
              <a:cs typeface="Arial" panose="020B0604020202020204" pitchFamily="34" charset="0"/>
            </a:endParaRPr>
          </a:p>
        </p:txBody>
      </p:sp>
      <p:sp>
        <p:nvSpPr>
          <p:cNvPr id="3" name="Text 1"/>
          <p:cNvSpPr/>
          <p:nvPr/>
        </p:nvSpPr>
        <p:spPr>
          <a:xfrm>
            <a:off x="502920" y="769024"/>
            <a:ext cx="11155680" cy="594360"/>
          </a:xfrm>
          <a:prstGeom prst="rect">
            <a:avLst/>
          </a:prstGeom>
          <a:noFill/>
          <a:ln/>
        </p:spPr>
        <p:txBody>
          <a:bodyPr wrap="square" lIns="0" tIns="0" rIns="0" bIns="0" rtlCol="0" anchor="ctr"/>
          <a:lstStyle/>
          <a:p>
            <a:pPr marL="0" indent="0" algn="l">
              <a:buNone/>
            </a:pPr>
            <a:r>
              <a:rPr lang="en-US" sz="2800" b="1" dirty="0">
                <a:solidFill>
                  <a:srgbClr val="00AEEF"/>
                </a:solidFill>
                <a:latin typeface="Arial" panose="020B0604020202020204" pitchFamily="34" charset="0"/>
                <a:ea typeface="Arial" pitchFamily="34" charset="-122"/>
                <a:cs typeface="Arial" panose="020B0604020202020204" pitchFamily="34" charset="0"/>
              </a:rPr>
              <a:t>LA GRILLE COMPLÈTE (1/2)</a:t>
            </a:r>
            <a:endParaRPr lang="en-US" sz="2800" b="1" dirty="0">
              <a:latin typeface="Arial" panose="020B0604020202020204" pitchFamily="34" charset="0"/>
              <a:cs typeface="Arial" panose="020B0604020202020204" pitchFamily="34" charset="0"/>
            </a:endParaRPr>
          </a:p>
        </p:txBody>
      </p:sp>
      <p:sp>
        <p:nvSpPr>
          <p:cNvPr id="4" name="Shape 2"/>
          <p:cNvSpPr/>
          <p:nvPr/>
        </p:nvSpPr>
        <p:spPr>
          <a:xfrm>
            <a:off x="502920" y="1271016"/>
            <a:ext cx="3291840" cy="54864"/>
          </a:xfrm>
          <a:prstGeom prst="rect">
            <a:avLst/>
          </a:prstGeom>
          <a:solidFill>
            <a:srgbClr val="00AEEF"/>
          </a:solidFill>
          <a:ln/>
        </p:spPr>
        <p:txBody>
          <a:bodyPr/>
          <a:lstStyle/>
          <a:p>
            <a:endParaRPr lang="fr-FR" sz="2000" b="1">
              <a:latin typeface="Arial" panose="020B0604020202020204" pitchFamily="34" charset="0"/>
              <a:cs typeface="Arial" panose="020B0604020202020204" pitchFamily="34" charset="0"/>
            </a:endParaRPr>
          </a:p>
        </p:txBody>
      </p:sp>
      <p:sp>
        <p:nvSpPr>
          <p:cNvPr id="5" name="Text 3"/>
          <p:cNvSpPr/>
          <p:nvPr/>
        </p:nvSpPr>
        <p:spPr>
          <a:xfrm>
            <a:off x="557784" y="1504188"/>
            <a:ext cx="11475720" cy="502920"/>
          </a:xfrm>
          <a:prstGeom prst="rect">
            <a:avLst/>
          </a:prstGeom>
          <a:noFill/>
          <a:ln/>
        </p:spPr>
        <p:txBody>
          <a:bodyPr wrap="square" lIns="0" tIns="0" rIns="0" bIns="0" rtlCol="0" anchor="ctr"/>
          <a:lstStyle/>
          <a:p>
            <a:pPr marL="0" indent="0">
              <a:lnSpc>
                <a:spcPct val="120000"/>
              </a:lnSpc>
              <a:buNone/>
            </a:pPr>
            <a:r>
              <a:rPr lang="en-US" sz="2000" b="1" i="1" dirty="0">
                <a:solidFill>
                  <a:srgbClr val="F4A97F"/>
                </a:solidFill>
                <a:latin typeface="Arial" panose="020B0604020202020204" pitchFamily="34" charset="0"/>
                <a:ea typeface="Arial" pitchFamily="34" charset="-122"/>
                <a:cs typeface="Arial" panose="020B0604020202020204" pitchFamily="34" charset="0"/>
              </a:rPr>
              <a:t>Contexte : il s'agit de la grille réelle de l'évaluation sommative du cours (cas clinique noté /20, présenté dans la fiche pédagogique) — 5 critères, chacun aligné sur un objectif Bloom précis.</a:t>
            </a:r>
            <a:endParaRPr lang="en-US" sz="2000" b="1" dirty="0">
              <a:latin typeface="Arial" panose="020B0604020202020204" pitchFamily="34" charset="0"/>
              <a:cs typeface="Arial" panose="020B0604020202020204" pitchFamily="34" charset="0"/>
            </a:endParaRPr>
          </a:p>
        </p:txBody>
      </p:sp>
      <p:sp>
        <p:nvSpPr>
          <p:cNvPr id="6" name="Shape 4"/>
          <p:cNvSpPr/>
          <p:nvPr/>
        </p:nvSpPr>
        <p:spPr>
          <a:xfrm>
            <a:off x="502920" y="2322576"/>
            <a:ext cx="475488" cy="365760"/>
          </a:xfrm>
          <a:prstGeom prst="rect">
            <a:avLst/>
          </a:prstGeom>
          <a:solidFill>
            <a:srgbClr val="0E7C86"/>
          </a:solidFill>
          <a:ln w="5080">
            <a:solidFill>
              <a:srgbClr val="FFFFFF"/>
            </a:solidFill>
            <a:prstDash val="solid"/>
          </a:ln>
        </p:spPr>
        <p:txBody>
          <a:bodyPr/>
          <a:lstStyle/>
          <a:p>
            <a:endParaRPr lang="fr-FR" sz="2000" b="1">
              <a:latin typeface="Arial" panose="020B0604020202020204" pitchFamily="34" charset="0"/>
              <a:cs typeface="Arial" panose="020B0604020202020204" pitchFamily="34" charset="0"/>
            </a:endParaRPr>
          </a:p>
        </p:txBody>
      </p:sp>
      <p:sp>
        <p:nvSpPr>
          <p:cNvPr id="7" name="Text 5"/>
          <p:cNvSpPr/>
          <p:nvPr/>
        </p:nvSpPr>
        <p:spPr>
          <a:xfrm>
            <a:off x="557784" y="2322576"/>
            <a:ext cx="365760" cy="36576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N°</a:t>
            </a:r>
            <a:endParaRPr lang="en-US" sz="2000" b="1" dirty="0">
              <a:latin typeface="Arial" panose="020B0604020202020204" pitchFamily="34" charset="0"/>
              <a:cs typeface="Arial" panose="020B0604020202020204" pitchFamily="34" charset="0"/>
            </a:endParaRPr>
          </a:p>
        </p:txBody>
      </p:sp>
      <p:sp>
        <p:nvSpPr>
          <p:cNvPr id="8" name="Shape 6"/>
          <p:cNvSpPr/>
          <p:nvPr/>
        </p:nvSpPr>
        <p:spPr>
          <a:xfrm>
            <a:off x="1051560" y="2322576"/>
            <a:ext cx="2304288" cy="365760"/>
          </a:xfrm>
          <a:prstGeom prst="rect">
            <a:avLst/>
          </a:prstGeom>
          <a:solidFill>
            <a:srgbClr val="0E7C86"/>
          </a:solidFill>
          <a:ln w="5080">
            <a:solidFill>
              <a:srgbClr val="FFFFFF"/>
            </a:solidFill>
            <a:prstDash val="solid"/>
          </a:ln>
        </p:spPr>
        <p:txBody>
          <a:bodyPr/>
          <a:lstStyle/>
          <a:p>
            <a:endParaRPr lang="fr-FR" sz="2000" b="1">
              <a:latin typeface="Arial" panose="020B0604020202020204" pitchFamily="34" charset="0"/>
              <a:cs typeface="Arial" panose="020B0604020202020204" pitchFamily="34" charset="0"/>
            </a:endParaRPr>
          </a:p>
        </p:txBody>
      </p:sp>
      <p:sp>
        <p:nvSpPr>
          <p:cNvPr id="9" name="Text 7"/>
          <p:cNvSpPr/>
          <p:nvPr/>
        </p:nvSpPr>
        <p:spPr>
          <a:xfrm>
            <a:off x="1106424" y="2322576"/>
            <a:ext cx="2194560" cy="36576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Critère</a:t>
            </a:r>
            <a:endParaRPr lang="en-US" sz="2000" b="1" dirty="0">
              <a:latin typeface="Arial" panose="020B0604020202020204" pitchFamily="34" charset="0"/>
              <a:cs typeface="Arial" panose="020B0604020202020204" pitchFamily="34" charset="0"/>
            </a:endParaRPr>
          </a:p>
        </p:txBody>
      </p:sp>
      <p:sp>
        <p:nvSpPr>
          <p:cNvPr id="10" name="Shape 8"/>
          <p:cNvSpPr/>
          <p:nvPr/>
        </p:nvSpPr>
        <p:spPr>
          <a:xfrm>
            <a:off x="3429000" y="2322576"/>
            <a:ext cx="1938528" cy="365760"/>
          </a:xfrm>
          <a:prstGeom prst="rect">
            <a:avLst/>
          </a:prstGeom>
          <a:solidFill>
            <a:srgbClr val="0E7C86"/>
          </a:solidFill>
          <a:ln w="5080">
            <a:solidFill>
              <a:srgbClr val="FFFFFF"/>
            </a:solidFill>
            <a:prstDash val="solid"/>
          </a:ln>
        </p:spPr>
        <p:txBody>
          <a:bodyPr/>
          <a:lstStyle/>
          <a:p>
            <a:endParaRPr lang="fr-FR" sz="2000" b="1">
              <a:latin typeface="Arial" panose="020B0604020202020204" pitchFamily="34" charset="0"/>
              <a:cs typeface="Arial" panose="020B0604020202020204" pitchFamily="34" charset="0"/>
            </a:endParaRPr>
          </a:p>
        </p:txBody>
      </p:sp>
      <p:sp>
        <p:nvSpPr>
          <p:cNvPr id="11" name="Text 9"/>
          <p:cNvSpPr/>
          <p:nvPr/>
        </p:nvSpPr>
        <p:spPr>
          <a:xfrm>
            <a:off x="3483864" y="2322576"/>
            <a:ext cx="1828800" cy="36576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Non acquis</a:t>
            </a:r>
            <a:endParaRPr lang="en-US" sz="2000" b="1" dirty="0">
              <a:latin typeface="Arial" panose="020B0604020202020204" pitchFamily="34" charset="0"/>
              <a:cs typeface="Arial" panose="020B0604020202020204" pitchFamily="34" charset="0"/>
            </a:endParaRPr>
          </a:p>
        </p:txBody>
      </p:sp>
      <p:sp>
        <p:nvSpPr>
          <p:cNvPr id="12" name="Shape 10"/>
          <p:cNvSpPr/>
          <p:nvPr/>
        </p:nvSpPr>
        <p:spPr>
          <a:xfrm>
            <a:off x="5422392" y="2185416"/>
            <a:ext cx="1956816" cy="557784"/>
          </a:xfrm>
          <a:prstGeom prst="rect">
            <a:avLst/>
          </a:prstGeom>
          <a:solidFill>
            <a:srgbClr val="0E7C86"/>
          </a:solidFill>
          <a:ln w="5080">
            <a:solidFill>
              <a:srgbClr val="FFFFFF"/>
            </a:solidFill>
            <a:prstDash val="solid"/>
          </a:ln>
        </p:spPr>
        <p:txBody>
          <a:bodyPr/>
          <a:lstStyle/>
          <a:p>
            <a:endParaRPr lang="fr-FR" sz="2000" b="1">
              <a:latin typeface="Arial" panose="020B0604020202020204" pitchFamily="34" charset="0"/>
              <a:cs typeface="Arial" panose="020B0604020202020204" pitchFamily="34" charset="0"/>
            </a:endParaRPr>
          </a:p>
        </p:txBody>
      </p:sp>
      <p:sp>
        <p:nvSpPr>
          <p:cNvPr id="13" name="Text 11"/>
          <p:cNvSpPr/>
          <p:nvPr/>
        </p:nvSpPr>
        <p:spPr>
          <a:xfrm>
            <a:off x="5495544" y="2322576"/>
            <a:ext cx="1828800" cy="27432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Partiellement acquis</a:t>
            </a:r>
            <a:endParaRPr lang="en-US" sz="2000" b="1" dirty="0">
              <a:latin typeface="Arial" panose="020B0604020202020204" pitchFamily="34" charset="0"/>
              <a:cs typeface="Arial" panose="020B0604020202020204" pitchFamily="34" charset="0"/>
            </a:endParaRPr>
          </a:p>
        </p:txBody>
      </p:sp>
      <p:sp>
        <p:nvSpPr>
          <p:cNvPr id="14" name="Shape 12"/>
          <p:cNvSpPr/>
          <p:nvPr/>
        </p:nvSpPr>
        <p:spPr>
          <a:xfrm>
            <a:off x="7452360" y="2322576"/>
            <a:ext cx="1938528" cy="365760"/>
          </a:xfrm>
          <a:prstGeom prst="rect">
            <a:avLst/>
          </a:prstGeom>
          <a:solidFill>
            <a:srgbClr val="0E7C86"/>
          </a:solidFill>
          <a:ln w="5080">
            <a:solidFill>
              <a:srgbClr val="FFFFFF"/>
            </a:solidFill>
            <a:prstDash val="solid"/>
          </a:ln>
        </p:spPr>
        <p:txBody>
          <a:bodyPr/>
          <a:lstStyle/>
          <a:p>
            <a:endParaRPr lang="fr-FR" sz="2000" b="1">
              <a:latin typeface="Arial" panose="020B0604020202020204" pitchFamily="34" charset="0"/>
              <a:cs typeface="Arial" panose="020B0604020202020204" pitchFamily="34" charset="0"/>
            </a:endParaRPr>
          </a:p>
        </p:txBody>
      </p:sp>
      <p:sp>
        <p:nvSpPr>
          <p:cNvPr id="15" name="Text 13"/>
          <p:cNvSpPr/>
          <p:nvPr/>
        </p:nvSpPr>
        <p:spPr>
          <a:xfrm>
            <a:off x="7507224" y="2322576"/>
            <a:ext cx="1828800" cy="36576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Acquis</a:t>
            </a:r>
            <a:endParaRPr lang="en-US" sz="2000" b="1" dirty="0">
              <a:latin typeface="Arial" panose="020B0604020202020204" pitchFamily="34" charset="0"/>
              <a:cs typeface="Arial" panose="020B0604020202020204" pitchFamily="34" charset="0"/>
            </a:endParaRPr>
          </a:p>
        </p:txBody>
      </p:sp>
      <p:sp>
        <p:nvSpPr>
          <p:cNvPr id="16" name="Shape 14"/>
          <p:cNvSpPr/>
          <p:nvPr/>
        </p:nvSpPr>
        <p:spPr>
          <a:xfrm>
            <a:off x="9464040" y="2322576"/>
            <a:ext cx="2121408" cy="365760"/>
          </a:xfrm>
          <a:prstGeom prst="rect">
            <a:avLst/>
          </a:prstGeom>
          <a:solidFill>
            <a:srgbClr val="0E7C86"/>
          </a:solidFill>
          <a:ln w="5080">
            <a:solidFill>
              <a:srgbClr val="FFFFFF"/>
            </a:solidFill>
            <a:prstDash val="solid"/>
          </a:ln>
        </p:spPr>
        <p:txBody>
          <a:bodyPr/>
          <a:lstStyle/>
          <a:p>
            <a:endParaRPr lang="fr-FR" sz="2000" b="1">
              <a:latin typeface="Arial" panose="020B0604020202020204" pitchFamily="34" charset="0"/>
              <a:cs typeface="Arial" panose="020B0604020202020204" pitchFamily="34" charset="0"/>
            </a:endParaRPr>
          </a:p>
        </p:txBody>
      </p:sp>
      <p:sp>
        <p:nvSpPr>
          <p:cNvPr id="17" name="Text 15"/>
          <p:cNvSpPr/>
          <p:nvPr/>
        </p:nvSpPr>
        <p:spPr>
          <a:xfrm>
            <a:off x="9518904" y="2322576"/>
            <a:ext cx="2011680" cy="36576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Maîtrisé</a:t>
            </a:r>
            <a:endParaRPr lang="en-US" sz="2000" b="1" dirty="0">
              <a:latin typeface="Arial" panose="020B0604020202020204" pitchFamily="34" charset="0"/>
              <a:cs typeface="Arial" panose="020B0604020202020204" pitchFamily="34" charset="0"/>
            </a:endParaRPr>
          </a:p>
        </p:txBody>
      </p:sp>
      <p:sp>
        <p:nvSpPr>
          <p:cNvPr id="18" name="Shape 16"/>
          <p:cNvSpPr/>
          <p:nvPr/>
        </p:nvSpPr>
        <p:spPr>
          <a:xfrm>
            <a:off x="502920" y="2688336"/>
            <a:ext cx="475488" cy="1280160"/>
          </a:xfrm>
          <a:prstGeom prst="roundRect">
            <a:avLst>
              <a:gd name="adj" fmla="val 7692"/>
            </a:avLst>
          </a:prstGeom>
          <a:solidFill>
            <a:srgbClr val="0E7C86"/>
          </a:solidFill>
          <a:ln w="5080">
            <a:solidFill>
              <a:srgbClr val="FFFFFF"/>
            </a:solidFill>
            <a:prstDash val="solid"/>
          </a:ln>
        </p:spPr>
        <p:txBody>
          <a:bodyPr/>
          <a:lstStyle/>
          <a:p>
            <a:endParaRPr lang="fr-FR" sz="2000" b="1">
              <a:latin typeface="Arial" panose="020B0604020202020204" pitchFamily="34" charset="0"/>
              <a:cs typeface="Arial" panose="020B0604020202020204" pitchFamily="34" charset="0"/>
            </a:endParaRPr>
          </a:p>
        </p:txBody>
      </p:sp>
      <p:sp>
        <p:nvSpPr>
          <p:cNvPr id="19" name="Text 17"/>
          <p:cNvSpPr/>
          <p:nvPr/>
        </p:nvSpPr>
        <p:spPr>
          <a:xfrm>
            <a:off x="557784" y="2688336"/>
            <a:ext cx="365760" cy="1280160"/>
          </a:xfrm>
          <a:prstGeom prst="rect">
            <a:avLst/>
          </a:prstGeom>
          <a:noFill/>
          <a:ln/>
        </p:spPr>
        <p:txBody>
          <a:bodyPr wrap="square" lIns="0" tIns="0" rIns="0" bIns="0" rtlCol="0" anchor="ctr"/>
          <a:lstStyle/>
          <a:p>
            <a:pPr marL="0" indent="0" algn="l">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1</a:t>
            </a:r>
            <a:endParaRPr lang="en-US" sz="2000" b="1" dirty="0">
              <a:latin typeface="Arial" panose="020B0604020202020204" pitchFamily="34" charset="0"/>
              <a:cs typeface="Arial" panose="020B0604020202020204" pitchFamily="34" charset="0"/>
            </a:endParaRPr>
          </a:p>
        </p:txBody>
      </p:sp>
      <p:sp>
        <p:nvSpPr>
          <p:cNvPr id="20" name="Shape 18"/>
          <p:cNvSpPr/>
          <p:nvPr/>
        </p:nvSpPr>
        <p:spPr>
          <a:xfrm>
            <a:off x="1051560" y="2688336"/>
            <a:ext cx="2304288" cy="1280160"/>
          </a:xfrm>
          <a:prstGeom prst="roundRect">
            <a:avLst>
              <a:gd name="adj" fmla="val 2857"/>
            </a:avLst>
          </a:prstGeom>
          <a:solidFill>
            <a:srgbClr val="0B1E45"/>
          </a:solidFill>
          <a:ln w="5080">
            <a:solidFill>
              <a:srgbClr val="FFFFFF"/>
            </a:solidFill>
            <a:prstDash val="solid"/>
          </a:ln>
        </p:spPr>
        <p:txBody>
          <a:bodyPr/>
          <a:lstStyle/>
          <a:p>
            <a:endParaRPr lang="fr-FR" sz="2000" b="1">
              <a:latin typeface="Arial" panose="020B0604020202020204" pitchFamily="34" charset="0"/>
              <a:cs typeface="Arial" panose="020B0604020202020204" pitchFamily="34" charset="0"/>
            </a:endParaRPr>
          </a:p>
        </p:txBody>
      </p:sp>
      <p:sp>
        <p:nvSpPr>
          <p:cNvPr id="21" name="Text 19"/>
          <p:cNvSpPr/>
          <p:nvPr/>
        </p:nvSpPr>
        <p:spPr>
          <a:xfrm>
            <a:off x="1106424" y="2688336"/>
            <a:ext cx="2194560" cy="1280160"/>
          </a:xfrm>
          <a:prstGeom prst="rect">
            <a:avLst/>
          </a:prstGeom>
          <a:noFill/>
          <a:ln/>
        </p:spPr>
        <p:txBody>
          <a:bodyPr wrap="square" lIns="0" tIns="0" rIns="0" bIns="0" rtlCol="0" anchor="ctr"/>
          <a:lstStyle/>
          <a:p>
            <a:pPr marL="0" indent="0" algn="l">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Diagnostic</a:t>
            </a:r>
            <a:endParaRPr lang="en-US" sz="2000" b="1" dirty="0">
              <a:latin typeface="Arial" panose="020B0604020202020204" pitchFamily="34" charset="0"/>
              <a:cs typeface="Arial" panose="020B0604020202020204" pitchFamily="34" charset="0"/>
            </a:endParaRPr>
          </a:p>
        </p:txBody>
      </p:sp>
      <p:sp>
        <p:nvSpPr>
          <p:cNvPr id="22" name="Shape 20"/>
          <p:cNvSpPr/>
          <p:nvPr/>
        </p:nvSpPr>
        <p:spPr>
          <a:xfrm>
            <a:off x="3429000" y="2688336"/>
            <a:ext cx="1938528" cy="1280160"/>
          </a:xfrm>
          <a:prstGeom prst="roundRect">
            <a:avLst>
              <a:gd name="adj" fmla="val 2857"/>
            </a:avLst>
          </a:prstGeom>
          <a:solidFill>
            <a:srgbClr val="8C2F2F"/>
          </a:solidFill>
          <a:ln w="5080">
            <a:solidFill>
              <a:srgbClr val="FFFFFF"/>
            </a:solidFill>
            <a:prstDash val="solid"/>
          </a:ln>
        </p:spPr>
        <p:txBody>
          <a:bodyPr/>
          <a:lstStyle/>
          <a:p>
            <a:endParaRPr lang="fr-FR" sz="2000" b="1">
              <a:latin typeface="Arial" panose="020B0604020202020204" pitchFamily="34" charset="0"/>
              <a:cs typeface="Arial" panose="020B0604020202020204" pitchFamily="34" charset="0"/>
            </a:endParaRPr>
          </a:p>
        </p:txBody>
      </p:sp>
      <p:sp>
        <p:nvSpPr>
          <p:cNvPr id="23" name="Text 21"/>
          <p:cNvSpPr/>
          <p:nvPr/>
        </p:nvSpPr>
        <p:spPr>
          <a:xfrm>
            <a:off x="3483864" y="2688336"/>
            <a:ext cx="1828800" cy="1280160"/>
          </a:xfrm>
          <a:prstGeom prst="rect">
            <a:avLst/>
          </a:prstGeom>
          <a:noFill/>
          <a:ln/>
        </p:spPr>
        <p:txBody>
          <a:bodyPr wrap="square" lIns="0" tIns="0" rIns="0" bIns="0" rtlCol="0" anchor="ctr"/>
          <a:lstStyle/>
          <a:p>
            <a:pPr marL="0" indent="0" algn="ctr">
              <a:lnSpc>
                <a:spcPct val="110000"/>
              </a:lnSpc>
              <a:buNone/>
            </a:pPr>
            <a:r>
              <a:rPr lang="en-US" sz="2000" b="1" dirty="0" err="1">
                <a:solidFill>
                  <a:srgbClr val="FFFFFF"/>
                </a:solidFill>
                <a:latin typeface="Arial" panose="020B0604020202020204" pitchFamily="34" charset="0"/>
                <a:ea typeface="Arial" pitchFamily="34" charset="-122"/>
                <a:cs typeface="Arial" panose="020B0604020202020204" pitchFamily="34" charset="0"/>
              </a:rPr>
              <a:t>Erroné</a:t>
            </a:r>
            <a:r>
              <a:rPr lang="en-US" sz="2000" b="1" dirty="0">
                <a:solidFill>
                  <a:srgbClr val="FFFFFF"/>
                </a:solidFill>
                <a:latin typeface="Arial" panose="020B0604020202020204" pitchFamily="34" charset="0"/>
                <a:ea typeface="Arial" pitchFamily="34" charset="-122"/>
                <a:cs typeface="Arial" panose="020B0604020202020204" pitchFamily="34" charset="0"/>
              </a:rPr>
              <a:t>/absent</a:t>
            </a:r>
            <a:endParaRPr lang="en-US" sz="2000" b="1" dirty="0">
              <a:latin typeface="Arial" panose="020B0604020202020204" pitchFamily="34" charset="0"/>
              <a:cs typeface="Arial" panose="020B0604020202020204" pitchFamily="34" charset="0"/>
            </a:endParaRPr>
          </a:p>
        </p:txBody>
      </p:sp>
      <p:sp>
        <p:nvSpPr>
          <p:cNvPr id="24" name="Shape 22"/>
          <p:cNvSpPr/>
          <p:nvPr/>
        </p:nvSpPr>
        <p:spPr>
          <a:xfrm>
            <a:off x="5449824" y="2798064"/>
            <a:ext cx="1938528" cy="1234440"/>
          </a:xfrm>
          <a:prstGeom prst="roundRect">
            <a:avLst>
              <a:gd name="adj" fmla="val 2857"/>
            </a:avLst>
          </a:prstGeom>
          <a:solidFill>
            <a:srgbClr val="C0622F"/>
          </a:solidFill>
          <a:ln w="5080">
            <a:solidFill>
              <a:srgbClr val="FFFFFF"/>
            </a:solidFill>
            <a:prstDash val="solid"/>
          </a:ln>
        </p:spPr>
        <p:txBody>
          <a:bodyPr/>
          <a:lstStyle/>
          <a:p>
            <a:endParaRPr lang="fr-FR" sz="2000" b="1">
              <a:latin typeface="Arial" panose="020B0604020202020204" pitchFamily="34" charset="0"/>
              <a:cs typeface="Arial" panose="020B0604020202020204" pitchFamily="34" charset="0"/>
            </a:endParaRPr>
          </a:p>
        </p:txBody>
      </p:sp>
      <p:sp>
        <p:nvSpPr>
          <p:cNvPr id="25" name="Text 23"/>
          <p:cNvSpPr/>
          <p:nvPr/>
        </p:nvSpPr>
        <p:spPr>
          <a:xfrm>
            <a:off x="5495544" y="2816352"/>
            <a:ext cx="1828800" cy="1152144"/>
          </a:xfrm>
          <a:prstGeom prst="rect">
            <a:avLst/>
          </a:prstGeom>
          <a:noFill/>
          <a:ln/>
        </p:spPr>
        <p:txBody>
          <a:bodyPr wrap="square" lIns="0" tIns="0" rIns="0" bIns="0" rtlCol="0" anchor="ctr"/>
          <a:lstStyle/>
          <a:p>
            <a:pPr marL="0" indent="0" algn="ctr">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Justification insuffisante</a:t>
            </a:r>
            <a:endParaRPr lang="en-US" sz="2000" b="1" dirty="0">
              <a:latin typeface="Arial" panose="020B0604020202020204" pitchFamily="34" charset="0"/>
              <a:cs typeface="Arial" panose="020B0604020202020204" pitchFamily="34" charset="0"/>
            </a:endParaRPr>
          </a:p>
        </p:txBody>
      </p:sp>
      <p:sp>
        <p:nvSpPr>
          <p:cNvPr id="26" name="Shape 24"/>
          <p:cNvSpPr/>
          <p:nvPr/>
        </p:nvSpPr>
        <p:spPr>
          <a:xfrm>
            <a:off x="7452360" y="2688336"/>
            <a:ext cx="1938528" cy="1280160"/>
          </a:xfrm>
          <a:prstGeom prst="roundRect">
            <a:avLst>
              <a:gd name="adj" fmla="val 2857"/>
            </a:avLst>
          </a:prstGeom>
          <a:solidFill>
            <a:srgbClr val="B8860B"/>
          </a:solidFill>
          <a:ln w="5080">
            <a:solidFill>
              <a:srgbClr val="FFFFFF"/>
            </a:solidFill>
            <a:prstDash val="solid"/>
          </a:ln>
        </p:spPr>
        <p:txBody>
          <a:bodyPr/>
          <a:lstStyle/>
          <a:p>
            <a:endParaRPr lang="fr-FR" sz="2000" b="1">
              <a:latin typeface="Arial" panose="020B0604020202020204" pitchFamily="34" charset="0"/>
              <a:cs typeface="Arial" panose="020B0604020202020204" pitchFamily="34" charset="0"/>
            </a:endParaRPr>
          </a:p>
        </p:txBody>
      </p:sp>
      <p:sp>
        <p:nvSpPr>
          <p:cNvPr id="27" name="Text 25"/>
          <p:cNvSpPr/>
          <p:nvPr/>
        </p:nvSpPr>
        <p:spPr>
          <a:xfrm>
            <a:off x="7507224" y="2688336"/>
            <a:ext cx="1828800" cy="1280160"/>
          </a:xfrm>
          <a:prstGeom prst="rect">
            <a:avLst/>
          </a:prstGeom>
          <a:noFill/>
          <a:ln/>
        </p:spPr>
        <p:txBody>
          <a:bodyPr wrap="square" lIns="0" tIns="0" rIns="0" bIns="0" rtlCol="0" anchor="ctr"/>
          <a:lstStyle/>
          <a:p>
            <a:pPr marL="0" indent="0" algn="ctr">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Justification partielle</a:t>
            </a:r>
            <a:endParaRPr lang="en-US" sz="2000" b="1" dirty="0">
              <a:latin typeface="Arial" panose="020B0604020202020204" pitchFamily="34" charset="0"/>
              <a:cs typeface="Arial" panose="020B0604020202020204" pitchFamily="34" charset="0"/>
            </a:endParaRPr>
          </a:p>
        </p:txBody>
      </p:sp>
      <p:sp>
        <p:nvSpPr>
          <p:cNvPr id="28" name="Shape 26"/>
          <p:cNvSpPr/>
          <p:nvPr/>
        </p:nvSpPr>
        <p:spPr>
          <a:xfrm>
            <a:off x="9464040" y="2688336"/>
            <a:ext cx="2121408" cy="1280160"/>
          </a:xfrm>
          <a:prstGeom prst="roundRect">
            <a:avLst>
              <a:gd name="adj" fmla="val 2857"/>
            </a:avLst>
          </a:prstGeom>
          <a:solidFill>
            <a:srgbClr val="1B4D3E"/>
          </a:solidFill>
          <a:ln w="5080">
            <a:solidFill>
              <a:srgbClr val="FFFFFF"/>
            </a:solidFill>
            <a:prstDash val="solid"/>
          </a:ln>
        </p:spPr>
        <p:txBody>
          <a:bodyPr/>
          <a:lstStyle/>
          <a:p>
            <a:endParaRPr lang="fr-FR" sz="2000" b="1">
              <a:latin typeface="Arial" panose="020B0604020202020204" pitchFamily="34" charset="0"/>
              <a:cs typeface="Arial" panose="020B0604020202020204" pitchFamily="34" charset="0"/>
            </a:endParaRPr>
          </a:p>
        </p:txBody>
      </p:sp>
      <p:sp>
        <p:nvSpPr>
          <p:cNvPr id="29" name="Text 27"/>
          <p:cNvSpPr/>
          <p:nvPr/>
        </p:nvSpPr>
        <p:spPr>
          <a:xfrm>
            <a:off x="9518904" y="2688336"/>
            <a:ext cx="2011680" cy="1280160"/>
          </a:xfrm>
          <a:prstGeom prst="rect">
            <a:avLst/>
          </a:prstGeom>
          <a:noFill/>
          <a:ln/>
        </p:spPr>
        <p:txBody>
          <a:bodyPr wrap="square" lIns="0" tIns="0" rIns="0" bIns="0" rtlCol="0" anchor="ctr"/>
          <a:lstStyle/>
          <a:p>
            <a:pPr marL="0" indent="0" algn="ctr">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Justification complète</a:t>
            </a:r>
            <a:endParaRPr lang="en-US" sz="2000" b="1" dirty="0">
              <a:latin typeface="Arial" panose="020B0604020202020204" pitchFamily="34" charset="0"/>
              <a:cs typeface="Arial" panose="020B0604020202020204" pitchFamily="34" charset="0"/>
            </a:endParaRPr>
          </a:p>
        </p:txBody>
      </p:sp>
      <p:sp>
        <p:nvSpPr>
          <p:cNvPr id="30" name="Shape 28"/>
          <p:cNvSpPr/>
          <p:nvPr/>
        </p:nvSpPr>
        <p:spPr>
          <a:xfrm>
            <a:off x="502920" y="4096512"/>
            <a:ext cx="475488" cy="1280160"/>
          </a:xfrm>
          <a:prstGeom prst="roundRect">
            <a:avLst>
              <a:gd name="adj" fmla="val 7692"/>
            </a:avLst>
          </a:prstGeom>
          <a:solidFill>
            <a:srgbClr val="0E7C86"/>
          </a:solidFill>
          <a:ln w="5080">
            <a:solidFill>
              <a:srgbClr val="FFFFFF"/>
            </a:solidFill>
            <a:prstDash val="solid"/>
          </a:ln>
        </p:spPr>
        <p:txBody>
          <a:bodyPr/>
          <a:lstStyle/>
          <a:p>
            <a:endParaRPr lang="fr-FR" sz="2000" b="1">
              <a:latin typeface="Arial" panose="020B0604020202020204" pitchFamily="34" charset="0"/>
              <a:cs typeface="Arial" panose="020B0604020202020204" pitchFamily="34" charset="0"/>
            </a:endParaRPr>
          </a:p>
        </p:txBody>
      </p:sp>
      <p:sp>
        <p:nvSpPr>
          <p:cNvPr id="31" name="Text 29"/>
          <p:cNvSpPr/>
          <p:nvPr/>
        </p:nvSpPr>
        <p:spPr>
          <a:xfrm>
            <a:off x="557784" y="4096512"/>
            <a:ext cx="365760" cy="1280160"/>
          </a:xfrm>
          <a:prstGeom prst="rect">
            <a:avLst/>
          </a:prstGeom>
          <a:noFill/>
          <a:ln/>
        </p:spPr>
        <p:txBody>
          <a:bodyPr wrap="square" lIns="0" tIns="0" rIns="0" bIns="0" rtlCol="0" anchor="ctr"/>
          <a:lstStyle/>
          <a:p>
            <a:pPr marL="0" indent="0" algn="l">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2</a:t>
            </a:r>
            <a:endParaRPr lang="en-US" sz="2000" b="1" dirty="0">
              <a:latin typeface="Arial" panose="020B0604020202020204" pitchFamily="34" charset="0"/>
              <a:cs typeface="Arial" panose="020B0604020202020204" pitchFamily="34" charset="0"/>
            </a:endParaRPr>
          </a:p>
        </p:txBody>
      </p:sp>
      <p:sp>
        <p:nvSpPr>
          <p:cNvPr id="32" name="Shape 30"/>
          <p:cNvSpPr/>
          <p:nvPr/>
        </p:nvSpPr>
        <p:spPr>
          <a:xfrm>
            <a:off x="1051560" y="4096512"/>
            <a:ext cx="2304288" cy="1280160"/>
          </a:xfrm>
          <a:prstGeom prst="roundRect">
            <a:avLst>
              <a:gd name="adj" fmla="val 2857"/>
            </a:avLst>
          </a:prstGeom>
          <a:solidFill>
            <a:srgbClr val="0B1E45"/>
          </a:solidFill>
          <a:ln w="5080">
            <a:solidFill>
              <a:srgbClr val="FFFFFF"/>
            </a:solidFill>
            <a:prstDash val="solid"/>
          </a:ln>
        </p:spPr>
        <p:txBody>
          <a:bodyPr/>
          <a:lstStyle/>
          <a:p>
            <a:endParaRPr lang="fr-FR" sz="2000" b="1">
              <a:latin typeface="Arial" panose="020B0604020202020204" pitchFamily="34" charset="0"/>
              <a:cs typeface="Arial" panose="020B0604020202020204" pitchFamily="34" charset="0"/>
            </a:endParaRPr>
          </a:p>
        </p:txBody>
      </p:sp>
      <p:sp>
        <p:nvSpPr>
          <p:cNvPr id="33" name="Text 31"/>
          <p:cNvSpPr/>
          <p:nvPr/>
        </p:nvSpPr>
        <p:spPr>
          <a:xfrm>
            <a:off x="1106424" y="4096512"/>
            <a:ext cx="2194560" cy="1280160"/>
          </a:xfrm>
          <a:prstGeom prst="rect">
            <a:avLst/>
          </a:prstGeom>
          <a:noFill/>
          <a:ln/>
        </p:spPr>
        <p:txBody>
          <a:bodyPr wrap="square" lIns="0" tIns="0" rIns="0" bIns="0" rtlCol="0" anchor="ctr"/>
          <a:lstStyle/>
          <a:p>
            <a:pPr marL="0" indent="0" algn="l">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Complexes bactériens</a:t>
            </a:r>
            <a:endParaRPr lang="en-US" sz="2000" b="1" dirty="0">
              <a:latin typeface="Arial" panose="020B0604020202020204" pitchFamily="34" charset="0"/>
              <a:cs typeface="Arial" panose="020B0604020202020204" pitchFamily="34" charset="0"/>
            </a:endParaRPr>
          </a:p>
        </p:txBody>
      </p:sp>
      <p:sp>
        <p:nvSpPr>
          <p:cNvPr id="34" name="Shape 32"/>
          <p:cNvSpPr/>
          <p:nvPr/>
        </p:nvSpPr>
        <p:spPr>
          <a:xfrm>
            <a:off x="3429000" y="4096512"/>
            <a:ext cx="1938528" cy="1280160"/>
          </a:xfrm>
          <a:prstGeom prst="roundRect">
            <a:avLst>
              <a:gd name="adj" fmla="val 2857"/>
            </a:avLst>
          </a:prstGeom>
          <a:solidFill>
            <a:srgbClr val="8C2F2F"/>
          </a:solidFill>
          <a:ln w="5080">
            <a:solidFill>
              <a:srgbClr val="FFFFFF"/>
            </a:solidFill>
            <a:prstDash val="solid"/>
          </a:ln>
        </p:spPr>
        <p:txBody>
          <a:bodyPr/>
          <a:lstStyle/>
          <a:p>
            <a:endParaRPr lang="fr-FR" sz="2000" b="1">
              <a:latin typeface="Arial" panose="020B0604020202020204" pitchFamily="34" charset="0"/>
              <a:cs typeface="Arial" panose="020B0604020202020204" pitchFamily="34" charset="0"/>
            </a:endParaRPr>
          </a:p>
        </p:txBody>
      </p:sp>
      <p:sp>
        <p:nvSpPr>
          <p:cNvPr id="35" name="Text 33"/>
          <p:cNvSpPr/>
          <p:nvPr/>
        </p:nvSpPr>
        <p:spPr>
          <a:xfrm>
            <a:off x="3483864" y="4096512"/>
            <a:ext cx="1828800" cy="1280160"/>
          </a:xfrm>
          <a:prstGeom prst="rect">
            <a:avLst/>
          </a:prstGeom>
          <a:noFill/>
          <a:ln/>
        </p:spPr>
        <p:txBody>
          <a:bodyPr wrap="square" lIns="0" tIns="0" rIns="0" bIns="0" rtlCol="0" anchor="ctr"/>
          <a:lstStyle/>
          <a:p>
            <a:pPr marL="0" indent="0" algn="ctr">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Réponse erronée</a:t>
            </a:r>
            <a:endParaRPr lang="en-US" sz="2000" b="1" dirty="0">
              <a:latin typeface="Arial" panose="020B0604020202020204" pitchFamily="34" charset="0"/>
              <a:cs typeface="Arial" panose="020B0604020202020204" pitchFamily="34" charset="0"/>
            </a:endParaRPr>
          </a:p>
        </p:txBody>
      </p:sp>
      <p:sp>
        <p:nvSpPr>
          <p:cNvPr id="36" name="Shape 34"/>
          <p:cNvSpPr/>
          <p:nvPr/>
        </p:nvSpPr>
        <p:spPr>
          <a:xfrm>
            <a:off x="5440680" y="4096512"/>
            <a:ext cx="1938528" cy="1280160"/>
          </a:xfrm>
          <a:prstGeom prst="roundRect">
            <a:avLst>
              <a:gd name="adj" fmla="val 2857"/>
            </a:avLst>
          </a:prstGeom>
          <a:solidFill>
            <a:srgbClr val="C0622F"/>
          </a:solidFill>
          <a:ln w="5080">
            <a:solidFill>
              <a:srgbClr val="FFFFFF"/>
            </a:solidFill>
            <a:prstDash val="solid"/>
          </a:ln>
        </p:spPr>
        <p:txBody>
          <a:bodyPr/>
          <a:lstStyle/>
          <a:p>
            <a:endParaRPr lang="fr-FR" sz="2000" b="1">
              <a:latin typeface="Arial" panose="020B0604020202020204" pitchFamily="34" charset="0"/>
              <a:cs typeface="Arial" panose="020B0604020202020204" pitchFamily="34" charset="0"/>
            </a:endParaRPr>
          </a:p>
        </p:txBody>
      </p:sp>
      <p:sp>
        <p:nvSpPr>
          <p:cNvPr id="37" name="Text 35"/>
          <p:cNvSpPr/>
          <p:nvPr/>
        </p:nvSpPr>
        <p:spPr>
          <a:xfrm>
            <a:off x="5495544" y="4096512"/>
            <a:ext cx="1828800" cy="1280160"/>
          </a:xfrm>
          <a:prstGeom prst="rect">
            <a:avLst/>
          </a:prstGeom>
          <a:noFill/>
          <a:ln/>
        </p:spPr>
        <p:txBody>
          <a:bodyPr wrap="square" lIns="0" tIns="0" rIns="0" bIns="0" rtlCol="0" anchor="ctr"/>
          <a:lstStyle/>
          <a:p>
            <a:pPr marL="0" indent="0" algn="ctr">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Un seul complexe cité</a:t>
            </a:r>
            <a:endParaRPr lang="en-US" sz="2000" b="1" dirty="0">
              <a:latin typeface="Arial" panose="020B0604020202020204" pitchFamily="34" charset="0"/>
              <a:cs typeface="Arial" panose="020B0604020202020204" pitchFamily="34" charset="0"/>
            </a:endParaRPr>
          </a:p>
        </p:txBody>
      </p:sp>
      <p:sp>
        <p:nvSpPr>
          <p:cNvPr id="38" name="Shape 36"/>
          <p:cNvSpPr/>
          <p:nvPr/>
        </p:nvSpPr>
        <p:spPr>
          <a:xfrm>
            <a:off x="7452360" y="4096512"/>
            <a:ext cx="1938528" cy="1280160"/>
          </a:xfrm>
          <a:prstGeom prst="roundRect">
            <a:avLst>
              <a:gd name="adj" fmla="val 2857"/>
            </a:avLst>
          </a:prstGeom>
          <a:solidFill>
            <a:srgbClr val="B8860B"/>
          </a:solidFill>
          <a:ln w="5080">
            <a:solidFill>
              <a:srgbClr val="FFFFFF"/>
            </a:solidFill>
            <a:prstDash val="solid"/>
          </a:ln>
        </p:spPr>
        <p:txBody>
          <a:bodyPr/>
          <a:lstStyle/>
          <a:p>
            <a:endParaRPr lang="fr-FR" sz="2000" b="1">
              <a:latin typeface="Arial" panose="020B0604020202020204" pitchFamily="34" charset="0"/>
              <a:cs typeface="Arial" panose="020B0604020202020204" pitchFamily="34" charset="0"/>
            </a:endParaRPr>
          </a:p>
        </p:txBody>
      </p:sp>
      <p:sp>
        <p:nvSpPr>
          <p:cNvPr id="39" name="Text 37"/>
          <p:cNvSpPr/>
          <p:nvPr/>
        </p:nvSpPr>
        <p:spPr>
          <a:xfrm>
            <a:off x="7507224" y="4096512"/>
            <a:ext cx="1828800" cy="1280160"/>
          </a:xfrm>
          <a:prstGeom prst="rect">
            <a:avLst/>
          </a:prstGeom>
          <a:noFill/>
          <a:ln/>
        </p:spPr>
        <p:txBody>
          <a:bodyPr wrap="square" lIns="0" tIns="0" rIns="0" bIns="0" rtlCol="0" anchor="ctr"/>
          <a:lstStyle/>
          <a:p>
            <a:pPr marL="0" indent="0" algn="ctr">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Complexes cités, sans espèce</a:t>
            </a:r>
            <a:endParaRPr lang="en-US" sz="2000" b="1" dirty="0">
              <a:latin typeface="Arial" panose="020B0604020202020204" pitchFamily="34" charset="0"/>
              <a:cs typeface="Arial" panose="020B0604020202020204" pitchFamily="34" charset="0"/>
            </a:endParaRPr>
          </a:p>
        </p:txBody>
      </p:sp>
      <p:sp>
        <p:nvSpPr>
          <p:cNvPr id="40" name="Shape 38"/>
          <p:cNvSpPr/>
          <p:nvPr/>
        </p:nvSpPr>
        <p:spPr>
          <a:xfrm>
            <a:off x="9464040" y="4096512"/>
            <a:ext cx="2121408" cy="1280160"/>
          </a:xfrm>
          <a:prstGeom prst="roundRect">
            <a:avLst>
              <a:gd name="adj" fmla="val 2857"/>
            </a:avLst>
          </a:prstGeom>
          <a:solidFill>
            <a:srgbClr val="1B4D3E"/>
          </a:solidFill>
          <a:ln w="5080">
            <a:solidFill>
              <a:srgbClr val="FFFFFF"/>
            </a:solidFill>
            <a:prstDash val="solid"/>
          </a:ln>
        </p:spPr>
        <p:txBody>
          <a:bodyPr/>
          <a:lstStyle/>
          <a:p>
            <a:endParaRPr lang="fr-FR" sz="2000" b="1">
              <a:latin typeface="Arial" panose="020B0604020202020204" pitchFamily="34" charset="0"/>
              <a:cs typeface="Arial" panose="020B0604020202020204" pitchFamily="34" charset="0"/>
            </a:endParaRPr>
          </a:p>
        </p:txBody>
      </p:sp>
      <p:sp>
        <p:nvSpPr>
          <p:cNvPr id="41" name="Text 39"/>
          <p:cNvSpPr/>
          <p:nvPr/>
        </p:nvSpPr>
        <p:spPr>
          <a:xfrm>
            <a:off x="9518904" y="4096512"/>
            <a:ext cx="2011680" cy="1280160"/>
          </a:xfrm>
          <a:prstGeom prst="rect">
            <a:avLst/>
          </a:prstGeom>
          <a:noFill/>
          <a:ln/>
        </p:spPr>
        <p:txBody>
          <a:bodyPr wrap="square" lIns="0" tIns="0" rIns="0" bIns="0" rtlCol="0" anchor="ctr"/>
          <a:lstStyle/>
          <a:p>
            <a:pPr marL="0" indent="0" algn="ctr">
              <a:lnSpc>
                <a:spcPct val="11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Complexes + espèces citées</a:t>
            </a:r>
            <a:endParaRPr lang="en-US" sz="2000" b="1" dirty="0">
              <a:latin typeface="Arial" panose="020B0604020202020204" pitchFamily="34" charset="0"/>
              <a:cs typeface="Arial" panose="020B0604020202020204" pitchFamily="34" charset="0"/>
            </a:endParaRPr>
          </a:p>
        </p:txBody>
      </p:sp>
      <p:sp>
        <p:nvSpPr>
          <p:cNvPr id="42" name="Text 40"/>
          <p:cNvSpPr/>
          <p:nvPr/>
        </p:nvSpPr>
        <p:spPr>
          <a:xfrm>
            <a:off x="502920" y="5925312"/>
            <a:ext cx="11155680" cy="320040"/>
          </a:xfrm>
          <a:prstGeom prst="rect">
            <a:avLst/>
          </a:prstGeom>
          <a:noFill/>
          <a:ln/>
        </p:spPr>
        <p:txBody>
          <a:bodyPr wrap="square" lIns="0" tIns="0" rIns="0" bIns="0" rtlCol="0" anchor="ctr"/>
          <a:lstStyle/>
          <a:p>
            <a:pPr marL="0" indent="0">
              <a:buNone/>
            </a:pPr>
            <a:r>
              <a:rPr lang="en-US" sz="2000" b="1" i="1" dirty="0">
                <a:solidFill>
                  <a:srgbClr val="C7CFE0"/>
                </a:solidFill>
                <a:latin typeface="Arial" panose="020B0604020202020204" pitchFamily="34" charset="0"/>
                <a:ea typeface="Arial" pitchFamily="34" charset="-122"/>
                <a:cs typeface="Arial" panose="020B0604020202020204" pitchFamily="34" charset="0"/>
              </a:rPr>
              <a:t>Chaque cellule décrit, en une expression courte, ce qui distingue objectivement un niveau du suivant pour ce critère précis.</a:t>
            </a:r>
            <a:endParaRPr lang="en-US" sz="2000" b="1" dirty="0">
              <a:latin typeface="Arial" panose="020B0604020202020204" pitchFamily="34" charset="0"/>
              <a:cs typeface="Arial" panose="020B0604020202020204" pitchFamily="34" charset="0"/>
            </a:endParaRPr>
          </a:p>
        </p:txBody>
      </p:sp>
      <p:sp>
        <p:nvSpPr>
          <p:cNvPr id="43" name="Text 41"/>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2000" b="1" dirty="0">
                <a:solidFill>
                  <a:srgbClr val="C7CFE0"/>
                </a:solidFill>
                <a:latin typeface="Arial" panose="020B0604020202020204" pitchFamily="34" charset="0"/>
                <a:ea typeface="Arial" pitchFamily="34" charset="-122"/>
                <a:cs typeface="Arial" panose="020B0604020202020204" pitchFamily="34" charset="0"/>
              </a:rPr>
              <a:t>13</a:t>
            </a:r>
            <a:endParaRPr lang="en-US" sz="2000" b="1" dirty="0">
              <a:latin typeface="Arial" panose="020B0604020202020204" pitchFamily="34" charset="0"/>
              <a:cs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5">
    <p:bg>
      <p:bgPr>
        <a:solidFill>
          <a:srgbClr val="24356B"/>
        </a:solidFill>
        <a:effectLst/>
      </p:bgPr>
    </p:bg>
    <p:spTree>
      <p:nvGrpSpPr>
        <p:cNvPr id="1" name=""/>
        <p:cNvGrpSpPr/>
        <p:nvPr/>
      </p:nvGrpSpPr>
      <p:grpSpPr>
        <a:xfrm>
          <a:off x="0" y="0"/>
          <a:ext cx="0" cy="0"/>
          <a:chOff x="0" y="0"/>
          <a:chExt cx="0" cy="0"/>
        </a:xfrm>
      </p:grpSpPr>
      <p:sp>
        <p:nvSpPr>
          <p:cNvPr id="2" name="Text 0"/>
          <p:cNvSpPr/>
          <p:nvPr/>
        </p:nvSpPr>
        <p:spPr>
          <a:xfrm>
            <a:off x="502920" y="320040"/>
            <a:ext cx="11155680" cy="594360"/>
          </a:xfrm>
          <a:prstGeom prst="rect">
            <a:avLst/>
          </a:prstGeom>
          <a:noFill/>
          <a:ln/>
        </p:spPr>
        <p:txBody>
          <a:bodyPr wrap="square" lIns="0" tIns="0" rIns="0" bIns="0" rtlCol="0" anchor="ctr"/>
          <a:lstStyle/>
          <a:p>
            <a:pPr marL="0" indent="0" algn="l">
              <a:buNone/>
            </a:pPr>
            <a:r>
              <a:rPr lang="en-US" sz="2000" b="1" dirty="0">
                <a:solidFill>
                  <a:srgbClr val="FFFFFF"/>
                </a:solidFill>
                <a:latin typeface="Arial" panose="020B0604020202020204" pitchFamily="34" charset="0"/>
                <a:ea typeface="Arial" pitchFamily="34" charset="-122"/>
                <a:cs typeface="Arial" panose="020B0604020202020204" pitchFamily="34" charset="0"/>
              </a:rPr>
              <a:t>ÉTUDE DE CAS :</a:t>
            </a:r>
            <a:endParaRPr lang="en-US" sz="2000" dirty="0">
              <a:latin typeface="Arial" panose="020B0604020202020204" pitchFamily="34" charset="0"/>
              <a:cs typeface="Arial" panose="020B0604020202020204" pitchFamily="34" charset="0"/>
            </a:endParaRPr>
          </a:p>
        </p:txBody>
      </p:sp>
      <p:sp>
        <p:nvSpPr>
          <p:cNvPr id="3" name="Text 1"/>
          <p:cNvSpPr/>
          <p:nvPr/>
        </p:nvSpPr>
        <p:spPr>
          <a:xfrm>
            <a:off x="502920" y="717340"/>
            <a:ext cx="11155680" cy="594360"/>
          </a:xfrm>
          <a:prstGeom prst="rect">
            <a:avLst/>
          </a:prstGeom>
          <a:noFill/>
          <a:ln/>
        </p:spPr>
        <p:txBody>
          <a:bodyPr wrap="square" lIns="0" tIns="0" rIns="0" bIns="0" rtlCol="0" anchor="ctr"/>
          <a:lstStyle/>
          <a:p>
            <a:pPr marL="0" indent="0" algn="l">
              <a:buNone/>
            </a:pPr>
            <a:r>
              <a:rPr lang="en-US" sz="2000" b="1" dirty="0">
                <a:solidFill>
                  <a:srgbClr val="00AEEF"/>
                </a:solidFill>
                <a:latin typeface="Arial" panose="020B0604020202020204" pitchFamily="34" charset="0"/>
                <a:ea typeface="Arial" pitchFamily="34" charset="-122"/>
                <a:cs typeface="Arial" panose="020B0604020202020204" pitchFamily="34" charset="0"/>
              </a:rPr>
              <a:t>LA GRILLE COMPLÈTE (2/2)</a:t>
            </a:r>
            <a:endParaRPr lang="en-US" sz="2000" dirty="0">
              <a:latin typeface="Arial" panose="020B0604020202020204" pitchFamily="34" charset="0"/>
              <a:cs typeface="Arial" panose="020B0604020202020204" pitchFamily="34" charset="0"/>
            </a:endParaRPr>
          </a:p>
        </p:txBody>
      </p:sp>
      <p:sp>
        <p:nvSpPr>
          <p:cNvPr id="4" name="Shape 2"/>
          <p:cNvSpPr/>
          <p:nvPr/>
        </p:nvSpPr>
        <p:spPr>
          <a:xfrm>
            <a:off x="502920" y="1343704"/>
            <a:ext cx="3291840" cy="54864"/>
          </a:xfrm>
          <a:prstGeom prst="rect">
            <a:avLst/>
          </a:prstGeom>
          <a:solidFill>
            <a:srgbClr val="00AEEF"/>
          </a:solidFill>
          <a:ln/>
        </p:spPr>
        <p:txBody>
          <a:bodyPr/>
          <a:lstStyle/>
          <a:p>
            <a:endParaRPr lang="fr-FR" sz="2000">
              <a:latin typeface="Arial" panose="020B0604020202020204" pitchFamily="34" charset="0"/>
              <a:cs typeface="Arial" panose="020B0604020202020204" pitchFamily="34" charset="0"/>
            </a:endParaRPr>
          </a:p>
        </p:txBody>
      </p:sp>
      <p:sp>
        <p:nvSpPr>
          <p:cNvPr id="5" name="Text 3"/>
          <p:cNvSpPr/>
          <p:nvPr/>
        </p:nvSpPr>
        <p:spPr>
          <a:xfrm>
            <a:off x="502920" y="1490008"/>
            <a:ext cx="11155680" cy="365760"/>
          </a:xfrm>
          <a:prstGeom prst="rect">
            <a:avLst/>
          </a:prstGeom>
          <a:noFill/>
          <a:ln/>
        </p:spPr>
        <p:txBody>
          <a:bodyPr wrap="square" lIns="0" tIns="0" rIns="0" bIns="0" rtlCol="0" anchor="ctr"/>
          <a:lstStyle/>
          <a:p>
            <a:pPr marL="0" indent="0">
              <a:buNone/>
            </a:pPr>
            <a:r>
              <a:rPr lang="en-US" sz="2000" b="1" i="1" dirty="0">
                <a:solidFill>
                  <a:srgbClr val="F4A97F"/>
                </a:solidFill>
                <a:latin typeface="Arial" panose="020B0604020202020204" pitchFamily="34" charset="0"/>
                <a:ea typeface="Arial" pitchFamily="34" charset="-122"/>
                <a:cs typeface="Arial" panose="020B0604020202020204" pitchFamily="34" charset="0"/>
              </a:rPr>
              <a:t>Suite des 5 critères de la même grille — critères 3 à 5, sur le même cas clinique.</a:t>
            </a:r>
            <a:endParaRPr lang="en-US" sz="2000" dirty="0">
              <a:latin typeface="Arial" panose="020B0604020202020204" pitchFamily="34" charset="0"/>
              <a:cs typeface="Arial" panose="020B0604020202020204" pitchFamily="34" charset="0"/>
            </a:endParaRPr>
          </a:p>
        </p:txBody>
      </p:sp>
      <p:sp>
        <p:nvSpPr>
          <p:cNvPr id="6" name="Shape 4"/>
          <p:cNvSpPr/>
          <p:nvPr/>
        </p:nvSpPr>
        <p:spPr>
          <a:xfrm>
            <a:off x="502920" y="2185416"/>
            <a:ext cx="475488" cy="320040"/>
          </a:xfrm>
          <a:prstGeom prst="rect">
            <a:avLst/>
          </a:prstGeom>
          <a:solidFill>
            <a:srgbClr val="0E7C86"/>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7" name="Text 5"/>
          <p:cNvSpPr/>
          <p:nvPr/>
        </p:nvSpPr>
        <p:spPr>
          <a:xfrm>
            <a:off x="557784" y="2185416"/>
            <a:ext cx="365760" cy="32004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N°</a:t>
            </a:r>
            <a:endParaRPr lang="en-US" sz="2000" dirty="0">
              <a:latin typeface="Arial" panose="020B0604020202020204" pitchFamily="34" charset="0"/>
              <a:cs typeface="Arial" panose="020B0604020202020204" pitchFamily="34" charset="0"/>
            </a:endParaRPr>
          </a:p>
        </p:txBody>
      </p:sp>
      <p:sp>
        <p:nvSpPr>
          <p:cNvPr id="8" name="Shape 6"/>
          <p:cNvSpPr/>
          <p:nvPr/>
        </p:nvSpPr>
        <p:spPr>
          <a:xfrm>
            <a:off x="1051560" y="2185416"/>
            <a:ext cx="1938528" cy="320040"/>
          </a:xfrm>
          <a:prstGeom prst="rect">
            <a:avLst/>
          </a:prstGeom>
          <a:solidFill>
            <a:srgbClr val="0E7C86"/>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9" name="Text 7"/>
          <p:cNvSpPr/>
          <p:nvPr/>
        </p:nvSpPr>
        <p:spPr>
          <a:xfrm>
            <a:off x="1106424" y="2185416"/>
            <a:ext cx="1828800" cy="32004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Critère</a:t>
            </a:r>
            <a:endParaRPr lang="en-US" sz="2000" dirty="0">
              <a:latin typeface="Arial" panose="020B0604020202020204" pitchFamily="34" charset="0"/>
              <a:cs typeface="Arial" panose="020B0604020202020204" pitchFamily="34" charset="0"/>
            </a:endParaRPr>
          </a:p>
        </p:txBody>
      </p:sp>
      <p:sp>
        <p:nvSpPr>
          <p:cNvPr id="10" name="Shape 8"/>
          <p:cNvSpPr/>
          <p:nvPr/>
        </p:nvSpPr>
        <p:spPr>
          <a:xfrm>
            <a:off x="3063240" y="2185416"/>
            <a:ext cx="2029968" cy="320040"/>
          </a:xfrm>
          <a:prstGeom prst="rect">
            <a:avLst/>
          </a:prstGeom>
          <a:solidFill>
            <a:srgbClr val="0E7C86"/>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1" name="Text 9"/>
          <p:cNvSpPr/>
          <p:nvPr/>
        </p:nvSpPr>
        <p:spPr>
          <a:xfrm>
            <a:off x="3118104" y="2185416"/>
            <a:ext cx="1920240" cy="32004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Non acquis</a:t>
            </a:r>
            <a:endParaRPr lang="en-US" sz="2000" dirty="0">
              <a:latin typeface="Arial" panose="020B0604020202020204" pitchFamily="34" charset="0"/>
              <a:cs typeface="Arial" panose="020B0604020202020204" pitchFamily="34" charset="0"/>
            </a:endParaRPr>
          </a:p>
        </p:txBody>
      </p:sp>
      <p:sp>
        <p:nvSpPr>
          <p:cNvPr id="12" name="Shape 10"/>
          <p:cNvSpPr/>
          <p:nvPr/>
        </p:nvSpPr>
        <p:spPr>
          <a:xfrm>
            <a:off x="5111496" y="2034076"/>
            <a:ext cx="2084832" cy="563284"/>
          </a:xfrm>
          <a:prstGeom prst="rect">
            <a:avLst/>
          </a:prstGeom>
          <a:solidFill>
            <a:srgbClr val="0E7C86"/>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3" name="Text 11"/>
          <p:cNvSpPr/>
          <p:nvPr/>
        </p:nvSpPr>
        <p:spPr>
          <a:xfrm>
            <a:off x="5193792" y="2131612"/>
            <a:ext cx="1920240" cy="32004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Partiellement acquis</a:t>
            </a:r>
            <a:endParaRPr lang="en-US" sz="2000" dirty="0">
              <a:latin typeface="Arial" panose="020B0604020202020204" pitchFamily="34" charset="0"/>
              <a:cs typeface="Arial" panose="020B0604020202020204" pitchFamily="34" charset="0"/>
            </a:endParaRPr>
          </a:p>
        </p:txBody>
      </p:sp>
      <p:sp>
        <p:nvSpPr>
          <p:cNvPr id="14" name="Shape 12"/>
          <p:cNvSpPr/>
          <p:nvPr/>
        </p:nvSpPr>
        <p:spPr>
          <a:xfrm>
            <a:off x="7269480" y="2185416"/>
            <a:ext cx="2029968" cy="320040"/>
          </a:xfrm>
          <a:prstGeom prst="rect">
            <a:avLst/>
          </a:prstGeom>
          <a:solidFill>
            <a:srgbClr val="0E7C86"/>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5" name="Text 13"/>
          <p:cNvSpPr/>
          <p:nvPr/>
        </p:nvSpPr>
        <p:spPr>
          <a:xfrm>
            <a:off x="7324344" y="2185416"/>
            <a:ext cx="1920240" cy="32004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Acquis</a:t>
            </a:r>
            <a:endParaRPr lang="en-US" sz="2000" dirty="0">
              <a:latin typeface="Arial" panose="020B0604020202020204" pitchFamily="34" charset="0"/>
              <a:cs typeface="Arial" panose="020B0604020202020204" pitchFamily="34" charset="0"/>
            </a:endParaRPr>
          </a:p>
        </p:txBody>
      </p:sp>
      <p:sp>
        <p:nvSpPr>
          <p:cNvPr id="16" name="Shape 14"/>
          <p:cNvSpPr/>
          <p:nvPr/>
        </p:nvSpPr>
        <p:spPr>
          <a:xfrm>
            <a:off x="9372600" y="2185416"/>
            <a:ext cx="2212848" cy="320040"/>
          </a:xfrm>
          <a:prstGeom prst="rect">
            <a:avLst/>
          </a:prstGeom>
          <a:solidFill>
            <a:srgbClr val="0E7C86"/>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7" name="Text 15"/>
          <p:cNvSpPr/>
          <p:nvPr/>
        </p:nvSpPr>
        <p:spPr>
          <a:xfrm>
            <a:off x="9427464" y="2185416"/>
            <a:ext cx="2103120" cy="32004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Maîtrisé</a:t>
            </a:r>
            <a:endParaRPr lang="en-US" sz="2000" dirty="0">
              <a:latin typeface="Arial" panose="020B0604020202020204" pitchFamily="34" charset="0"/>
              <a:cs typeface="Arial" panose="020B0604020202020204" pitchFamily="34" charset="0"/>
            </a:endParaRPr>
          </a:p>
        </p:txBody>
      </p:sp>
      <p:sp>
        <p:nvSpPr>
          <p:cNvPr id="18" name="Shape 16"/>
          <p:cNvSpPr/>
          <p:nvPr/>
        </p:nvSpPr>
        <p:spPr>
          <a:xfrm>
            <a:off x="502920" y="2505456"/>
            <a:ext cx="475488" cy="914400"/>
          </a:xfrm>
          <a:prstGeom prst="roundRect">
            <a:avLst>
              <a:gd name="adj" fmla="val 7692"/>
            </a:avLst>
          </a:prstGeom>
          <a:solidFill>
            <a:srgbClr val="0E7C86"/>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9" name="Text 17"/>
          <p:cNvSpPr/>
          <p:nvPr/>
        </p:nvSpPr>
        <p:spPr>
          <a:xfrm>
            <a:off x="557784" y="2505456"/>
            <a:ext cx="365760" cy="914400"/>
          </a:xfrm>
          <a:prstGeom prst="rect">
            <a:avLst/>
          </a:prstGeom>
          <a:noFill/>
          <a:ln/>
        </p:spPr>
        <p:txBody>
          <a:bodyPr wrap="square" lIns="0" tIns="0" rIns="0" bIns="0" rtlCol="0" anchor="ctr"/>
          <a:lstStyle/>
          <a:p>
            <a:pPr marL="0" indent="0" algn="l">
              <a:lnSpc>
                <a:spcPct val="105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3</a:t>
            </a:r>
            <a:endParaRPr lang="en-US" sz="2000" dirty="0">
              <a:latin typeface="Arial" panose="020B0604020202020204" pitchFamily="34" charset="0"/>
              <a:cs typeface="Arial" panose="020B0604020202020204" pitchFamily="34" charset="0"/>
            </a:endParaRPr>
          </a:p>
        </p:txBody>
      </p:sp>
      <p:sp>
        <p:nvSpPr>
          <p:cNvPr id="20" name="Shape 18"/>
          <p:cNvSpPr/>
          <p:nvPr/>
        </p:nvSpPr>
        <p:spPr>
          <a:xfrm>
            <a:off x="1051560" y="2505456"/>
            <a:ext cx="1938528" cy="914400"/>
          </a:xfrm>
          <a:prstGeom prst="roundRect">
            <a:avLst>
              <a:gd name="adj" fmla="val 4000"/>
            </a:avLst>
          </a:prstGeom>
          <a:solidFill>
            <a:srgbClr val="0B1E45"/>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21" name="Text 19"/>
          <p:cNvSpPr/>
          <p:nvPr/>
        </p:nvSpPr>
        <p:spPr>
          <a:xfrm>
            <a:off x="1106424" y="2505456"/>
            <a:ext cx="1828800" cy="914400"/>
          </a:xfrm>
          <a:prstGeom prst="rect">
            <a:avLst/>
          </a:prstGeom>
          <a:noFill/>
          <a:ln/>
        </p:spPr>
        <p:txBody>
          <a:bodyPr wrap="square" lIns="0" tIns="0" rIns="0" bIns="0" rtlCol="0" anchor="ctr"/>
          <a:lstStyle/>
          <a:p>
            <a:pPr marL="0" indent="0" algn="l">
              <a:lnSpc>
                <a:spcPct val="105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Dysbiose</a:t>
            </a:r>
            <a:endParaRPr lang="en-US" sz="2000" dirty="0">
              <a:latin typeface="Arial" panose="020B0604020202020204" pitchFamily="34" charset="0"/>
              <a:cs typeface="Arial" panose="020B0604020202020204" pitchFamily="34" charset="0"/>
            </a:endParaRPr>
          </a:p>
        </p:txBody>
      </p:sp>
      <p:sp>
        <p:nvSpPr>
          <p:cNvPr id="22" name="Shape 20"/>
          <p:cNvSpPr/>
          <p:nvPr/>
        </p:nvSpPr>
        <p:spPr>
          <a:xfrm>
            <a:off x="3063240" y="2505456"/>
            <a:ext cx="2029968" cy="914400"/>
          </a:xfrm>
          <a:prstGeom prst="roundRect">
            <a:avLst>
              <a:gd name="adj" fmla="val 4000"/>
            </a:avLst>
          </a:prstGeom>
          <a:solidFill>
            <a:srgbClr val="8C2F2F"/>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23" name="Text 21"/>
          <p:cNvSpPr/>
          <p:nvPr/>
        </p:nvSpPr>
        <p:spPr>
          <a:xfrm>
            <a:off x="3118104" y="2505456"/>
            <a:ext cx="1920240" cy="914400"/>
          </a:xfrm>
          <a:prstGeom prst="rect">
            <a:avLst/>
          </a:prstGeom>
          <a:noFill/>
          <a:ln/>
        </p:spPr>
        <p:txBody>
          <a:bodyPr wrap="square" lIns="0" tIns="0" rIns="0" bIns="0" rtlCol="0" anchor="ctr"/>
          <a:lstStyle/>
          <a:p>
            <a:pPr marL="0" indent="0" algn="ctr">
              <a:lnSpc>
                <a:spcPct val="105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Confusion majeure</a:t>
            </a:r>
            <a:endParaRPr lang="en-US" sz="2000" dirty="0">
              <a:latin typeface="Arial" panose="020B0604020202020204" pitchFamily="34" charset="0"/>
              <a:cs typeface="Arial" panose="020B0604020202020204" pitchFamily="34" charset="0"/>
            </a:endParaRPr>
          </a:p>
        </p:txBody>
      </p:sp>
      <p:sp>
        <p:nvSpPr>
          <p:cNvPr id="24" name="Shape 22"/>
          <p:cNvSpPr/>
          <p:nvPr/>
        </p:nvSpPr>
        <p:spPr>
          <a:xfrm>
            <a:off x="5148072" y="2602992"/>
            <a:ext cx="2029968" cy="870668"/>
          </a:xfrm>
          <a:prstGeom prst="roundRect">
            <a:avLst>
              <a:gd name="adj" fmla="val 4000"/>
            </a:avLst>
          </a:prstGeom>
          <a:solidFill>
            <a:srgbClr val="C0622F"/>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25" name="Text 23"/>
          <p:cNvSpPr/>
          <p:nvPr/>
        </p:nvSpPr>
        <p:spPr>
          <a:xfrm>
            <a:off x="5221224" y="2505456"/>
            <a:ext cx="1920240" cy="914400"/>
          </a:xfrm>
          <a:prstGeom prst="rect">
            <a:avLst/>
          </a:prstGeom>
          <a:noFill/>
          <a:ln/>
        </p:spPr>
        <p:txBody>
          <a:bodyPr wrap="square" lIns="0" tIns="0" rIns="0" bIns="0" rtlCol="0" anchor="ctr"/>
          <a:lstStyle/>
          <a:p>
            <a:pPr marL="0" indent="0" algn="ctr">
              <a:lnSpc>
                <a:spcPct val="105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Définition approximative</a:t>
            </a:r>
            <a:endParaRPr lang="en-US" sz="2000" dirty="0">
              <a:latin typeface="Arial" panose="020B0604020202020204" pitchFamily="34" charset="0"/>
              <a:cs typeface="Arial" panose="020B0604020202020204" pitchFamily="34" charset="0"/>
            </a:endParaRPr>
          </a:p>
        </p:txBody>
      </p:sp>
      <p:sp>
        <p:nvSpPr>
          <p:cNvPr id="26" name="Shape 24"/>
          <p:cNvSpPr/>
          <p:nvPr/>
        </p:nvSpPr>
        <p:spPr>
          <a:xfrm>
            <a:off x="7269480" y="2505456"/>
            <a:ext cx="2029968" cy="914400"/>
          </a:xfrm>
          <a:prstGeom prst="roundRect">
            <a:avLst>
              <a:gd name="adj" fmla="val 4000"/>
            </a:avLst>
          </a:prstGeom>
          <a:solidFill>
            <a:srgbClr val="B8860B"/>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27" name="Text 25"/>
          <p:cNvSpPr/>
          <p:nvPr/>
        </p:nvSpPr>
        <p:spPr>
          <a:xfrm>
            <a:off x="7324344" y="2505456"/>
            <a:ext cx="1920240" cy="914400"/>
          </a:xfrm>
          <a:prstGeom prst="rect">
            <a:avLst/>
          </a:prstGeom>
          <a:noFill/>
          <a:ln/>
        </p:spPr>
        <p:txBody>
          <a:bodyPr wrap="square" lIns="0" tIns="0" rIns="0" bIns="0" rtlCol="0" anchor="ctr"/>
          <a:lstStyle/>
          <a:p>
            <a:pPr marL="0" indent="0" algn="ctr">
              <a:lnSpc>
                <a:spcPct val="105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Concept correct, lien superficiel</a:t>
            </a:r>
            <a:endParaRPr lang="en-US" sz="2000" dirty="0">
              <a:latin typeface="Arial" panose="020B0604020202020204" pitchFamily="34" charset="0"/>
              <a:cs typeface="Arial" panose="020B0604020202020204" pitchFamily="34" charset="0"/>
            </a:endParaRPr>
          </a:p>
        </p:txBody>
      </p:sp>
      <p:sp>
        <p:nvSpPr>
          <p:cNvPr id="28" name="Shape 26"/>
          <p:cNvSpPr/>
          <p:nvPr/>
        </p:nvSpPr>
        <p:spPr>
          <a:xfrm>
            <a:off x="9372600" y="2505456"/>
            <a:ext cx="2212848" cy="914400"/>
          </a:xfrm>
          <a:prstGeom prst="roundRect">
            <a:avLst>
              <a:gd name="adj" fmla="val 4000"/>
            </a:avLst>
          </a:prstGeom>
          <a:solidFill>
            <a:srgbClr val="1B4D3E"/>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29" name="Text 27"/>
          <p:cNvSpPr/>
          <p:nvPr/>
        </p:nvSpPr>
        <p:spPr>
          <a:xfrm>
            <a:off x="9427464" y="2505456"/>
            <a:ext cx="2103120" cy="914400"/>
          </a:xfrm>
          <a:prstGeom prst="rect">
            <a:avLst/>
          </a:prstGeom>
          <a:noFill/>
          <a:ln/>
        </p:spPr>
        <p:txBody>
          <a:bodyPr wrap="square" lIns="0" tIns="0" rIns="0" bIns="0" rtlCol="0" anchor="ctr"/>
          <a:lstStyle/>
          <a:p>
            <a:pPr marL="0" indent="0" algn="ctr">
              <a:lnSpc>
                <a:spcPct val="105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Concept clair, relié au cas</a:t>
            </a:r>
            <a:endParaRPr lang="en-US" sz="2000" dirty="0">
              <a:latin typeface="Arial" panose="020B0604020202020204" pitchFamily="34" charset="0"/>
              <a:cs typeface="Arial" panose="020B0604020202020204" pitchFamily="34" charset="0"/>
            </a:endParaRPr>
          </a:p>
        </p:txBody>
      </p:sp>
      <p:sp>
        <p:nvSpPr>
          <p:cNvPr id="30" name="Shape 28"/>
          <p:cNvSpPr/>
          <p:nvPr/>
        </p:nvSpPr>
        <p:spPr>
          <a:xfrm>
            <a:off x="502920" y="3538728"/>
            <a:ext cx="475488" cy="914400"/>
          </a:xfrm>
          <a:prstGeom prst="roundRect">
            <a:avLst>
              <a:gd name="adj" fmla="val 7692"/>
            </a:avLst>
          </a:prstGeom>
          <a:solidFill>
            <a:srgbClr val="0E7C86"/>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31" name="Text 29"/>
          <p:cNvSpPr/>
          <p:nvPr/>
        </p:nvSpPr>
        <p:spPr>
          <a:xfrm>
            <a:off x="557784" y="3538728"/>
            <a:ext cx="365760" cy="914400"/>
          </a:xfrm>
          <a:prstGeom prst="rect">
            <a:avLst/>
          </a:prstGeom>
          <a:noFill/>
          <a:ln/>
        </p:spPr>
        <p:txBody>
          <a:bodyPr wrap="square" lIns="0" tIns="0" rIns="0" bIns="0" rtlCol="0" anchor="ctr"/>
          <a:lstStyle/>
          <a:p>
            <a:pPr marL="0" indent="0" algn="l">
              <a:lnSpc>
                <a:spcPct val="105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4</a:t>
            </a:r>
            <a:endParaRPr lang="en-US" sz="2000" dirty="0">
              <a:latin typeface="Arial" panose="020B0604020202020204" pitchFamily="34" charset="0"/>
              <a:cs typeface="Arial" panose="020B0604020202020204" pitchFamily="34" charset="0"/>
            </a:endParaRPr>
          </a:p>
        </p:txBody>
      </p:sp>
      <p:sp>
        <p:nvSpPr>
          <p:cNvPr id="32" name="Shape 30"/>
          <p:cNvSpPr/>
          <p:nvPr/>
        </p:nvSpPr>
        <p:spPr>
          <a:xfrm>
            <a:off x="1051560" y="3538728"/>
            <a:ext cx="1938528" cy="914400"/>
          </a:xfrm>
          <a:prstGeom prst="roundRect">
            <a:avLst>
              <a:gd name="adj" fmla="val 4000"/>
            </a:avLst>
          </a:prstGeom>
          <a:solidFill>
            <a:srgbClr val="0B1E45"/>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33" name="Text 31"/>
          <p:cNvSpPr/>
          <p:nvPr/>
        </p:nvSpPr>
        <p:spPr>
          <a:xfrm>
            <a:off x="1106424" y="3538728"/>
            <a:ext cx="1828800" cy="914400"/>
          </a:xfrm>
          <a:prstGeom prst="rect">
            <a:avLst/>
          </a:prstGeom>
          <a:noFill/>
          <a:ln/>
        </p:spPr>
        <p:txBody>
          <a:bodyPr wrap="square" lIns="0" tIns="0" rIns="0" bIns="0" rtlCol="0" anchor="ctr"/>
          <a:lstStyle/>
          <a:p>
            <a:pPr marL="0" indent="0" algn="l">
              <a:lnSpc>
                <a:spcPct val="105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Pronostic</a:t>
            </a:r>
            <a:endParaRPr lang="en-US" sz="2000" dirty="0">
              <a:latin typeface="Arial" panose="020B0604020202020204" pitchFamily="34" charset="0"/>
              <a:cs typeface="Arial" panose="020B0604020202020204" pitchFamily="34" charset="0"/>
            </a:endParaRPr>
          </a:p>
        </p:txBody>
      </p:sp>
      <p:sp>
        <p:nvSpPr>
          <p:cNvPr id="34" name="Shape 32"/>
          <p:cNvSpPr/>
          <p:nvPr/>
        </p:nvSpPr>
        <p:spPr>
          <a:xfrm>
            <a:off x="3063240" y="3538728"/>
            <a:ext cx="2029968" cy="914400"/>
          </a:xfrm>
          <a:prstGeom prst="roundRect">
            <a:avLst>
              <a:gd name="adj" fmla="val 4000"/>
            </a:avLst>
          </a:prstGeom>
          <a:solidFill>
            <a:srgbClr val="8C2F2F"/>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35" name="Text 33"/>
          <p:cNvSpPr/>
          <p:nvPr/>
        </p:nvSpPr>
        <p:spPr>
          <a:xfrm>
            <a:off x="3118104" y="3538728"/>
            <a:ext cx="1920240" cy="914400"/>
          </a:xfrm>
          <a:prstGeom prst="rect">
            <a:avLst/>
          </a:prstGeom>
          <a:noFill/>
          <a:ln/>
        </p:spPr>
        <p:txBody>
          <a:bodyPr wrap="square" lIns="0" tIns="0" rIns="0" bIns="0" rtlCol="0" anchor="ctr"/>
          <a:lstStyle/>
          <a:p>
            <a:pPr marL="0" indent="0" algn="ctr">
              <a:lnSpc>
                <a:spcPct val="105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 Oui, systématique »</a:t>
            </a:r>
            <a:endParaRPr lang="en-US" sz="2000" dirty="0">
              <a:latin typeface="Arial" panose="020B0604020202020204" pitchFamily="34" charset="0"/>
              <a:cs typeface="Arial" panose="020B0604020202020204" pitchFamily="34" charset="0"/>
            </a:endParaRPr>
          </a:p>
        </p:txBody>
      </p:sp>
      <p:sp>
        <p:nvSpPr>
          <p:cNvPr id="36" name="Shape 34"/>
          <p:cNvSpPr/>
          <p:nvPr/>
        </p:nvSpPr>
        <p:spPr>
          <a:xfrm>
            <a:off x="5166360" y="3538728"/>
            <a:ext cx="2029968" cy="914400"/>
          </a:xfrm>
          <a:prstGeom prst="roundRect">
            <a:avLst>
              <a:gd name="adj" fmla="val 4000"/>
            </a:avLst>
          </a:prstGeom>
          <a:solidFill>
            <a:srgbClr val="C0622F"/>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37" name="Text 35"/>
          <p:cNvSpPr/>
          <p:nvPr/>
        </p:nvSpPr>
        <p:spPr>
          <a:xfrm>
            <a:off x="5221224" y="3538728"/>
            <a:ext cx="1920240" cy="914400"/>
          </a:xfrm>
          <a:prstGeom prst="rect">
            <a:avLst/>
          </a:prstGeom>
          <a:noFill/>
          <a:ln/>
        </p:spPr>
        <p:txBody>
          <a:bodyPr wrap="square" lIns="0" tIns="0" rIns="0" bIns="0" rtlCol="0" anchor="ctr"/>
          <a:lstStyle/>
          <a:p>
            <a:pPr marL="0" indent="0" algn="ctr">
              <a:lnSpc>
                <a:spcPct val="105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Réponse ambiguë</a:t>
            </a:r>
            <a:endParaRPr lang="en-US" sz="2000" dirty="0">
              <a:latin typeface="Arial" panose="020B0604020202020204" pitchFamily="34" charset="0"/>
              <a:cs typeface="Arial" panose="020B0604020202020204" pitchFamily="34" charset="0"/>
            </a:endParaRPr>
          </a:p>
        </p:txBody>
      </p:sp>
      <p:sp>
        <p:nvSpPr>
          <p:cNvPr id="38" name="Shape 36"/>
          <p:cNvSpPr/>
          <p:nvPr/>
        </p:nvSpPr>
        <p:spPr>
          <a:xfrm>
            <a:off x="7269480" y="3538728"/>
            <a:ext cx="2029968" cy="914400"/>
          </a:xfrm>
          <a:prstGeom prst="roundRect">
            <a:avLst>
              <a:gd name="adj" fmla="val 4000"/>
            </a:avLst>
          </a:prstGeom>
          <a:solidFill>
            <a:srgbClr val="B8860B"/>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39" name="Text 37"/>
          <p:cNvSpPr/>
          <p:nvPr/>
        </p:nvSpPr>
        <p:spPr>
          <a:xfrm>
            <a:off x="7324344" y="3538728"/>
            <a:ext cx="1920240" cy="914400"/>
          </a:xfrm>
          <a:prstGeom prst="rect">
            <a:avLst/>
          </a:prstGeom>
          <a:noFill/>
          <a:ln/>
        </p:spPr>
        <p:txBody>
          <a:bodyPr wrap="square" lIns="0" tIns="0" rIns="0" bIns="0" rtlCol="0" anchor="ctr"/>
          <a:lstStyle/>
          <a:p>
            <a:pPr marL="0" indent="0" algn="ctr">
              <a:lnSpc>
                <a:spcPct val="105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1 facteur de terrain cité</a:t>
            </a:r>
            <a:endParaRPr lang="en-US" sz="2000" dirty="0">
              <a:latin typeface="Arial" panose="020B0604020202020204" pitchFamily="34" charset="0"/>
              <a:cs typeface="Arial" panose="020B0604020202020204" pitchFamily="34" charset="0"/>
            </a:endParaRPr>
          </a:p>
        </p:txBody>
      </p:sp>
      <p:sp>
        <p:nvSpPr>
          <p:cNvPr id="40" name="Shape 38"/>
          <p:cNvSpPr/>
          <p:nvPr/>
        </p:nvSpPr>
        <p:spPr>
          <a:xfrm>
            <a:off x="9372600" y="3538728"/>
            <a:ext cx="2212848" cy="914400"/>
          </a:xfrm>
          <a:prstGeom prst="roundRect">
            <a:avLst>
              <a:gd name="adj" fmla="val 4000"/>
            </a:avLst>
          </a:prstGeom>
          <a:solidFill>
            <a:srgbClr val="1B4D3E"/>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41" name="Text 39"/>
          <p:cNvSpPr/>
          <p:nvPr/>
        </p:nvSpPr>
        <p:spPr>
          <a:xfrm>
            <a:off x="9427464" y="3538728"/>
            <a:ext cx="2103120" cy="914400"/>
          </a:xfrm>
          <a:prstGeom prst="rect">
            <a:avLst/>
          </a:prstGeom>
          <a:noFill/>
          <a:ln/>
        </p:spPr>
        <p:txBody>
          <a:bodyPr wrap="square" lIns="0" tIns="0" rIns="0" bIns="0" rtlCol="0" anchor="ctr"/>
          <a:lstStyle/>
          <a:p>
            <a:pPr marL="0" indent="0" algn="ctr">
              <a:lnSpc>
                <a:spcPct val="105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 2 facteurs articulés</a:t>
            </a:r>
            <a:endParaRPr lang="en-US" sz="2000" dirty="0">
              <a:latin typeface="Arial" panose="020B0604020202020204" pitchFamily="34" charset="0"/>
              <a:cs typeface="Arial" panose="020B0604020202020204" pitchFamily="34" charset="0"/>
            </a:endParaRPr>
          </a:p>
        </p:txBody>
      </p:sp>
      <p:sp>
        <p:nvSpPr>
          <p:cNvPr id="42" name="Shape 40"/>
          <p:cNvSpPr/>
          <p:nvPr/>
        </p:nvSpPr>
        <p:spPr>
          <a:xfrm>
            <a:off x="502920" y="4572000"/>
            <a:ext cx="475488" cy="914400"/>
          </a:xfrm>
          <a:prstGeom prst="roundRect">
            <a:avLst>
              <a:gd name="adj" fmla="val 7692"/>
            </a:avLst>
          </a:prstGeom>
          <a:solidFill>
            <a:srgbClr val="0E7C86"/>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43" name="Text 41"/>
          <p:cNvSpPr/>
          <p:nvPr/>
        </p:nvSpPr>
        <p:spPr>
          <a:xfrm>
            <a:off x="557784" y="4572000"/>
            <a:ext cx="365760" cy="914400"/>
          </a:xfrm>
          <a:prstGeom prst="rect">
            <a:avLst/>
          </a:prstGeom>
          <a:noFill/>
          <a:ln/>
        </p:spPr>
        <p:txBody>
          <a:bodyPr wrap="square" lIns="0" tIns="0" rIns="0" bIns="0" rtlCol="0" anchor="ctr"/>
          <a:lstStyle/>
          <a:p>
            <a:pPr marL="0" indent="0" algn="l">
              <a:lnSpc>
                <a:spcPct val="105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5</a:t>
            </a:r>
            <a:endParaRPr lang="en-US" sz="2000" dirty="0">
              <a:latin typeface="Arial" panose="020B0604020202020204" pitchFamily="34" charset="0"/>
              <a:cs typeface="Arial" panose="020B0604020202020204" pitchFamily="34" charset="0"/>
            </a:endParaRPr>
          </a:p>
        </p:txBody>
      </p:sp>
      <p:sp>
        <p:nvSpPr>
          <p:cNvPr id="44" name="Shape 42"/>
          <p:cNvSpPr/>
          <p:nvPr/>
        </p:nvSpPr>
        <p:spPr>
          <a:xfrm>
            <a:off x="1051560" y="4572000"/>
            <a:ext cx="1938528" cy="914400"/>
          </a:xfrm>
          <a:prstGeom prst="roundRect">
            <a:avLst>
              <a:gd name="adj" fmla="val 4000"/>
            </a:avLst>
          </a:prstGeom>
          <a:solidFill>
            <a:srgbClr val="0B1E45"/>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45" name="Text 43"/>
          <p:cNvSpPr/>
          <p:nvPr/>
        </p:nvSpPr>
        <p:spPr>
          <a:xfrm>
            <a:off x="1106424" y="4572000"/>
            <a:ext cx="1828800" cy="914400"/>
          </a:xfrm>
          <a:prstGeom prst="rect">
            <a:avLst/>
          </a:prstGeom>
          <a:noFill/>
          <a:ln/>
        </p:spPr>
        <p:txBody>
          <a:bodyPr wrap="square" lIns="0" tIns="0" rIns="0" bIns="0" rtlCol="0" anchor="ctr"/>
          <a:lstStyle/>
          <a:p>
            <a:pPr marL="0" indent="0" algn="l">
              <a:lnSpc>
                <a:spcPct val="105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Prévention</a:t>
            </a:r>
            <a:endParaRPr lang="en-US" sz="2000" dirty="0">
              <a:latin typeface="Arial" panose="020B0604020202020204" pitchFamily="34" charset="0"/>
              <a:cs typeface="Arial" panose="020B0604020202020204" pitchFamily="34" charset="0"/>
            </a:endParaRPr>
          </a:p>
        </p:txBody>
      </p:sp>
      <p:sp>
        <p:nvSpPr>
          <p:cNvPr id="46" name="Shape 44"/>
          <p:cNvSpPr/>
          <p:nvPr/>
        </p:nvSpPr>
        <p:spPr>
          <a:xfrm>
            <a:off x="3063240" y="4572000"/>
            <a:ext cx="2029968" cy="914400"/>
          </a:xfrm>
          <a:prstGeom prst="roundRect">
            <a:avLst>
              <a:gd name="adj" fmla="val 4000"/>
            </a:avLst>
          </a:prstGeom>
          <a:solidFill>
            <a:srgbClr val="8C2F2F"/>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47" name="Text 45"/>
          <p:cNvSpPr/>
          <p:nvPr/>
        </p:nvSpPr>
        <p:spPr>
          <a:xfrm>
            <a:off x="3118104" y="4572000"/>
            <a:ext cx="1920240" cy="914400"/>
          </a:xfrm>
          <a:prstGeom prst="rect">
            <a:avLst/>
          </a:prstGeom>
          <a:noFill/>
          <a:ln/>
        </p:spPr>
        <p:txBody>
          <a:bodyPr wrap="square" lIns="0" tIns="0" rIns="0" bIns="0" rtlCol="0" anchor="ctr"/>
          <a:lstStyle/>
          <a:p>
            <a:pPr marL="0" indent="0" algn="ctr">
              <a:lnSpc>
                <a:spcPct val="105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Non pertinent</a:t>
            </a:r>
            <a:endParaRPr lang="en-US" sz="2000" dirty="0">
              <a:latin typeface="Arial" panose="020B0604020202020204" pitchFamily="34" charset="0"/>
              <a:cs typeface="Arial" panose="020B0604020202020204" pitchFamily="34" charset="0"/>
            </a:endParaRPr>
          </a:p>
        </p:txBody>
      </p:sp>
      <p:sp>
        <p:nvSpPr>
          <p:cNvPr id="48" name="Shape 46"/>
          <p:cNvSpPr/>
          <p:nvPr/>
        </p:nvSpPr>
        <p:spPr>
          <a:xfrm>
            <a:off x="5166360" y="4572000"/>
            <a:ext cx="2029968" cy="914400"/>
          </a:xfrm>
          <a:prstGeom prst="roundRect">
            <a:avLst>
              <a:gd name="adj" fmla="val 4000"/>
            </a:avLst>
          </a:prstGeom>
          <a:solidFill>
            <a:srgbClr val="C0622F"/>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49" name="Text 47"/>
          <p:cNvSpPr/>
          <p:nvPr/>
        </p:nvSpPr>
        <p:spPr>
          <a:xfrm>
            <a:off x="5221224" y="4572000"/>
            <a:ext cx="1920240" cy="914400"/>
          </a:xfrm>
          <a:prstGeom prst="rect">
            <a:avLst/>
          </a:prstGeom>
          <a:noFill/>
          <a:ln/>
        </p:spPr>
        <p:txBody>
          <a:bodyPr wrap="square" lIns="0" tIns="0" rIns="0" bIns="0" rtlCol="0" anchor="ctr"/>
          <a:lstStyle/>
          <a:p>
            <a:pPr marL="0" indent="0" algn="ctr">
              <a:lnSpc>
                <a:spcPct val="105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1 mesure pertinente</a:t>
            </a:r>
            <a:endParaRPr lang="en-US" sz="2000" dirty="0">
              <a:latin typeface="Arial" panose="020B0604020202020204" pitchFamily="34" charset="0"/>
              <a:cs typeface="Arial" panose="020B0604020202020204" pitchFamily="34" charset="0"/>
            </a:endParaRPr>
          </a:p>
        </p:txBody>
      </p:sp>
      <p:sp>
        <p:nvSpPr>
          <p:cNvPr id="50" name="Shape 48"/>
          <p:cNvSpPr/>
          <p:nvPr/>
        </p:nvSpPr>
        <p:spPr>
          <a:xfrm>
            <a:off x="7269480" y="4572000"/>
            <a:ext cx="2029968" cy="914400"/>
          </a:xfrm>
          <a:prstGeom prst="roundRect">
            <a:avLst>
              <a:gd name="adj" fmla="val 4000"/>
            </a:avLst>
          </a:prstGeom>
          <a:solidFill>
            <a:srgbClr val="B8860B"/>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51" name="Text 49"/>
          <p:cNvSpPr/>
          <p:nvPr/>
        </p:nvSpPr>
        <p:spPr>
          <a:xfrm>
            <a:off x="7324344" y="4572000"/>
            <a:ext cx="1920240" cy="914400"/>
          </a:xfrm>
          <a:prstGeom prst="rect">
            <a:avLst/>
          </a:prstGeom>
          <a:noFill/>
          <a:ln/>
        </p:spPr>
        <p:txBody>
          <a:bodyPr wrap="square" lIns="0" tIns="0" rIns="0" bIns="0" rtlCol="0" anchor="ctr"/>
          <a:lstStyle/>
          <a:p>
            <a:pPr marL="0" indent="0" algn="ctr">
              <a:lnSpc>
                <a:spcPct val="105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2-3 mesures pertinentes</a:t>
            </a:r>
            <a:endParaRPr lang="en-US" sz="2000" dirty="0">
              <a:latin typeface="Arial" panose="020B0604020202020204" pitchFamily="34" charset="0"/>
              <a:cs typeface="Arial" panose="020B0604020202020204" pitchFamily="34" charset="0"/>
            </a:endParaRPr>
          </a:p>
        </p:txBody>
      </p:sp>
      <p:sp>
        <p:nvSpPr>
          <p:cNvPr id="52" name="Shape 50"/>
          <p:cNvSpPr/>
          <p:nvPr/>
        </p:nvSpPr>
        <p:spPr>
          <a:xfrm>
            <a:off x="9372600" y="4572000"/>
            <a:ext cx="2212848" cy="914400"/>
          </a:xfrm>
          <a:prstGeom prst="roundRect">
            <a:avLst>
              <a:gd name="adj" fmla="val 4000"/>
            </a:avLst>
          </a:prstGeom>
          <a:solidFill>
            <a:srgbClr val="1B4D3E"/>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53" name="Text 51"/>
          <p:cNvSpPr/>
          <p:nvPr/>
        </p:nvSpPr>
        <p:spPr>
          <a:xfrm>
            <a:off x="9427464" y="4572000"/>
            <a:ext cx="2103120" cy="914400"/>
          </a:xfrm>
          <a:prstGeom prst="rect">
            <a:avLst/>
          </a:prstGeom>
          <a:noFill/>
          <a:ln/>
        </p:spPr>
        <p:txBody>
          <a:bodyPr wrap="square" lIns="0" tIns="0" rIns="0" bIns="0" rtlCol="0" anchor="ctr"/>
          <a:lstStyle/>
          <a:p>
            <a:pPr marL="0" indent="0" algn="ctr">
              <a:lnSpc>
                <a:spcPct val="105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Plan complet hiérarchisé</a:t>
            </a:r>
            <a:endParaRPr lang="en-US" sz="2000" dirty="0">
              <a:latin typeface="Arial" panose="020B0604020202020204" pitchFamily="34" charset="0"/>
              <a:cs typeface="Arial" panose="020B0604020202020204" pitchFamily="34" charset="0"/>
            </a:endParaRPr>
          </a:p>
        </p:txBody>
      </p:sp>
      <p:sp>
        <p:nvSpPr>
          <p:cNvPr id="54" name="Text 52"/>
          <p:cNvSpPr/>
          <p:nvPr/>
        </p:nvSpPr>
        <p:spPr>
          <a:xfrm>
            <a:off x="502920" y="5971032"/>
            <a:ext cx="11155680" cy="320040"/>
          </a:xfrm>
          <a:prstGeom prst="rect">
            <a:avLst/>
          </a:prstGeom>
          <a:noFill/>
          <a:ln/>
        </p:spPr>
        <p:txBody>
          <a:bodyPr wrap="square" lIns="0" tIns="0" rIns="0" bIns="0" rtlCol="0" anchor="ctr"/>
          <a:lstStyle/>
          <a:p>
            <a:pPr marL="0" indent="0">
              <a:buNone/>
            </a:pPr>
            <a:r>
              <a:rPr lang="en-US" sz="2000" b="1" i="1" dirty="0">
                <a:solidFill>
                  <a:srgbClr val="F4A97F"/>
                </a:solidFill>
                <a:latin typeface="Arial" panose="020B0604020202020204" pitchFamily="34" charset="0"/>
                <a:ea typeface="Arial" pitchFamily="34" charset="-122"/>
                <a:cs typeface="Arial" panose="020B0604020202020204" pitchFamily="34" charset="0"/>
              </a:rPr>
              <a:t>Barème : 5 critères × 4 points = 20 points, chacun noté indépendamment selon le niveau observé.</a:t>
            </a:r>
            <a:endParaRPr lang="en-US" sz="2000" dirty="0">
              <a:latin typeface="Arial" panose="020B0604020202020204" pitchFamily="34" charset="0"/>
              <a:cs typeface="Arial" panose="020B0604020202020204" pitchFamily="34" charset="0"/>
            </a:endParaRPr>
          </a:p>
        </p:txBody>
      </p:sp>
      <p:sp>
        <p:nvSpPr>
          <p:cNvPr id="55" name="Text 53"/>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2000" dirty="0">
                <a:solidFill>
                  <a:srgbClr val="C7CFE0"/>
                </a:solidFill>
                <a:latin typeface="Arial" panose="020B0604020202020204" pitchFamily="34" charset="0"/>
                <a:ea typeface="Arial" pitchFamily="34" charset="-122"/>
                <a:cs typeface="Arial" panose="020B0604020202020204" pitchFamily="34" charset="0"/>
              </a:rPr>
              <a:t>14</a:t>
            </a:r>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bg>
      <p:bgPr>
        <a:solidFill>
          <a:srgbClr val="24356B"/>
        </a:solidFill>
        <a:effectLst/>
      </p:bgPr>
    </p:bg>
    <p:spTree>
      <p:nvGrpSpPr>
        <p:cNvPr id="1" name=""/>
        <p:cNvGrpSpPr/>
        <p:nvPr/>
      </p:nvGrpSpPr>
      <p:grpSpPr>
        <a:xfrm>
          <a:off x="0" y="0"/>
          <a:ext cx="0" cy="0"/>
          <a:chOff x="0" y="0"/>
          <a:chExt cx="0" cy="0"/>
        </a:xfrm>
      </p:grpSpPr>
      <p:sp>
        <p:nvSpPr>
          <p:cNvPr id="2" name="Text 0"/>
          <p:cNvSpPr/>
          <p:nvPr/>
        </p:nvSpPr>
        <p:spPr>
          <a:xfrm>
            <a:off x="502920" y="320040"/>
            <a:ext cx="11155680" cy="594360"/>
          </a:xfrm>
          <a:prstGeom prst="rect">
            <a:avLst/>
          </a:prstGeom>
          <a:noFill/>
          <a:ln/>
        </p:spPr>
        <p:txBody>
          <a:bodyPr wrap="square" lIns="0" tIns="0" rIns="0" bIns="0" rtlCol="0" anchor="ctr"/>
          <a:lstStyle/>
          <a:p>
            <a:pPr marL="0" indent="0" algn="l">
              <a:buNone/>
            </a:pPr>
            <a:r>
              <a:rPr lang="en-US" sz="2400" b="1" dirty="0">
                <a:solidFill>
                  <a:srgbClr val="FFFFFF"/>
                </a:solidFill>
                <a:latin typeface="Arial" panose="020B0604020202020204" pitchFamily="34" charset="0"/>
                <a:ea typeface="Arial" pitchFamily="34" charset="-122"/>
                <a:cs typeface="Arial" panose="020B0604020202020204" pitchFamily="34" charset="0"/>
              </a:rPr>
              <a:t>EXERCICE — PARTIE 1 :</a:t>
            </a:r>
            <a:endParaRPr lang="en-US" sz="2400" dirty="0">
              <a:latin typeface="Arial" panose="020B0604020202020204" pitchFamily="34" charset="0"/>
              <a:cs typeface="Arial" panose="020B0604020202020204" pitchFamily="34" charset="0"/>
            </a:endParaRPr>
          </a:p>
        </p:txBody>
      </p:sp>
      <p:sp>
        <p:nvSpPr>
          <p:cNvPr id="3" name="Text 1"/>
          <p:cNvSpPr/>
          <p:nvPr/>
        </p:nvSpPr>
        <p:spPr>
          <a:xfrm>
            <a:off x="502920" y="886968"/>
            <a:ext cx="11155680" cy="594360"/>
          </a:xfrm>
          <a:prstGeom prst="rect">
            <a:avLst/>
          </a:prstGeom>
          <a:noFill/>
          <a:ln/>
        </p:spPr>
        <p:txBody>
          <a:bodyPr wrap="square" lIns="0" tIns="0" rIns="0" bIns="0" rtlCol="0" anchor="ctr"/>
          <a:lstStyle/>
          <a:p>
            <a:pPr marL="0" indent="0" algn="l">
              <a:buNone/>
            </a:pPr>
            <a:r>
              <a:rPr lang="en-US" sz="2400" b="1" dirty="0">
                <a:solidFill>
                  <a:srgbClr val="00AEEF"/>
                </a:solidFill>
                <a:latin typeface="Arial" panose="020B0604020202020204" pitchFamily="34" charset="0"/>
                <a:ea typeface="Arial" pitchFamily="34" charset="-122"/>
                <a:cs typeface="Arial" panose="020B0604020202020204" pitchFamily="34" charset="0"/>
              </a:rPr>
              <a:t>QCM 1 À 5 (5 POINTS)</a:t>
            </a:r>
            <a:endParaRPr lang="en-US" sz="2400" dirty="0">
              <a:latin typeface="Arial" panose="020B0604020202020204" pitchFamily="34" charset="0"/>
              <a:cs typeface="Arial" panose="020B0604020202020204" pitchFamily="34" charset="0"/>
            </a:endParaRPr>
          </a:p>
        </p:txBody>
      </p:sp>
      <p:sp>
        <p:nvSpPr>
          <p:cNvPr id="4" name="Shape 2"/>
          <p:cNvSpPr/>
          <p:nvPr/>
        </p:nvSpPr>
        <p:spPr>
          <a:xfrm>
            <a:off x="502920" y="1499616"/>
            <a:ext cx="3291840" cy="54864"/>
          </a:xfrm>
          <a:prstGeom prst="rect">
            <a:avLst/>
          </a:prstGeom>
          <a:solidFill>
            <a:srgbClr val="00AEEF"/>
          </a:solidFill>
          <a:ln/>
        </p:spPr>
        <p:txBody>
          <a:bodyPr/>
          <a:lstStyle/>
          <a:p>
            <a:endParaRPr lang="fr-FR" sz="1600">
              <a:latin typeface="Arial" panose="020B0604020202020204" pitchFamily="34" charset="0"/>
              <a:cs typeface="Arial" panose="020B0604020202020204" pitchFamily="34" charset="0"/>
            </a:endParaRPr>
          </a:p>
        </p:txBody>
      </p:sp>
      <p:sp>
        <p:nvSpPr>
          <p:cNvPr id="5" name="Shape 3"/>
          <p:cNvSpPr/>
          <p:nvPr/>
        </p:nvSpPr>
        <p:spPr>
          <a:xfrm>
            <a:off x="502920" y="1819656"/>
            <a:ext cx="11155680" cy="896112"/>
          </a:xfrm>
          <a:prstGeom prst="roundRect">
            <a:avLst>
              <a:gd name="adj" fmla="val 4082"/>
            </a:avLst>
          </a:prstGeom>
          <a:solidFill>
            <a:srgbClr val="0B1E45"/>
          </a:solidFill>
          <a:ln w="5080">
            <a:solidFill>
              <a:srgbClr val="FFFFFF"/>
            </a:solidFill>
            <a:prstDash val="solid"/>
          </a:ln>
        </p:spPr>
        <p:txBody>
          <a:bodyPr/>
          <a:lstStyle/>
          <a:p>
            <a:endParaRPr lang="fr-FR" sz="1600">
              <a:latin typeface="Arial" panose="020B0604020202020204" pitchFamily="34" charset="0"/>
              <a:cs typeface="Arial" panose="020B0604020202020204" pitchFamily="34" charset="0"/>
            </a:endParaRPr>
          </a:p>
        </p:txBody>
      </p:sp>
      <p:sp>
        <p:nvSpPr>
          <p:cNvPr id="6" name="Text 4"/>
          <p:cNvSpPr/>
          <p:nvPr/>
        </p:nvSpPr>
        <p:spPr>
          <a:xfrm>
            <a:off x="685800" y="1874520"/>
            <a:ext cx="10789920" cy="347472"/>
          </a:xfrm>
          <a:prstGeom prst="rect">
            <a:avLst/>
          </a:prstGeom>
          <a:noFill/>
          <a:ln/>
        </p:spPr>
        <p:txBody>
          <a:bodyPr wrap="square" lIns="0" tIns="0" rIns="0" bIns="0" rtlCol="0" anchor="ctr"/>
          <a:lstStyle/>
          <a:p>
            <a:pPr marL="0" indent="0">
              <a:buNone/>
            </a:pPr>
            <a:r>
              <a:rPr lang="en-US" b="1" dirty="0">
                <a:solidFill>
                  <a:srgbClr val="FFFFFF"/>
                </a:solidFill>
                <a:latin typeface="Arial" panose="020B0604020202020204" pitchFamily="34" charset="0"/>
                <a:ea typeface="Arial" pitchFamily="34" charset="-122"/>
                <a:cs typeface="Arial" panose="020B0604020202020204" pitchFamily="34" charset="0"/>
              </a:rPr>
              <a:t>1. Quelle est la première étape de la formation du biofilm dentaire ?</a:t>
            </a:r>
            <a:endParaRPr lang="en-US" dirty="0">
              <a:latin typeface="Arial" panose="020B0604020202020204" pitchFamily="34" charset="0"/>
              <a:cs typeface="Arial" panose="020B0604020202020204" pitchFamily="34" charset="0"/>
            </a:endParaRPr>
          </a:p>
        </p:txBody>
      </p:sp>
      <p:sp>
        <p:nvSpPr>
          <p:cNvPr id="7" name="Text 5"/>
          <p:cNvSpPr/>
          <p:nvPr/>
        </p:nvSpPr>
        <p:spPr>
          <a:xfrm>
            <a:off x="685800" y="2203704"/>
            <a:ext cx="10789920" cy="457200"/>
          </a:xfrm>
          <a:prstGeom prst="rect">
            <a:avLst/>
          </a:prstGeom>
          <a:noFill/>
          <a:ln/>
        </p:spPr>
        <p:txBody>
          <a:bodyPr wrap="square" lIns="0" tIns="0" rIns="0" bIns="0" rtlCol="0" anchor="t"/>
          <a:lstStyle/>
          <a:p>
            <a:pPr marL="0" indent="0">
              <a:lnSpc>
                <a:spcPct val="110000"/>
              </a:lnSpc>
              <a:buNone/>
            </a:pPr>
            <a:r>
              <a:rPr lang="en-US" sz="1600" i="1" dirty="0">
                <a:solidFill>
                  <a:srgbClr val="C7CFE0"/>
                </a:solidFill>
                <a:latin typeface="Arial" panose="020B0604020202020204" pitchFamily="34" charset="0"/>
                <a:ea typeface="Arial" pitchFamily="34" charset="-122"/>
                <a:cs typeface="Arial" panose="020B0604020202020204" pitchFamily="34" charset="0"/>
              </a:rPr>
              <a:t>A. Colonisation par des bactéries Gram négatif anaérobies   B. Formation de la pellicule acquise exogène   C. Coagrégation via Fusobacterium nucleatum   D. Maturation du biofilm sous-gingival</a:t>
            </a:r>
            <a:endParaRPr lang="en-US" sz="1600" dirty="0">
              <a:latin typeface="Arial" panose="020B0604020202020204" pitchFamily="34" charset="0"/>
              <a:cs typeface="Arial" panose="020B0604020202020204" pitchFamily="34" charset="0"/>
            </a:endParaRPr>
          </a:p>
        </p:txBody>
      </p:sp>
      <p:sp>
        <p:nvSpPr>
          <p:cNvPr id="8" name="Shape 6"/>
          <p:cNvSpPr/>
          <p:nvPr/>
        </p:nvSpPr>
        <p:spPr>
          <a:xfrm>
            <a:off x="502920" y="2807208"/>
            <a:ext cx="11155680" cy="896112"/>
          </a:xfrm>
          <a:prstGeom prst="roundRect">
            <a:avLst>
              <a:gd name="adj" fmla="val 4082"/>
            </a:avLst>
          </a:prstGeom>
          <a:solidFill>
            <a:srgbClr val="0B1E45"/>
          </a:solidFill>
          <a:ln w="5080">
            <a:solidFill>
              <a:srgbClr val="FFFFFF"/>
            </a:solidFill>
            <a:prstDash val="solid"/>
          </a:ln>
        </p:spPr>
        <p:txBody>
          <a:bodyPr/>
          <a:lstStyle/>
          <a:p>
            <a:endParaRPr lang="fr-FR" sz="1600">
              <a:latin typeface="Arial" panose="020B0604020202020204" pitchFamily="34" charset="0"/>
              <a:cs typeface="Arial" panose="020B0604020202020204" pitchFamily="34" charset="0"/>
            </a:endParaRPr>
          </a:p>
        </p:txBody>
      </p:sp>
      <p:sp>
        <p:nvSpPr>
          <p:cNvPr id="9" name="Text 7"/>
          <p:cNvSpPr/>
          <p:nvPr/>
        </p:nvSpPr>
        <p:spPr>
          <a:xfrm>
            <a:off x="685800" y="2862072"/>
            <a:ext cx="10789920" cy="347472"/>
          </a:xfrm>
          <a:prstGeom prst="rect">
            <a:avLst/>
          </a:prstGeom>
          <a:noFill/>
          <a:ln/>
        </p:spPr>
        <p:txBody>
          <a:bodyPr wrap="square" lIns="0" tIns="0" rIns="0" bIns="0" rtlCol="0" anchor="ctr"/>
          <a:lstStyle/>
          <a:p>
            <a:pPr marL="0" indent="0">
              <a:buNone/>
            </a:pPr>
            <a:r>
              <a:rPr lang="en-US" b="1" dirty="0">
                <a:solidFill>
                  <a:srgbClr val="FFFFFF"/>
                </a:solidFill>
                <a:latin typeface="Arial" panose="020B0604020202020204" pitchFamily="34" charset="0"/>
                <a:ea typeface="Arial" pitchFamily="34" charset="-122"/>
                <a:cs typeface="Arial" panose="020B0604020202020204" pitchFamily="34" charset="0"/>
              </a:rPr>
              <a:t>2. Le complexe rouge de Socransky comprend notamment :</a:t>
            </a:r>
            <a:endParaRPr lang="en-US" dirty="0">
              <a:latin typeface="Arial" panose="020B0604020202020204" pitchFamily="34" charset="0"/>
              <a:cs typeface="Arial" panose="020B0604020202020204" pitchFamily="34" charset="0"/>
            </a:endParaRPr>
          </a:p>
        </p:txBody>
      </p:sp>
      <p:sp>
        <p:nvSpPr>
          <p:cNvPr id="10" name="Text 8"/>
          <p:cNvSpPr/>
          <p:nvPr/>
        </p:nvSpPr>
        <p:spPr>
          <a:xfrm>
            <a:off x="685800" y="3191256"/>
            <a:ext cx="10789920" cy="457200"/>
          </a:xfrm>
          <a:prstGeom prst="rect">
            <a:avLst/>
          </a:prstGeom>
          <a:noFill/>
          <a:ln/>
        </p:spPr>
        <p:txBody>
          <a:bodyPr wrap="square" lIns="0" tIns="0" rIns="0" bIns="0" rtlCol="0" anchor="t"/>
          <a:lstStyle/>
          <a:p>
            <a:pPr marL="0" indent="0">
              <a:lnSpc>
                <a:spcPct val="110000"/>
              </a:lnSpc>
              <a:buNone/>
            </a:pPr>
            <a:r>
              <a:rPr lang="en-US" sz="1600" i="1" dirty="0">
                <a:solidFill>
                  <a:srgbClr val="C7CFE0"/>
                </a:solidFill>
                <a:latin typeface="Arial" panose="020B0604020202020204" pitchFamily="34" charset="0"/>
                <a:ea typeface="Arial" pitchFamily="34" charset="-122"/>
                <a:cs typeface="Arial" panose="020B0604020202020204" pitchFamily="34" charset="0"/>
              </a:rPr>
              <a:t>A. Streptococcus mitis, Actinomyces naeslundii   B. Fusobacterium nucleatum, Prevotella intermedia   C. Porphyromonas gingivalis, Tannerella forsythia, Treponema denticola   D. Streptococcus sanguinis uniquement</a:t>
            </a:r>
            <a:endParaRPr lang="en-US" sz="1600" dirty="0">
              <a:latin typeface="Arial" panose="020B0604020202020204" pitchFamily="34" charset="0"/>
              <a:cs typeface="Arial" panose="020B0604020202020204" pitchFamily="34" charset="0"/>
            </a:endParaRPr>
          </a:p>
        </p:txBody>
      </p:sp>
      <p:sp>
        <p:nvSpPr>
          <p:cNvPr id="11" name="Shape 9"/>
          <p:cNvSpPr/>
          <p:nvPr/>
        </p:nvSpPr>
        <p:spPr>
          <a:xfrm>
            <a:off x="502920" y="3794760"/>
            <a:ext cx="11155680" cy="896112"/>
          </a:xfrm>
          <a:prstGeom prst="roundRect">
            <a:avLst>
              <a:gd name="adj" fmla="val 4082"/>
            </a:avLst>
          </a:prstGeom>
          <a:solidFill>
            <a:srgbClr val="0B1E45"/>
          </a:solidFill>
          <a:ln w="5080">
            <a:solidFill>
              <a:srgbClr val="FFFFFF"/>
            </a:solidFill>
            <a:prstDash val="solid"/>
          </a:ln>
        </p:spPr>
        <p:txBody>
          <a:bodyPr/>
          <a:lstStyle/>
          <a:p>
            <a:endParaRPr lang="fr-FR" sz="1600">
              <a:latin typeface="Arial" panose="020B0604020202020204" pitchFamily="34" charset="0"/>
              <a:cs typeface="Arial" panose="020B0604020202020204" pitchFamily="34" charset="0"/>
            </a:endParaRPr>
          </a:p>
        </p:txBody>
      </p:sp>
      <p:sp>
        <p:nvSpPr>
          <p:cNvPr id="12" name="Text 10"/>
          <p:cNvSpPr/>
          <p:nvPr/>
        </p:nvSpPr>
        <p:spPr>
          <a:xfrm>
            <a:off x="685800" y="3849624"/>
            <a:ext cx="10789920" cy="347472"/>
          </a:xfrm>
          <a:prstGeom prst="rect">
            <a:avLst/>
          </a:prstGeom>
          <a:noFill/>
          <a:ln/>
        </p:spPr>
        <p:txBody>
          <a:bodyPr wrap="square" lIns="0" tIns="0" rIns="0" bIns="0" rtlCol="0" anchor="ctr"/>
          <a:lstStyle/>
          <a:p>
            <a:pPr marL="0" indent="0">
              <a:buNone/>
            </a:pPr>
            <a:r>
              <a:rPr lang="en-US" b="1" dirty="0">
                <a:solidFill>
                  <a:srgbClr val="FFFFFF"/>
                </a:solidFill>
                <a:latin typeface="Arial" panose="020B0604020202020204" pitchFamily="34" charset="0"/>
                <a:ea typeface="Arial" pitchFamily="34" charset="-122"/>
                <a:cs typeface="Arial" panose="020B0604020202020204" pitchFamily="34" charset="0"/>
              </a:rPr>
              <a:t>3. Le complexe orange de Socransky est classiquement associé à :</a:t>
            </a:r>
            <a:endParaRPr lang="en-US" dirty="0">
              <a:latin typeface="Arial" panose="020B0604020202020204" pitchFamily="34" charset="0"/>
              <a:cs typeface="Arial" panose="020B0604020202020204" pitchFamily="34" charset="0"/>
            </a:endParaRPr>
          </a:p>
        </p:txBody>
      </p:sp>
      <p:sp>
        <p:nvSpPr>
          <p:cNvPr id="13" name="Text 11"/>
          <p:cNvSpPr/>
          <p:nvPr/>
        </p:nvSpPr>
        <p:spPr>
          <a:xfrm>
            <a:off x="685800" y="4178808"/>
            <a:ext cx="10789920" cy="457200"/>
          </a:xfrm>
          <a:prstGeom prst="rect">
            <a:avLst/>
          </a:prstGeom>
          <a:noFill/>
          <a:ln/>
        </p:spPr>
        <p:txBody>
          <a:bodyPr wrap="square" lIns="0" tIns="0" rIns="0" bIns="0" rtlCol="0" anchor="t"/>
          <a:lstStyle/>
          <a:p>
            <a:pPr marL="0" indent="0">
              <a:lnSpc>
                <a:spcPct val="110000"/>
              </a:lnSpc>
              <a:buNone/>
            </a:pPr>
            <a:r>
              <a:rPr lang="en-US" sz="1600" i="1" dirty="0">
                <a:solidFill>
                  <a:srgbClr val="C7CFE0"/>
                </a:solidFill>
                <a:latin typeface="Arial" panose="020B0604020202020204" pitchFamily="34" charset="0"/>
                <a:ea typeface="Arial" pitchFamily="34" charset="-122"/>
                <a:cs typeface="Arial" panose="020B0604020202020204" pitchFamily="34" charset="0"/>
              </a:rPr>
              <a:t>A. La santé parodontale   B. La gingivite   C. La parodontite sévère   D. Aucune situation clinique connue</a:t>
            </a:r>
            <a:endParaRPr lang="en-US" sz="1600" dirty="0">
              <a:latin typeface="Arial" panose="020B0604020202020204" pitchFamily="34" charset="0"/>
              <a:cs typeface="Arial" panose="020B0604020202020204" pitchFamily="34" charset="0"/>
            </a:endParaRPr>
          </a:p>
        </p:txBody>
      </p:sp>
      <p:sp>
        <p:nvSpPr>
          <p:cNvPr id="14" name="Shape 12"/>
          <p:cNvSpPr/>
          <p:nvPr/>
        </p:nvSpPr>
        <p:spPr>
          <a:xfrm>
            <a:off x="502920" y="4782312"/>
            <a:ext cx="11155680" cy="896112"/>
          </a:xfrm>
          <a:prstGeom prst="roundRect">
            <a:avLst>
              <a:gd name="adj" fmla="val 4082"/>
            </a:avLst>
          </a:prstGeom>
          <a:solidFill>
            <a:srgbClr val="0B1E45"/>
          </a:solidFill>
          <a:ln w="5080">
            <a:solidFill>
              <a:srgbClr val="FFFFFF"/>
            </a:solidFill>
            <a:prstDash val="solid"/>
          </a:ln>
        </p:spPr>
        <p:txBody>
          <a:bodyPr/>
          <a:lstStyle/>
          <a:p>
            <a:endParaRPr lang="fr-FR" sz="1600">
              <a:latin typeface="Arial" panose="020B0604020202020204" pitchFamily="34" charset="0"/>
              <a:cs typeface="Arial" panose="020B0604020202020204" pitchFamily="34" charset="0"/>
            </a:endParaRPr>
          </a:p>
        </p:txBody>
      </p:sp>
      <p:sp>
        <p:nvSpPr>
          <p:cNvPr id="15" name="Text 13"/>
          <p:cNvSpPr/>
          <p:nvPr/>
        </p:nvSpPr>
        <p:spPr>
          <a:xfrm>
            <a:off x="685800" y="4837176"/>
            <a:ext cx="10789920" cy="347472"/>
          </a:xfrm>
          <a:prstGeom prst="rect">
            <a:avLst/>
          </a:prstGeom>
          <a:noFill/>
          <a:ln/>
        </p:spPr>
        <p:txBody>
          <a:bodyPr wrap="square" lIns="0" tIns="0" rIns="0" bIns="0" rtlCol="0" anchor="ctr"/>
          <a:lstStyle/>
          <a:p>
            <a:pPr marL="0" indent="0">
              <a:buNone/>
            </a:pPr>
            <a:r>
              <a:rPr lang="en-US" b="1" dirty="0">
                <a:solidFill>
                  <a:srgbClr val="FFFFFF"/>
                </a:solidFill>
                <a:latin typeface="Arial" panose="020B0604020202020204" pitchFamily="34" charset="0"/>
                <a:ea typeface="Arial" pitchFamily="34" charset="-122"/>
                <a:cs typeface="Arial" panose="020B0604020202020204" pitchFamily="34" charset="0"/>
              </a:rPr>
              <a:t>4. La dysbiose parodontale se définit comme :</a:t>
            </a:r>
            <a:endParaRPr lang="en-US" dirty="0">
              <a:latin typeface="Arial" panose="020B0604020202020204" pitchFamily="34" charset="0"/>
              <a:cs typeface="Arial" panose="020B0604020202020204" pitchFamily="34" charset="0"/>
            </a:endParaRPr>
          </a:p>
        </p:txBody>
      </p:sp>
      <p:sp>
        <p:nvSpPr>
          <p:cNvPr id="16" name="Text 14"/>
          <p:cNvSpPr/>
          <p:nvPr/>
        </p:nvSpPr>
        <p:spPr>
          <a:xfrm>
            <a:off x="685800" y="5166360"/>
            <a:ext cx="10789920" cy="457200"/>
          </a:xfrm>
          <a:prstGeom prst="rect">
            <a:avLst/>
          </a:prstGeom>
          <a:noFill/>
          <a:ln/>
        </p:spPr>
        <p:txBody>
          <a:bodyPr wrap="square" lIns="0" tIns="0" rIns="0" bIns="0" rtlCol="0" anchor="t"/>
          <a:lstStyle/>
          <a:p>
            <a:pPr marL="0" indent="0">
              <a:lnSpc>
                <a:spcPct val="110000"/>
              </a:lnSpc>
              <a:buNone/>
            </a:pPr>
            <a:r>
              <a:rPr lang="en-US" sz="1600" i="1" dirty="0">
                <a:solidFill>
                  <a:srgbClr val="C7CFE0"/>
                </a:solidFill>
                <a:latin typeface="Arial" panose="020B0604020202020204" pitchFamily="34" charset="0"/>
                <a:ea typeface="Arial" pitchFamily="34" charset="-122"/>
                <a:cs typeface="Arial" panose="020B0604020202020204" pitchFamily="34" charset="0"/>
              </a:rPr>
              <a:t>A. Une augmentation isolée de la quantité de plaque dentaire   B. Une rupture qualitative de l'équilibre entre l'hôte et son microbiote   C. L'élimination totale de la flore commensale   D. Une infection virale de la gencive</a:t>
            </a:r>
            <a:endParaRPr lang="en-US" sz="1600" dirty="0">
              <a:latin typeface="Arial" panose="020B0604020202020204" pitchFamily="34" charset="0"/>
              <a:cs typeface="Arial" panose="020B0604020202020204" pitchFamily="34" charset="0"/>
            </a:endParaRPr>
          </a:p>
        </p:txBody>
      </p:sp>
      <p:sp>
        <p:nvSpPr>
          <p:cNvPr id="17" name="Shape 15"/>
          <p:cNvSpPr/>
          <p:nvPr/>
        </p:nvSpPr>
        <p:spPr>
          <a:xfrm>
            <a:off x="502920" y="5769864"/>
            <a:ext cx="11155680" cy="896112"/>
          </a:xfrm>
          <a:prstGeom prst="roundRect">
            <a:avLst>
              <a:gd name="adj" fmla="val 4082"/>
            </a:avLst>
          </a:prstGeom>
          <a:solidFill>
            <a:srgbClr val="0B1E45"/>
          </a:solidFill>
          <a:ln w="5080">
            <a:solidFill>
              <a:srgbClr val="FFFFFF"/>
            </a:solidFill>
            <a:prstDash val="solid"/>
          </a:ln>
        </p:spPr>
        <p:txBody>
          <a:bodyPr/>
          <a:lstStyle/>
          <a:p>
            <a:endParaRPr lang="fr-FR" sz="1600">
              <a:latin typeface="Arial" panose="020B0604020202020204" pitchFamily="34" charset="0"/>
              <a:cs typeface="Arial" panose="020B0604020202020204" pitchFamily="34" charset="0"/>
            </a:endParaRPr>
          </a:p>
        </p:txBody>
      </p:sp>
      <p:sp>
        <p:nvSpPr>
          <p:cNvPr id="18" name="Text 16"/>
          <p:cNvSpPr/>
          <p:nvPr/>
        </p:nvSpPr>
        <p:spPr>
          <a:xfrm>
            <a:off x="685800" y="5824728"/>
            <a:ext cx="10789920" cy="347472"/>
          </a:xfrm>
          <a:prstGeom prst="rect">
            <a:avLst/>
          </a:prstGeom>
          <a:noFill/>
          <a:ln/>
        </p:spPr>
        <p:txBody>
          <a:bodyPr wrap="square" lIns="0" tIns="0" rIns="0" bIns="0" rtlCol="0" anchor="ctr"/>
          <a:lstStyle/>
          <a:p>
            <a:pPr marL="0" indent="0">
              <a:buNone/>
            </a:pPr>
            <a:r>
              <a:rPr lang="en-US" b="1" dirty="0">
                <a:solidFill>
                  <a:srgbClr val="FFFFFF"/>
                </a:solidFill>
                <a:latin typeface="Arial" panose="020B0604020202020204" pitchFamily="34" charset="0"/>
                <a:ea typeface="Arial" pitchFamily="34" charset="-122"/>
                <a:cs typeface="Arial" panose="020B0604020202020204" pitchFamily="34" charset="0"/>
              </a:rPr>
              <a:t>5. Porphyromonas gingivalis est qualifié de « pathogène clé » car :</a:t>
            </a:r>
            <a:endParaRPr lang="en-US" dirty="0">
              <a:latin typeface="Arial" panose="020B0604020202020204" pitchFamily="34" charset="0"/>
              <a:cs typeface="Arial" panose="020B0604020202020204" pitchFamily="34" charset="0"/>
            </a:endParaRPr>
          </a:p>
        </p:txBody>
      </p:sp>
      <p:sp>
        <p:nvSpPr>
          <p:cNvPr id="19" name="Text 17"/>
          <p:cNvSpPr/>
          <p:nvPr/>
        </p:nvSpPr>
        <p:spPr>
          <a:xfrm>
            <a:off x="685800" y="6153912"/>
            <a:ext cx="10789920" cy="457200"/>
          </a:xfrm>
          <a:prstGeom prst="rect">
            <a:avLst/>
          </a:prstGeom>
          <a:noFill/>
          <a:ln/>
        </p:spPr>
        <p:txBody>
          <a:bodyPr wrap="square" lIns="0" tIns="0" rIns="0" bIns="0" rtlCol="0" anchor="t"/>
          <a:lstStyle/>
          <a:p>
            <a:pPr marL="0" indent="0">
              <a:lnSpc>
                <a:spcPct val="110000"/>
              </a:lnSpc>
              <a:buNone/>
            </a:pPr>
            <a:r>
              <a:rPr lang="en-US" sz="1600" i="1" dirty="0">
                <a:solidFill>
                  <a:srgbClr val="C7CFE0"/>
                </a:solidFill>
                <a:latin typeface="Arial" panose="020B0604020202020204" pitchFamily="34" charset="0"/>
                <a:ea typeface="Arial" pitchFamily="34" charset="-122"/>
                <a:cs typeface="Arial" panose="020B0604020202020204" pitchFamily="34" charset="0"/>
              </a:rPr>
              <a:t>A. Il est toujours majoritaire dans le biofilm pathogène   B. Il perturbe la réponse immunitaire de l'hôte malgré une faible abondance   C. Il ne joue aucun rôle dans la dysbiose   D. Il est absent des poches parodontales profondes</a:t>
            </a:r>
            <a:endParaRPr lang="en-US" sz="1600" dirty="0">
              <a:latin typeface="Arial" panose="020B0604020202020204" pitchFamily="34" charset="0"/>
              <a:cs typeface="Arial" panose="020B0604020202020204" pitchFamily="34" charset="0"/>
            </a:endParaRPr>
          </a:p>
        </p:txBody>
      </p:sp>
      <p:sp>
        <p:nvSpPr>
          <p:cNvPr id="20" name="Text 18"/>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1600" dirty="0">
                <a:solidFill>
                  <a:srgbClr val="C7CFE0"/>
                </a:solidFill>
                <a:latin typeface="Arial" panose="020B0604020202020204" pitchFamily="34" charset="0"/>
                <a:ea typeface="Arial" pitchFamily="34" charset="-122"/>
                <a:cs typeface="Arial" panose="020B0604020202020204" pitchFamily="34" charset="0"/>
              </a:rPr>
              <a:t>17</a:t>
            </a:r>
            <a:endParaRPr lang="en-US" sz="1600" dirty="0">
              <a:latin typeface="Arial" panose="020B0604020202020204" pitchFamily="34" charset="0"/>
              <a:cs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bg>
      <p:bgPr>
        <a:solidFill>
          <a:srgbClr val="24356B"/>
        </a:solidFill>
        <a:effectLst/>
      </p:bgPr>
    </p:bg>
    <p:spTree>
      <p:nvGrpSpPr>
        <p:cNvPr id="1" name=""/>
        <p:cNvGrpSpPr/>
        <p:nvPr/>
      </p:nvGrpSpPr>
      <p:grpSpPr>
        <a:xfrm>
          <a:off x="0" y="0"/>
          <a:ext cx="0" cy="0"/>
          <a:chOff x="0" y="0"/>
          <a:chExt cx="0" cy="0"/>
        </a:xfrm>
      </p:grpSpPr>
      <p:sp>
        <p:nvSpPr>
          <p:cNvPr id="2" name="Text 0"/>
          <p:cNvSpPr/>
          <p:nvPr/>
        </p:nvSpPr>
        <p:spPr>
          <a:xfrm>
            <a:off x="502920" y="320040"/>
            <a:ext cx="11155680" cy="594360"/>
          </a:xfrm>
          <a:prstGeom prst="rect">
            <a:avLst/>
          </a:prstGeom>
          <a:noFill/>
          <a:ln/>
        </p:spPr>
        <p:txBody>
          <a:bodyPr wrap="square" lIns="0" tIns="0" rIns="0" bIns="0" rtlCol="0" anchor="ctr"/>
          <a:lstStyle/>
          <a:p>
            <a:pPr marL="0" indent="0" algn="l">
              <a:buNone/>
            </a:pPr>
            <a:r>
              <a:rPr lang="en-US" sz="2400" b="1" dirty="0">
                <a:solidFill>
                  <a:srgbClr val="FFFFFF"/>
                </a:solidFill>
                <a:latin typeface="Arial" panose="020B0604020202020204" pitchFamily="34" charset="0"/>
                <a:ea typeface="Arial" pitchFamily="34" charset="-122"/>
                <a:cs typeface="Arial" panose="020B0604020202020204" pitchFamily="34" charset="0"/>
              </a:rPr>
              <a:t>EXERCICE — PARTIE 1 :</a:t>
            </a:r>
            <a:endParaRPr lang="en-US" sz="2400" dirty="0">
              <a:latin typeface="Arial" panose="020B0604020202020204" pitchFamily="34" charset="0"/>
              <a:cs typeface="Arial" panose="020B0604020202020204" pitchFamily="34" charset="0"/>
            </a:endParaRPr>
          </a:p>
        </p:txBody>
      </p:sp>
      <p:sp>
        <p:nvSpPr>
          <p:cNvPr id="3" name="Text 1"/>
          <p:cNvSpPr/>
          <p:nvPr/>
        </p:nvSpPr>
        <p:spPr>
          <a:xfrm>
            <a:off x="502920" y="886968"/>
            <a:ext cx="11155680" cy="594360"/>
          </a:xfrm>
          <a:prstGeom prst="rect">
            <a:avLst/>
          </a:prstGeom>
          <a:noFill/>
          <a:ln/>
        </p:spPr>
        <p:txBody>
          <a:bodyPr wrap="square" lIns="0" tIns="0" rIns="0" bIns="0" rtlCol="0" anchor="ctr"/>
          <a:lstStyle/>
          <a:p>
            <a:pPr marL="0" indent="0" algn="l">
              <a:buNone/>
            </a:pPr>
            <a:r>
              <a:rPr lang="en-US" sz="2400" b="1" dirty="0">
                <a:solidFill>
                  <a:srgbClr val="00AEEF"/>
                </a:solidFill>
                <a:latin typeface="Arial" panose="020B0604020202020204" pitchFamily="34" charset="0"/>
                <a:ea typeface="Arial" pitchFamily="34" charset="-122"/>
                <a:cs typeface="Arial" panose="020B0604020202020204" pitchFamily="34" charset="0"/>
              </a:rPr>
              <a:t>QCM 6 À 10 (5 POINTS)</a:t>
            </a:r>
            <a:endParaRPr lang="en-US" sz="2400" dirty="0">
              <a:latin typeface="Arial" panose="020B0604020202020204" pitchFamily="34" charset="0"/>
              <a:cs typeface="Arial" panose="020B0604020202020204" pitchFamily="34" charset="0"/>
            </a:endParaRPr>
          </a:p>
        </p:txBody>
      </p:sp>
      <p:sp>
        <p:nvSpPr>
          <p:cNvPr id="4" name="Shape 2"/>
          <p:cNvSpPr/>
          <p:nvPr/>
        </p:nvSpPr>
        <p:spPr>
          <a:xfrm>
            <a:off x="502920" y="1499616"/>
            <a:ext cx="3291840" cy="54864"/>
          </a:xfrm>
          <a:prstGeom prst="rect">
            <a:avLst/>
          </a:prstGeom>
          <a:solidFill>
            <a:srgbClr val="00AEEF"/>
          </a:solidFill>
          <a:ln/>
        </p:spPr>
        <p:txBody>
          <a:bodyPr/>
          <a:lstStyle/>
          <a:p>
            <a:endParaRPr lang="fr-FR">
              <a:latin typeface="Arial" panose="020B0604020202020204" pitchFamily="34" charset="0"/>
              <a:cs typeface="Arial" panose="020B0604020202020204" pitchFamily="34" charset="0"/>
            </a:endParaRPr>
          </a:p>
        </p:txBody>
      </p:sp>
      <p:sp>
        <p:nvSpPr>
          <p:cNvPr id="5" name="Shape 3"/>
          <p:cNvSpPr/>
          <p:nvPr/>
        </p:nvSpPr>
        <p:spPr>
          <a:xfrm>
            <a:off x="502920" y="1819656"/>
            <a:ext cx="11155680" cy="896112"/>
          </a:xfrm>
          <a:prstGeom prst="roundRect">
            <a:avLst>
              <a:gd name="adj" fmla="val 4082"/>
            </a:avLst>
          </a:prstGeom>
          <a:solidFill>
            <a:srgbClr val="0B1E45"/>
          </a:solidFill>
          <a:ln w="508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6" name="Text 4"/>
          <p:cNvSpPr/>
          <p:nvPr/>
        </p:nvSpPr>
        <p:spPr>
          <a:xfrm>
            <a:off x="685800" y="1874520"/>
            <a:ext cx="10789920" cy="347472"/>
          </a:xfrm>
          <a:prstGeom prst="rect">
            <a:avLst/>
          </a:prstGeom>
          <a:noFill/>
          <a:ln/>
        </p:spPr>
        <p:txBody>
          <a:bodyPr wrap="square" lIns="0" tIns="0" rIns="0" bIns="0" rtlCol="0" anchor="ctr"/>
          <a:lstStyle/>
          <a:p>
            <a:pPr marL="0" indent="0">
              <a:buNone/>
            </a:pPr>
            <a:r>
              <a:rPr lang="en-US" b="1" dirty="0">
                <a:solidFill>
                  <a:srgbClr val="FFFFFF"/>
                </a:solidFill>
                <a:latin typeface="Arial" panose="020B0604020202020204" pitchFamily="34" charset="0"/>
                <a:ea typeface="Arial" pitchFamily="34" charset="-122"/>
                <a:cs typeface="Arial" panose="020B0604020202020204" pitchFamily="34" charset="0"/>
              </a:rPr>
              <a:t>6. Parmi les médiateurs suivants, lequel est impliqué dans la réponse immuno-inflammatoire parodontale ?</a:t>
            </a:r>
            <a:endParaRPr lang="en-US" dirty="0">
              <a:latin typeface="Arial" panose="020B0604020202020204" pitchFamily="34" charset="0"/>
              <a:cs typeface="Arial" panose="020B0604020202020204" pitchFamily="34" charset="0"/>
            </a:endParaRPr>
          </a:p>
        </p:txBody>
      </p:sp>
      <p:sp>
        <p:nvSpPr>
          <p:cNvPr id="7" name="Text 5"/>
          <p:cNvSpPr/>
          <p:nvPr/>
        </p:nvSpPr>
        <p:spPr>
          <a:xfrm>
            <a:off x="685800" y="2368296"/>
            <a:ext cx="10789920" cy="292608"/>
          </a:xfrm>
          <a:prstGeom prst="rect">
            <a:avLst/>
          </a:prstGeom>
          <a:noFill/>
          <a:ln/>
        </p:spPr>
        <p:txBody>
          <a:bodyPr wrap="square" lIns="0" tIns="0" rIns="0" bIns="0" rtlCol="0" anchor="t"/>
          <a:lstStyle/>
          <a:p>
            <a:pPr marL="0" indent="0">
              <a:lnSpc>
                <a:spcPct val="110000"/>
              </a:lnSpc>
              <a:buNone/>
            </a:pPr>
            <a:r>
              <a:rPr lang="en-US" sz="1600" i="1" dirty="0">
                <a:solidFill>
                  <a:srgbClr val="C7CFE0"/>
                </a:solidFill>
                <a:latin typeface="Arial" panose="020B0604020202020204" pitchFamily="34" charset="0"/>
                <a:ea typeface="Arial" pitchFamily="34" charset="-122"/>
                <a:cs typeface="Arial" panose="020B0604020202020204" pitchFamily="34" charset="0"/>
              </a:rPr>
              <a:t>A. L'insuline   B. L'IL-1β   C. La mélatonine   D. Le glucagon</a:t>
            </a:r>
            <a:endParaRPr lang="en-US" sz="1600" dirty="0">
              <a:latin typeface="Arial" panose="020B0604020202020204" pitchFamily="34" charset="0"/>
              <a:cs typeface="Arial" panose="020B0604020202020204" pitchFamily="34" charset="0"/>
            </a:endParaRPr>
          </a:p>
        </p:txBody>
      </p:sp>
      <p:sp>
        <p:nvSpPr>
          <p:cNvPr id="8" name="Shape 6"/>
          <p:cNvSpPr/>
          <p:nvPr/>
        </p:nvSpPr>
        <p:spPr>
          <a:xfrm>
            <a:off x="502920" y="2807208"/>
            <a:ext cx="11155680" cy="896112"/>
          </a:xfrm>
          <a:prstGeom prst="roundRect">
            <a:avLst>
              <a:gd name="adj" fmla="val 4082"/>
            </a:avLst>
          </a:prstGeom>
          <a:solidFill>
            <a:srgbClr val="0B1E45"/>
          </a:solidFill>
          <a:ln w="508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9" name="Text 7"/>
          <p:cNvSpPr/>
          <p:nvPr/>
        </p:nvSpPr>
        <p:spPr>
          <a:xfrm>
            <a:off x="685800" y="2862072"/>
            <a:ext cx="10789920" cy="347472"/>
          </a:xfrm>
          <a:prstGeom prst="rect">
            <a:avLst/>
          </a:prstGeom>
          <a:noFill/>
          <a:ln/>
        </p:spPr>
        <p:txBody>
          <a:bodyPr wrap="square" lIns="0" tIns="0" rIns="0" bIns="0" rtlCol="0" anchor="ctr"/>
          <a:lstStyle/>
          <a:p>
            <a:pPr marL="0" indent="0">
              <a:buNone/>
            </a:pPr>
            <a:r>
              <a:rPr lang="en-US" sz="1250" b="1" dirty="0">
                <a:solidFill>
                  <a:srgbClr val="FFFFFF"/>
                </a:solidFill>
                <a:latin typeface="Arial" panose="020B0604020202020204" pitchFamily="34" charset="0"/>
                <a:ea typeface="Arial" pitchFamily="34" charset="-122"/>
                <a:cs typeface="Arial" panose="020B0604020202020204" pitchFamily="34" charset="0"/>
              </a:rPr>
              <a:t>7. </a:t>
            </a:r>
            <a:r>
              <a:rPr lang="en-US" b="1" dirty="0">
                <a:solidFill>
                  <a:srgbClr val="FFFFFF"/>
                </a:solidFill>
                <a:latin typeface="Arial" panose="020B0604020202020204" pitchFamily="34" charset="0"/>
                <a:ea typeface="Arial" pitchFamily="34" charset="-122"/>
                <a:cs typeface="Arial" panose="020B0604020202020204" pitchFamily="34" charset="0"/>
              </a:rPr>
              <a:t>Une gingivite se distingue d'une parodontite par :</a:t>
            </a:r>
            <a:endParaRPr lang="en-US" dirty="0">
              <a:latin typeface="Arial" panose="020B0604020202020204" pitchFamily="34" charset="0"/>
              <a:cs typeface="Arial" panose="020B0604020202020204" pitchFamily="34" charset="0"/>
            </a:endParaRPr>
          </a:p>
        </p:txBody>
      </p:sp>
      <p:sp>
        <p:nvSpPr>
          <p:cNvPr id="10" name="Text 8"/>
          <p:cNvSpPr/>
          <p:nvPr/>
        </p:nvSpPr>
        <p:spPr>
          <a:xfrm>
            <a:off x="685800" y="3191256"/>
            <a:ext cx="10789920" cy="457200"/>
          </a:xfrm>
          <a:prstGeom prst="rect">
            <a:avLst/>
          </a:prstGeom>
          <a:noFill/>
          <a:ln/>
        </p:spPr>
        <p:txBody>
          <a:bodyPr wrap="square" lIns="0" tIns="0" rIns="0" bIns="0" rtlCol="0" anchor="t"/>
          <a:lstStyle/>
          <a:p>
            <a:pPr marL="0" indent="0">
              <a:lnSpc>
                <a:spcPct val="110000"/>
              </a:lnSpc>
              <a:buNone/>
            </a:pPr>
            <a:r>
              <a:rPr lang="en-US" sz="1600" i="1" dirty="0">
                <a:solidFill>
                  <a:srgbClr val="C7CFE0"/>
                </a:solidFill>
                <a:latin typeface="Arial" panose="020B0604020202020204" pitchFamily="34" charset="0"/>
                <a:ea typeface="Arial" pitchFamily="34" charset="-122"/>
                <a:cs typeface="Arial" panose="020B0604020202020204" pitchFamily="34" charset="0"/>
              </a:rPr>
              <a:t>A. La présence systématique de fièvre   B. L'absence de perte d'attache et de destruction osseuse   C. Un sondage toujours supérieur à 6 mm   D. L'absence de saignement au sondage</a:t>
            </a:r>
            <a:endParaRPr lang="en-US" sz="1600" dirty="0">
              <a:latin typeface="Arial" panose="020B0604020202020204" pitchFamily="34" charset="0"/>
              <a:cs typeface="Arial" panose="020B0604020202020204" pitchFamily="34" charset="0"/>
            </a:endParaRPr>
          </a:p>
        </p:txBody>
      </p:sp>
      <p:sp>
        <p:nvSpPr>
          <p:cNvPr id="11" name="Shape 9"/>
          <p:cNvSpPr/>
          <p:nvPr/>
        </p:nvSpPr>
        <p:spPr>
          <a:xfrm>
            <a:off x="502920" y="3794760"/>
            <a:ext cx="11155680" cy="896112"/>
          </a:xfrm>
          <a:prstGeom prst="roundRect">
            <a:avLst>
              <a:gd name="adj" fmla="val 4082"/>
            </a:avLst>
          </a:prstGeom>
          <a:solidFill>
            <a:srgbClr val="0B1E45"/>
          </a:solidFill>
          <a:ln w="508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12" name="Text 10"/>
          <p:cNvSpPr/>
          <p:nvPr/>
        </p:nvSpPr>
        <p:spPr>
          <a:xfrm>
            <a:off x="685800" y="3849624"/>
            <a:ext cx="10789920" cy="347472"/>
          </a:xfrm>
          <a:prstGeom prst="rect">
            <a:avLst/>
          </a:prstGeom>
          <a:noFill/>
          <a:ln/>
        </p:spPr>
        <p:txBody>
          <a:bodyPr wrap="square" lIns="0" tIns="0" rIns="0" bIns="0" rtlCol="0" anchor="ctr"/>
          <a:lstStyle/>
          <a:p>
            <a:pPr marL="0" indent="0">
              <a:buNone/>
            </a:pPr>
            <a:r>
              <a:rPr lang="en-US" b="1" dirty="0">
                <a:solidFill>
                  <a:srgbClr val="FFFFFF"/>
                </a:solidFill>
                <a:latin typeface="Arial" panose="020B0604020202020204" pitchFamily="34" charset="0"/>
                <a:ea typeface="Arial" pitchFamily="34" charset="-122"/>
                <a:cs typeface="Arial" panose="020B0604020202020204" pitchFamily="34" charset="0"/>
              </a:rPr>
              <a:t>8. Parmi les facteurs suivants, lequel est un facteur de risque reconnu de la maladie parodontale ?</a:t>
            </a:r>
            <a:endParaRPr lang="en-US" dirty="0">
              <a:latin typeface="Arial" panose="020B0604020202020204" pitchFamily="34" charset="0"/>
              <a:cs typeface="Arial" panose="020B0604020202020204" pitchFamily="34" charset="0"/>
            </a:endParaRPr>
          </a:p>
        </p:txBody>
      </p:sp>
      <p:sp>
        <p:nvSpPr>
          <p:cNvPr id="13" name="Text 11"/>
          <p:cNvSpPr/>
          <p:nvPr/>
        </p:nvSpPr>
        <p:spPr>
          <a:xfrm>
            <a:off x="685800" y="4178808"/>
            <a:ext cx="10789920" cy="457200"/>
          </a:xfrm>
          <a:prstGeom prst="rect">
            <a:avLst/>
          </a:prstGeom>
          <a:noFill/>
          <a:ln/>
        </p:spPr>
        <p:txBody>
          <a:bodyPr wrap="square" lIns="0" tIns="0" rIns="0" bIns="0" rtlCol="0" anchor="t"/>
          <a:lstStyle/>
          <a:p>
            <a:pPr marL="0" indent="0">
              <a:lnSpc>
                <a:spcPct val="110000"/>
              </a:lnSpc>
              <a:buNone/>
            </a:pPr>
            <a:r>
              <a:rPr lang="en-US" sz="1600" i="1" dirty="0">
                <a:solidFill>
                  <a:srgbClr val="C7CFE0"/>
                </a:solidFill>
                <a:latin typeface="Arial" panose="020B0604020202020204" pitchFamily="34" charset="0"/>
                <a:ea typeface="Arial" pitchFamily="34" charset="-122"/>
                <a:cs typeface="Arial" panose="020B0604020202020204" pitchFamily="34" charset="0"/>
              </a:rPr>
              <a:t>A. Le tabagisme   B. Une bonne hygiène bucco-dentaire   C. Un brossage biquotidien   D. L'absence de stress</a:t>
            </a:r>
            <a:endParaRPr lang="en-US" sz="1600" dirty="0">
              <a:latin typeface="Arial" panose="020B0604020202020204" pitchFamily="34" charset="0"/>
              <a:cs typeface="Arial" panose="020B0604020202020204" pitchFamily="34" charset="0"/>
            </a:endParaRPr>
          </a:p>
        </p:txBody>
      </p:sp>
      <p:sp>
        <p:nvSpPr>
          <p:cNvPr id="14" name="Shape 12"/>
          <p:cNvSpPr/>
          <p:nvPr/>
        </p:nvSpPr>
        <p:spPr>
          <a:xfrm>
            <a:off x="502920" y="4782312"/>
            <a:ext cx="11155680" cy="896112"/>
          </a:xfrm>
          <a:prstGeom prst="roundRect">
            <a:avLst>
              <a:gd name="adj" fmla="val 4082"/>
            </a:avLst>
          </a:prstGeom>
          <a:solidFill>
            <a:srgbClr val="0B1E45"/>
          </a:solidFill>
          <a:ln w="508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15" name="Text 13"/>
          <p:cNvSpPr/>
          <p:nvPr/>
        </p:nvSpPr>
        <p:spPr>
          <a:xfrm>
            <a:off x="685800" y="4837176"/>
            <a:ext cx="10789920" cy="347472"/>
          </a:xfrm>
          <a:prstGeom prst="rect">
            <a:avLst/>
          </a:prstGeom>
          <a:noFill/>
          <a:ln/>
        </p:spPr>
        <p:txBody>
          <a:bodyPr wrap="square" lIns="0" tIns="0" rIns="0" bIns="0" rtlCol="0" anchor="ctr"/>
          <a:lstStyle/>
          <a:p>
            <a:pPr marL="0" indent="0">
              <a:buNone/>
            </a:pPr>
            <a:r>
              <a:rPr lang="en-US" b="1" dirty="0">
                <a:solidFill>
                  <a:srgbClr val="FFFFFF"/>
                </a:solidFill>
                <a:latin typeface="Arial" panose="020B0604020202020204" pitchFamily="34" charset="0"/>
                <a:ea typeface="Arial" pitchFamily="34" charset="-122"/>
                <a:cs typeface="Arial" panose="020B0604020202020204" pitchFamily="34" charset="0"/>
              </a:rPr>
              <a:t>9. La classification EFP/AAP 2017 décrit la parodontite selon :</a:t>
            </a:r>
            <a:endParaRPr lang="en-US" dirty="0">
              <a:latin typeface="Arial" panose="020B0604020202020204" pitchFamily="34" charset="0"/>
              <a:cs typeface="Arial" panose="020B0604020202020204" pitchFamily="34" charset="0"/>
            </a:endParaRPr>
          </a:p>
        </p:txBody>
      </p:sp>
      <p:sp>
        <p:nvSpPr>
          <p:cNvPr id="16" name="Text 14"/>
          <p:cNvSpPr/>
          <p:nvPr/>
        </p:nvSpPr>
        <p:spPr>
          <a:xfrm>
            <a:off x="685800" y="5166360"/>
            <a:ext cx="10789920" cy="457200"/>
          </a:xfrm>
          <a:prstGeom prst="rect">
            <a:avLst/>
          </a:prstGeom>
          <a:noFill/>
          <a:ln/>
        </p:spPr>
        <p:txBody>
          <a:bodyPr wrap="square" lIns="0" tIns="0" rIns="0" bIns="0" rtlCol="0" anchor="t"/>
          <a:lstStyle/>
          <a:p>
            <a:pPr marL="0" indent="0">
              <a:lnSpc>
                <a:spcPct val="110000"/>
              </a:lnSpc>
              <a:buNone/>
            </a:pPr>
            <a:r>
              <a:rPr lang="en-US" sz="1600" i="1" dirty="0">
                <a:solidFill>
                  <a:srgbClr val="C7CFE0"/>
                </a:solidFill>
                <a:latin typeface="Arial" panose="020B0604020202020204" pitchFamily="34" charset="0"/>
                <a:ea typeface="Arial" pitchFamily="34" charset="-122"/>
                <a:cs typeface="Arial" panose="020B0604020202020204" pitchFamily="34" charset="0"/>
              </a:rPr>
              <a:t>A. Une seule catégorie unique, sans sous-classification   B. Des stades (sévérité/étendue) et des grades (vitesse de progression/facteurs de risque)   C. Uniquement l'âge du patient   D. Le nombre de dents présentes</a:t>
            </a:r>
            <a:endParaRPr lang="en-US" sz="1600" dirty="0">
              <a:latin typeface="Arial" panose="020B0604020202020204" pitchFamily="34" charset="0"/>
              <a:cs typeface="Arial" panose="020B0604020202020204" pitchFamily="34" charset="0"/>
            </a:endParaRPr>
          </a:p>
        </p:txBody>
      </p:sp>
      <p:sp>
        <p:nvSpPr>
          <p:cNvPr id="17" name="Shape 15"/>
          <p:cNvSpPr/>
          <p:nvPr/>
        </p:nvSpPr>
        <p:spPr>
          <a:xfrm>
            <a:off x="502920" y="5769864"/>
            <a:ext cx="11155680" cy="896112"/>
          </a:xfrm>
          <a:prstGeom prst="roundRect">
            <a:avLst>
              <a:gd name="adj" fmla="val 4082"/>
            </a:avLst>
          </a:prstGeom>
          <a:solidFill>
            <a:srgbClr val="0B1E45"/>
          </a:solidFill>
          <a:ln w="5080">
            <a:solidFill>
              <a:srgbClr val="FFFFFF"/>
            </a:solidFill>
            <a:prstDash val="solid"/>
          </a:ln>
        </p:spPr>
        <p:txBody>
          <a:bodyPr/>
          <a:lstStyle/>
          <a:p>
            <a:endParaRPr lang="fr-FR">
              <a:latin typeface="Arial" panose="020B0604020202020204" pitchFamily="34" charset="0"/>
              <a:cs typeface="Arial" panose="020B0604020202020204" pitchFamily="34" charset="0"/>
            </a:endParaRPr>
          </a:p>
        </p:txBody>
      </p:sp>
      <p:sp>
        <p:nvSpPr>
          <p:cNvPr id="18" name="Text 16"/>
          <p:cNvSpPr/>
          <p:nvPr/>
        </p:nvSpPr>
        <p:spPr>
          <a:xfrm>
            <a:off x="685800" y="5824728"/>
            <a:ext cx="10789920" cy="347472"/>
          </a:xfrm>
          <a:prstGeom prst="rect">
            <a:avLst/>
          </a:prstGeom>
          <a:noFill/>
          <a:ln/>
        </p:spPr>
        <p:txBody>
          <a:bodyPr wrap="square" lIns="0" tIns="0" rIns="0" bIns="0" rtlCol="0" anchor="ctr"/>
          <a:lstStyle/>
          <a:p>
            <a:pPr marL="0" indent="0">
              <a:buNone/>
            </a:pPr>
            <a:r>
              <a:rPr lang="en-US" b="1" dirty="0">
                <a:solidFill>
                  <a:srgbClr val="FFFFFF"/>
                </a:solidFill>
                <a:latin typeface="Arial" panose="020B0604020202020204" pitchFamily="34" charset="0"/>
                <a:ea typeface="Arial" pitchFamily="34" charset="-122"/>
                <a:cs typeface="Arial" panose="020B0604020202020204" pitchFamily="34" charset="0"/>
              </a:rPr>
              <a:t>10. Le traitement de première intention d'une gingivite localisée repose sur :</a:t>
            </a:r>
            <a:endParaRPr lang="en-US" dirty="0">
              <a:latin typeface="Arial" panose="020B0604020202020204" pitchFamily="34" charset="0"/>
              <a:cs typeface="Arial" panose="020B0604020202020204" pitchFamily="34" charset="0"/>
            </a:endParaRPr>
          </a:p>
        </p:txBody>
      </p:sp>
      <p:sp>
        <p:nvSpPr>
          <p:cNvPr id="19" name="Text 17"/>
          <p:cNvSpPr/>
          <p:nvPr/>
        </p:nvSpPr>
        <p:spPr>
          <a:xfrm>
            <a:off x="685800" y="6153912"/>
            <a:ext cx="10789920" cy="457200"/>
          </a:xfrm>
          <a:prstGeom prst="rect">
            <a:avLst/>
          </a:prstGeom>
          <a:noFill/>
          <a:ln/>
        </p:spPr>
        <p:txBody>
          <a:bodyPr wrap="square" lIns="0" tIns="0" rIns="0" bIns="0" rtlCol="0" anchor="t"/>
          <a:lstStyle/>
          <a:p>
            <a:pPr marL="0" indent="0">
              <a:lnSpc>
                <a:spcPct val="110000"/>
              </a:lnSpc>
              <a:buNone/>
            </a:pPr>
            <a:r>
              <a:rPr lang="en-US" sz="1600" i="1" dirty="0">
                <a:solidFill>
                  <a:srgbClr val="C7CFE0"/>
                </a:solidFill>
                <a:latin typeface="Arial" panose="020B0604020202020204" pitchFamily="34" charset="0"/>
                <a:ea typeface="Arial" pitchFamily="34" charset="-122"/>
                <a:cs typeface="Arial" panose="020B0604020202020204" pitchFamily="34" charset="0"/>
              </a:rPr>
              <a:t>A. Une antibiothérapie systématique   B. Le détartrage-polissage et le renforcement de l'hygiène   C. L'extraction des dents concernées   D. Une chirurgie parodontale immédiate</a:t>
            </a:r>
            <a:endParaRPr lang="en-US" sz="1600" dirty="0">
              <a:latin typeface="Arial" panose="020B0604020202020204" pitchFamily="34" charset="0"/>
              <a:cs typeface="Arial" panose="020B0604020202020204" pitchFamily="34" charset="0"/>
            </a:endParaRPr>
          </a:p>
        </p:txBody>
      </p:sp>
      <p:sp>
        <p:nvSpPr>
          <p:cNvPr id="20" name="Text 18"/>
          <p:cNvSpPr/>
          <p:nvPr/>
        </p:nvSpPr>
        <p:spPr>
          <a:xfrm>
            <a:off x="5526157" y="1252728"/>
            <a:ext cx="6162923" cy="365760"/>
          </a:xfrm>
          <a:prstGeom prst="rect">
            <a:avLst/>
          </a:prstGeom>
          <a:noFill/>
          <a:ln/>
        </p:spPr>
        <p:txBody>
          <a:bodyPr wrap="square" lIns="0" tIns="0" rIns="0" bIns="0" rtlCol="0" anchor="ctr"/>
          <a:lstStyle/>
          <a:p>
            <a:pPr marL="0" indent="0">
              <a:buNone/>
            </a:pPr>
            <a:r>
              <a:rPr lang="en-US" i="1" dirty="0">
                <a:solidFill>
                  <a:srgbClr val="F4A97F"/>
                </a:solidFill>
                <a:latin typeface="Arial" panose="020B0604020202020204" pitchFamily="34" charset="0"/>
                <a:ea typeface="Arial" pitchFamily="34" charset="-122"/>
                <a:cs typeface="Arial" panose="020B0604020202020204" pitchFamily="34" charset="0"/>
              </a:rPr>
              <a:t>1 point par bonne réponse — corrigé en fin de séquence</a:t>
            </a:r>
            <a:r>
              <a:rPr lang="en-US" sz="1600" i="1" dirty="0">
                <a:solidFill>
                  <a:srgbClr val="F4A97F"/>
                </a:solidFill>
                <a:latin typeface="Arial" panose="020B0604020202020204" pitchFamily="34" charset="0"/>
                <a:ea typeface="Arial" pitchFamily="34" charset="-122"/>
                <a:cs typeface="Arial" panose="020B0604020202020204" pitchFamily="34" charset="0"/>
              </a:rPr>
              <a:t>.</a:t>
            </a:r>
            <a:endParaRPr lang="en-US" sz="1600" dirty="0">
              <a:latin typeface="Arial" panose="020B0604020202020204" pitchFamily="34" charset="0"/>
              <a:cs typeface="Arial" panose="020B0604020202020204" pitchFamily="34" charset="0"/>
            </a:endParaRPr>
          </a:p>
        </p:txBody>
      </p:sp>
      <p:sp>
        <p:nvSpPr>
          <p:cNvPr id="21" name="Text 19"/>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1100" dirty="0">
                <a:solidFill>
                  <a:srgbClr val="C7CFE0"/>
                </a:solidFill>
                <a:latin typeface="Arial" panose="020B0604020202020204" pitchFamily="34" charset="0"/>
                <a:ea typeface="Arial" pitchFamily="34" charset="-122"/>
                <a:cs typeface="Arial" panose="020B0604020202020204" pitchFamily="34" charset="0"/>
              </a:rPr>
              <a:t>18</a:t>
            </a:r>
            <a:endParaRPr lang="en-US" sz="1100" dirty="0">
              <a:latin typeface="Arial" panose="020B0604020202020204" pitchFamily="34" charset="0"/>
              <a:cs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bg>
      <p:bgPr>
        <a:solidFill>
          <a:srgbClr val="24356B"/>
        </a:solidFill>
        <a:effectLst/>
      </p:bgPr>
    </p:bg>
    <p:spTree>
      <p:nvGrpSpPr>
        <p:cNvPr id="1" name=""/>
        <p:cNvGrpSpPr/>
        <p:nvPr/>
      </p:nvGrpSpPr>
      <p:grpSpPr>
        <a:xfrm>
          <a:off x="0" y="0"/>
          <a:ext cx="0" cy="0"/>
          <a:chOff x="0" y="0"/>
          <a:chExt cx="0" cy="0"/>
        </a:xfrm>
      </p:grpSpPr>
      <p:sp>
        <p:nvSpPr>
          <p:cNvPr id="2" name="Text 0"/>
          <p:cNvSpPr/>
          <p:nvPr/>
        </p:nvSpPr>
        <p:spPr>
          <a:xfrm>
            <a:off x="502920" y="320040"/>
            <a:ext cx="11155680" cy="594360"/>
          </a:xfrm>
          <a:prstGeom prst="rect">
            <a:avLst/>
          </a:prstGeom>
          <a:noFill/>
          <a:ln/>
        </p:spPr>
        <p:txBody>
          <a:bodyPr wrap="square" lIns="0" tIns="0" rIns="0" bIns="0" rtlCol="0" anchor="ctr"/>
          <a:lstStyle/>
          <a:p>
            <a:pPr marL="0" indent="0" algn="l">
              <a:buNone/>
            </a:pPr>
            <a:r>
              <a:rPr lang="en-US" sz="2000" b="1" dirty="0">
                <a:solidFill>
                  <a:srgbClr val="FFFFFF"/>
                </a:solidFill>
                <a:latin typeface="Arial" panose="020B0604020202020204" pitchFamily="34" charset="0"/>
                <a:ea typeface="Arial" pitchFamily="34" charset="-122"/>
                <a:cs typeface="Arial" panose="020B0604020202020204" pitchFamily="34" charset="0"/>
              </a:rPr>
              <a:t>EXERCICE — PARTIES 2 ET 3 :</a:t>
            </a:r>
            <a:endParaRPr lang="en-US" sz="2000" dirty="0">
              <a:latin typeface="Arial" panose="020B0604020202020204" pitchFamily="34" charset="0"/>
              <a:cs typeface="Arial" panose="020B0604020202020204" pitchFamily="34" charset="0"/>
            </a:endParaRPr>
          </a:p>
        </p:txBody>
      </p:sp>
      <p:sp>
        <p:nvSpPr>
          <p:cNvPr id="3" name="Text 1"/>
          <p:cNvSpPr/>
          <p:nvPr/>
        </p:nvSpPr>
        <p:spPr>
          <a:xfrm>
            <a:off x="502920" y="886968"/>
            <a:ext cx="11155680" cy="594360"/>
          </a:xfrm>
          <a:prstGeom prst="rect">
            <a:avLst/>
          </a:prstGeom>
          <a:noFill/>
          <a:ln/>
        </p:spPr>
        <p:txBody>
          <a:bodyPr wrap="square" lIns="0" tIns="0" rIns="0" bIns="0" rtlCol="0" anchor="ctr"/>
          <a:lstStyle/>
          <a:p>
            <a:pPr marL="0" indent="0" algn="l">
              <a:buNone/>
            </a:pPr>
            <a:r>
              <a:rPr lang="en-US" sz="2000" b="1" dirty="0">
                <a:solidFill>
                  <a:srgbClr val="00AEEF"/>
                </a:solidFill>
                <a:latin typeface="Arial" panose="020B0604020202020204" pitchFamily="34" charset="0"/>
                <a:ea typeface="Arial" pitchFamily="34" charset="-122"/>
                <a:cs typeface="Arial" panose="020B0604020202020204" pitchFamily="34" charset="0"/>
              </a:rPr>
              <a:t>CAS CLINIQUE ET SYNTHÈSE (10 PTS)</a:t>
            </a:r>
            <a:endParaRPr lang="en-US" sz="2000" dirty="0">
              <a:latin typeface="Arial" panose="020B0604020202020204" pitchFamily="34" charset="0"/>
              <a:cs typeface="Arial" panose="020B0604020202020204" pitchFamily="34" charset="0"/>
            </a:endParaRPr>
          </a:p>
        </p:txBody>
      </p:sp>
      <p:sp>
        <p:nvSpPr>
          <p:cNvPr id="4" name="Shape 2"/>
          <p:cNvSpPr/>
          <p:nvPr/>
        </p:nvSpPr>
        <p:spPr>
          <a:xfrm>
            <a:off x="502920" y="1499616"/>
            <a:ext cx="3291840" cy="54864"/>
          </a:xfrm>
          <a:prstGeom prst="rect">
            <a:avLst/>
          </a:prstGeom>
          <a:solidFill>
            <a:srgbClr val="00AEEF"/>
          </a:solidFill>
          <a:ln/>
        </p:spPr>
        <p:txBody>
          <a:bodyPr/>
          <a:lstStyle/>
          <a:p>
            <a:endParaRPr lang="fr-FR" sz="2000">
              <a:latin typeface="Arial" panose="020B0604020202020204" pitchFamily="34" charset="0"/>
              <a:cs typeface="Arial" panose="020B0604020202020204" pitchFamily="34" charset="0"/>
            </a:endParaRPr>
          </a:p>
        </p:txBody>
      </p:sp>
      <p:sp>
        <p:nvSpPr>
          <p:cNvPr id="5" name="Shape 3"/>
          <p:cNvSpPr/>
          <p:nvPr/>
        </p:nvSpPr>
        <p:spPr>
          <a:xfrm>
            <a:off x="238539" y="1728215"/>
            <a:ext cx="11714922" cy="1287980"/>
          </a:xfrm>
          <a:prstGeom prst="roundRect">
            <a:avLst>
              <a:gd name="adj" fmla="val 5714"/>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6" name="Text 4"/>
          <p:cNvSpPr/>
          <p:nvPr/>
        </p:nvSpPr>
        <p:spPr>
          <a:xfrm>
            <a:off x="238539" y="1416359"/>
            <a:ext cx="11740101" cy="1748426"/>
          </a:xfrm>
          <a:prstGeom prst="rect">
            <a:avLst/>
          </a:prstGeom>
          <a:noFill/>
          <a:ln/>
        </p:spPr>
        <p:txBody>
          <a:bodyPr wrap="square" lIns="0" tIns="0" rIns="0" bIns="0" rtlCol="0" anchor="ctr"/>
          <a:lstStyle/>
          <a:p>
            <a:pPr marL="0" indent="0">
              <a:lnSpc>
                <a:spcPct val="120000"/>
              </a:lnSpc>
              <a:buNone/>
            </a:pPr>
            <a:r>
              <a:rPr lang="en-US" sz="2400" b="1" i="1" dirty="0">
                <a:solidFill>
                  <a:srgbClr val="FFFFFF"/>
                </a:solidFill>
                <a:latin typeface="Arial" panose="020B0604020202020204" pitchFamily="34" charset="0"/>
                <a:ea typeface="Arial" pitchFamily="34" charset="-122"/>
                <a:cs typeface="Arial" panose="020B0604020202020204" pitchFamily="34" charset="0"/>
              </a:rPr>
              <a:t>Cas : Patiente de 28 ans, étudiante, saignement gingival localisé aux incisives mandibulaires depuis 1 semaine, en période d'examens. Tuméfaction papillaire, sans mobilité. Sondage : poches 2-3 mm sur toute l'arcade, sans perte d'attache.</a:t>
            </a:r>
            <a:endParaRPr lang="en-US" sz="2400" dirty="0">
              <a:latin typeface="Arial" panose="020B0604020202020204" pitchFamily="34" charset="0"/>
              <a:cs typeface="Arial" panose="020B0604020202020204" pitchFamily="34" charset="0"/>
            </a:endParaRPr>
          </a:p>
        </p:txBody>
      </p:sp>
      <p:sp>
        <p:nvSpPr>
          <p:cNvPr id="7" name="Shape 5"/>
          <p:cNvSpPr/>
          <p:nvPr/>
        </p:nvSpPr>
        <p:spPr>
          <a:xfrm>
            <a:off x="518160" y="3153355"/>
            <a:ext cx="11155680" cy="566928"/>
          </a:xfrm>
          <a:prstGeom prst="roundRect">
            <a:avLst>
              <a:gd name="adj" fmla="val 6452"/>
            </a:avLst>
          </a:prstGeom>
          <a:solidFill>
            <a:srgbClr val="0B1E45"/>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8" name="Text 6"/>
          <p:cNvSpPr/>
          <p:nvPr/>
        </p:nvSpPr>
        <p:spPr>
          <a:xfrm>
            <a:off x="627490" y="3176215"/>
            <a:ext cx="10698480" cy="566928"/>
          </a:xfrm>
          <a:prstGeom prst="rect">
            <a:avLst/>
          </a:prstGeom>
          <a:noFill/>
          <a:ln/>
        </p:spPr>
        <p:txBody>
          <a:bodyPr wrap="square" lIns="0" tIns="0" rIns="0" bIns="0" rtlCol="0" anchor="ctr"/>
          <a:lstStyle/>
          <a:p>
            <a:pPr marL="0" indent="0">
              <a:buNone/>
            </a:pPr>
            <a:r>
              <a:rPr lang="en-US" sz="2000" b="1" dirty="0">
                <a:solidFill>
                  <a:srgbClr val="FFFFFF"/>
                </a:solidFill>
                <a:latin typeface="Arial" panose="020B0604020202020204" pitchFamily="34" charset="0"/>
                <a:ea typeface="Arial" pitchFamily="34" charset="-122"/>
                <a:cs typeface="Arial" panose="020B0604020202020204" pitchFamily="34" charset="0"/>
              </a:rPr>
              <a:t>Q1 (2,5 pts) — Posez le diagnostic et justifiez à partir des éléments cliniques.</a:t>
            </a:r>
            <a:endParaRPr lang="en-US" sz="2000" dirty="0">
              <a:latin typeface="Arial" panose="020B0604020202020204" pitchFamily="34" charset="0"/>
              <a:cs typeface="Arial" panose="020B0604020202020204" pitchFamily="34" charset="0"/>
            </a:endParaRPr>
          </a:p>
        </p:txBody>
      </p:sp>
      <p:sp>
        <p:nvSpPr>
          <p:cNvPr id="9" name="Shape 7"/>
          <p:cNvSpPr/>
          <p:nvPr/>
        </p:nvSpPr>
        <p:spPr>
          <a:xfrm>
            <a:off x="502920" y="3903163"/>
            <a:ext cx="11155680" cy="566928"/>
          </a:xfrm>
          <a:prstGeom prst="roundRect">
            <a:avLst>
              <a:gd name="adj" fmla="val 6452"/>
            </a:avLst>
          </a:prstGeom>
          <a:solidFill>
            <a:srgbClr val="0B1E45"/>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0" name="Text 8"/>
          <p:cNvSpPr/>
          <p:nvPr/>
        </p:nvSpPr>
        <p:spPr>
          <a:xfrm>
            <a:off x="627490" y="3971743"/>
            <a:ext cx="10698480" cy="566928"/>
          </a:xfrm>
          <a:prstGeom prst="rect">
            <a:avLst/>
          </a:prstGeom>
          <a:noFill/>
          <a:ln/>
        </p:spPr>
        <p:txBody>
          <a:bodyPr wrap="square" lIns="0" tIns="0" rIns="0" bIns="0" rtlCol="0" anchor="ctr"/>
          <a:lstStyle/>
          <a:p>
            <a:pPr marL="0" indent="0">
              <a:buNone/>
            </a:pPr>
            <a:r>
              <a:rPr lang="en-US" sz="2000" b="1" dirty="0">
                <a:solidFill>
                  <a:srgbClr val="FFFFFF"/>
                </a:solidFill>
                <a:latin typeface="Arial" panose="020B0604020202020204" pitchFamily="34" charset="0"/>
                <a:ea typeface="Arial" pitchFamily="34" charset="-122"/>
                <a:cs typeface="Arial" panose="020B0604020202020204" pitchFamily="34" charset="0"/>
              </a:rPr>
              <a:t>Q2 (2,5 pts) — Identifiez les complexes de Socransky en cause et écartez la parodontite.</a:t>
            </a:r>
            <a:endParaRPr lang="en-US" sz="2000" dirty="0">
              <a:latin typeface="Arial" panose="020B0604020202020204" pitchFamily="34" charset="0"/>
              <a:cs typeface="Arial" panose="020B0604020202020204" pitchFamily="34" charset="0"/>
            </a:endParaRPr>
          </a:p>
        </p:txBody>
      </p:sp>
      <p:sp>
        <p:nvSpPr>
          <p:cNvPr id="11" name="Shape 9"/>
          <p:cNvSpPr/>
          <p:nvPr/>
        </p:nvSpPr>
        <p:spPr>
          <a:xfrm>
            <a:off x="518160" y="4607251"/>
            <a:ext cx="11155680" cy="566928"/>
          </a:xfrm>
          <a:prstGeom prst="roundRect">
            <a:avLst>
              <a:gd name="adj" fmla="val 6452"/>
            </a:avLst>
          </a:prstGeom>
          <a:solidFill>
            <a:srgbClr val="0B1E45"/>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2" name="Text 10"/>
          <p:cNvSpPr/>
          <p:nvPr/>
        </p:nvSpPr>
        <p:spPr>
          <a:xfrm>
            <a:off x="746760" y="4607251"/>
            <a:ext cx="10698480" cy="566928"/>
          </a:xfrm>
          <a:prstGeom prst="rect">
            <a:avLst/>
          </a:prstGeom>
          <a:noFill/>
          <a:ln/>
        </p:spPr>
        <p:txBody>
          <a:bodyPr wrap="square" lIns="0" tIns="0" rIns="0" bIns="0" rtlCol="0" anchor="ctr"/>
          <a:lstStyle/>
          <a:p>
            <a:pPr marL="0" indent="0">
              <a:buNone/>
            </a:pPr>
            <a:r>
              <a:rPr lang="en-US" sz="2000" b="1" dirty="0">
                <a:solidFill>
                  <a:srgbClr val="FFFFFF"/>
                </a:solidFill>
                <a:latin typeface="Arial" panose="020B0604020202020204" pitchFamily="34" charset="0"/>
                <a:ea typeface="Arial" pitchFamily="34" charset="-122"/>
                <a:cs typeface="Arial" panose="020B0604020202020204" pitchFamily="34" charset="0"/>
              </a:rPr>
              <a:t>a) (2,5 pts) — Une antibiothérapie systématique est-elle indiquée ? Évaluez et justifiez.</a:t>
            </a:r>
            <a:endParaRPr lang="en-US" sz="2000" dirty="0">
              <a:latin typeface="Arial" panose="020B0604020202020204" pitchFamily="34" charset="0"/>
              <a:cs typeface="Arial" panose="020B0604020202020204" pitchFamily="34" charset="0"/>
            </a:endParaRPr>
          </a:p>
        </p:txBody>
      </p:sp>
      <p:sp>
        <p:nvSpPr>
          <p:cNvPr id="13" name="Shape 11"/>
          <p:cNvSpPr/>
          <p:nvPr/>
        </p:nvSpPr>
        <p:spPr>
          <a:xfrm>
            <a:off x="518160" y="5504688"/>
            <a:ext cx="11155680" cy="566928"/>
          </a:xfrm>
          <a:prstGeom prst="roundRect">
            <a:avLst>
              <a:gd name="adj" fmla="val 6452"/>
            </a:avLst>
          </a:prstGeom>
          <a:solidFill>
            <a:srgbClr val="0B1E45"/>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4" name="Text 12"/>
          <p:cNvSpPr/>
          <p:nvPr/>
        </p:nvSpPr>
        <p:spPr>
          <a:xfrm>
            <a:off x="731520" y="5504688"/>
            <a:ext cx="10698480" cy="566928"/>
          </a:xfrm>
          <a:prstGeom prst="rect">
            <a:avLst/>
          </a:prstGeom>
          <a:noFill/>
          <a:ln/>
        </p:spPr>
        <p:txBody>
          <a:bodyPr wrap="square" lIns="0" tIns="0" rIns="0" bIns="0" rtlCol="0" anchor="ctr"/>
          <a:lstStyle/>
          <a:p>
            <a:pPr marL="0" indent="0">
              <a:buNone/>
            </a:pPr>
            <a:r>
              <a:rPr lang="en-US" sz="2000" b="1" dirty="0">
                <a:solidFill>
                  <a:srgbClr val="FFFFFF"/>
                </a:solidFill>
                <a:latin typeface="Arial" panose="020B0604020202020204" pitchFamily="34" charset="0"/>
                <a:ea typeface="Arial" pitchFamily="34" charset="-122"/>
                <a:cs typeface="Arial" panose="020B0604020202020204" pitchFamily="34" charset="0"/>
              </a:rPr>
              <a:t>b) (2,5 pts) — Concevez une fiche conseil de prévention en 5 points pour cette patiente.</a:t>
            </a:r>
            <a:endParaRPr lang="en-US" sz="2000" dirty="0">
              <a:latin typeface="Arial" panose="020B0604020202020204" pitchFamily="34" charset="0"/>
              <a:cs typeface="Arial" panose="020B0604020202020204" pitchFamily="34" charset="0"/>
            </a:endParaRPr>
          </a:p>
        </p:txBody>
      </p:sp>
      <p:sp>
        <p:nvSpPr>
          <p:cNvPr id="15" name="Text 13"/>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2000" dirty="0">
                <a:solidFill>
                  <a:srgbClr val="C7CFE0"/>
                </a:solidFill>
                <a:latin typeface="Arial" panose="020B0604020202020204" pitchFamily="34" charset="0"/>
                <a:ea typeface="Arial" pitchFamily="34" charset="-122"/>
                <a:cs typeface="Arial" panose="020B0604020202020204" pitchFamily="34" charset="0"/>
              </a:rPr>
              <a:t>19</a:t>
            </a:r>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bg>
      <p:bgPr>
        <a:solidFill>
          <a:srgbClr val="24356B"/>
        </a:solidFill>
        <a:effectLst/>
      </p:bgPr>
    </p:bg>
    <p:spTree>
      <p:nvGrpSpPr>
        <p:cNvPr id="1" name=""/>
        <p:cNvGrpSpPr/>
        <p:nvPr/>
      </p:nvGrpSpPr>
      <p:grpSpPr>
        <a:xfrm>
          <a:off x="0" y="0"/>
          <a:ext cx="0" cy="0"/>
          <a:chOff x="0" y="0"/>
          <a:chExt cx="0" cy="0"/>
        </a:xfrm>
      </p:grpSpPr>
      <p:sp>
        <p:nvSpPr>
          <p:cNvPr id="2" name="Text 0"/>
          <p:cNvSpPr/>
          <p:nvPr/>
        </p:nvSpPr>
        <p:spPr>
          <a:xfrm>
            <a:off x="502920" y="320040"/>
            <a:ext cx="11155680" cy="594360"/>
          </a:xfrm>
          <a:prstGeom prst="rect">
            <a:avLst/>
          </a:prstGeom>
          <a:noFill/>
          <a:ln/>
        </p:spPr>
        <p:txBody>
          <a:bodyPr wrap="square" lIns="0" tIns="0" rIns="0" bIns="0" rtlCol="0" anchor="ctr"/>
          <a:lstStyle/>
          <a:p>
            <a:pPr marL="0" indent="0" algn="l">
              <a:buNone/>
            </a:pPr>
            <a:r>
              <a:rPr lang="en-US" sz="2000" b="1" dirty="0">
                <a:solidFill>
                  <a:srgbClr val="FFFFFF"/>
                </a:solidFill>
                <a:latin typeface="Arial" panose="020B0604020202020204" pitchFamily="34" charset="0"/>
                <a:ea typeface="Arial" pitchFamily="34" charset="-122"/>
                <a:cs typeface="Arial" panose="020B0604020202020204" pitchFamily="34" charset="0"/>
              </a:rPr>
              <a:t>GRILLE CRITÉRIÉE</a:t>
            </a:r>
            <a:endParaRPr lang="en-US" sz="2000" dirty="0">
              <a:latin typeface="Arial" panose="020B0604020202020204" pitchFamily="34" charset="0"/>
              <a:cs typeface="Arial" panose="020B0604020202020204" pitchFamily="34" charset="0"/>
            </a:endParaRPr>
          </a:p>
        </p:txBody>
      </p:sp>
      <p:sp>
        <p:nvSpPr>
          <p:cNvPr id="3" name="Text 1"/>
          <p:cNvSpPr/>
          <p:nvPr/>
        </p:nvSpPr>
        <p:spPr>
          <a:xfrm>
            <a:off x="502920" y="886968"/>
            <a:ext cx="11155680" cy="594360"/>
          </a:xfrm>
          <a:prstGeom prst="rect">
            <a:avLst/>
          </a:prstGeom>
          <a:noFill/>
          <a:ln/>
        </p:spPr>
        <p:txBody>
          <a:bodyPr wrap="square" lIns="0" tIns="0" rIns="0" bIns="0" rtlCol="0" anchor="ctr"/>
          <a:lstStyle/>
          <a:p>
            <a:pPr marL="0" indent="0" algn="l">
              <a:buNone/>
            </a:pPr>
            <a:r>
              <a:rPr lang="en-US" sz="2000" b="1" dirty="0">
                <a:solidFill>
                  <a:srgbClr val="00AEEF"/>
                </a:solidFill>
                <a:latin typeface="Arial" panose="020B0604020202020204" pitchFamily="34" charset="0"/>
                <a:ea typeface="Arial" pitchFamily="34" charset="-122"/>
                <a:cs typeface="Arial" panose="020B0604020202020204" pitchFamily="34" charset="0"/>
              </a:rPr>
              <a:t>DE L'EXERCICE</a:t>
            </a:r>
            <a:endParaRPr lang="en-US" sz="2000" dirty="0">
              <a:latin typeface="Arial" panose="020B0604020202020204" pitchFamily="34" charset="0"/>
              <a:cs typeface="Arial" panose="020B0604020202020204" pitchFamily="34" charset="0"/>
            </a:endParaRPr>
          </a:p>
        </p:txBody>
      </p:sp>
      <p:sp>
        <p:nvSpPr>
          <p:cNvPr id="4" name="Shape 2"/>
          <p:cNvSpPr/>
          <p:nvPr/>
        </p:nvSpPr>
        <p:spPr>
          <a:xfrm>
            <a:off x="502920" y="1499616"/>
            <a:ext cx="3291840" cy="54864"/>
          </a:xfrm>
          <a:prstGeom prst="rect">
            <a:avLst/>
          </a:prstGeom>
          <a:solidFill>
            <a:srgbClr val="00AEEF"/>
          </a:solidFill>
          <a:ln/>
        </p:spPr>
        <p:txBody>
          <a:bodyPr/>
          <a:lstStyle/>
          <a:p>
            <a:endParaRPr lang="fr-FR" sz="2000">
              <a:latin typeface="Arial" panose="020B0604020202020204" pitchFamily="34" charset="0"/>
              <a:cs typeface="Arial" panose="020B0604020202020204" pitchFamily="34" charset="0"/>
            </a:endParaRPr>
          </a:p>
        </p:txBody>
      </p:sp>
      <p:sp>
        <p:nvSpPr>
          <p:cNvPr id="5" name="Text 3"/>
          <p:cNvSpPr/>
          <p:nvPr/>
        </p:nvSpPr>
        <p:spPr>
          <a:xfrm>
            <a:off x="502920" y="1728216"/>
            <a:ext cx="11155680" cy="320040"/>
          </a:xfrm>
          <a:prstGeom prst="rect">
            <a:avLst/>
          </a:prstGeom>
          <a:noFill/>
          <a:ln/>
        </p:spPr>
        <p:txBody>
          <a:bodyPr wrap="square" lIns="0" tIns="0" rIns="0" bIns="0" rtlCol="0" anchor="ctr"/>
          <a:lstStyle/>
          <a:p>
            <a:pPr marL="0" indent="0">
              <a:buNone/>
            </a:pPr>
            <a:r>
              <a:rPr lang="en-US" sz="2000" b="1" dirty="0">
                <a:solidFill>
                  <a:srgbClr val="F4A97F"/>
                </a:solidFill>
                <a:latin typeface="Arial" panose="020B0604020202020204" pitchFamily="34" charset="0"/>
                <a:ea typeface="Arial" pitchFamily="34" charset="-122"/>
                <a:cs typeface="Arial" panose="020B0604020202020204" pitchFamily="34" charset="0"/>
              </a:rPr>
              <a:t>Partie 1 — QCM (10 points)</a:t>
            </a:r>
            <a:endParaRPr lang="en-US" sz="2000" dirty="0">
              <a:latin typeface="Arial" panose="020B0604020202020204" pitchFamily="34" charset="0"/>
              <a:cs typeface="Arial" panose="020B0604020202020204" pitchFamily="34" charset="0"/>
            </a:endParaRPr>
          </a:p>
        </p:txBody>
      </p:sp>
      <p:sp>
        <p:nvSpPr>
          <p:cNvPr id="6" name="Shape 4"/>
          <p:cNvSpPr/>
          <p:nvPr/>
        </p:nvSpPr>
        <p:spPr>
          <a:xfrm>
            <a:off x="502920" y="2093976"/>
            <a:ext cx="2880360" cy="365760"/>
          </a:xfrm>
          <a:prstGeom prst="rect">
            <a:avLst/>
          </a:prstGeom>
          <a:solidFill>
            <a:srgbClr val="0E7C86"/>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7" name="Text 5"/>
          <p:cNvSpPr/>
          <p:nvPr/>
        </p:nvSpPr>
        <p:spPr>
          <a:xfrm>
            <a:off x="548640" y="2093976"/>
            <a:ext cx="2834640" cy="36576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Critère</a:t>
            </a:r>
            <a:endParaRPr lang="en-US" sz="2000" dirty="0">
              <a:latin typeface="Arial" panose="020B0604020202020204" pitchFamily="34" charset="0"/>
              <a:cs typeface="Arial" panose="020B0604020202020204" pitchFamily="34" charset="0"/>
            </a:endParaRPr>
          </a:p>
        </p:txBody>
      </p:sp>
      <p:sp>
        <p:nvSpPr>
          <p:cNvPr id="8" name="Shape 6"/>
          <p:cNvSpPr/>
          <p:nvPr/>
        </p:nvSpPr>
        <p:spPr>
          <a:xfrm>
            <a:off x="3429000" y="2093976"/>
            <a:ext cx="2880360" cy="365760"/>
          </a:xfrm>
          <a:prstGeom prst="rect">
            <a:avLst/>
          </a:prstGeom>
          <a:solidFill>
            <a:srgbClr val="0E7C86"/>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9" name="Text 7"/>
          <p:cNvSpPr/>
          <p:nvPr/>
        </p:nvSpPr>
        <p:spPr>
          <a:xfrm>
            <a:off x="3474720" y="2093976"/>
            <a:ext cx="2834640" cy="36576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Indicateur</a:t>
            </a:r>
            <a:endParaRPr lang="en-US" sz="2000" dirty="0">
              <a:latin typeface="Arial" panose="020B0604020202020204" pitchFamily="34" charset="0"/>
              <a:cs typeface="Arial" panose="020B0604020202020204" pitchFamily="34" charset="0"/>
            </a:endParaRPr>
          </a:p>
        </p:txBody>
      </p:sp>
      <p:sp>
        <p:nvSpPr>
          <p:cNvPr id="10" name="Shape 8"/>
          <p:cNvSpPr/>
          <p:nvPr/>
        </p:nvSpPr>
        <p:spPr>
          <a:xfrm>
            <a:off x="6355080" y="2093976"/>
            <a:ext cx="1719072" cy="365760"/>
          </a:xfrm>
          <a:prstGeom prst="rect">
            <a:avLst/>
          </a:prstGeom>
          <a:solidFill>
            <a:srgbClr val="0E7C86"/>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1" name="Text 9"/>
          <p:cNvSpPr/>
          <p:nvPr/>
        </p:nvSpPr>
        <p:spPr>
          <a:xfrm>
            <a:off x="6400800" y="2093976"/>
            <a:ext cx="1673352" cy="36576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Insuffisant</a:t>
            </a:r>
            <a:endParaRPr lang="en-US" sz="2000" dirty="0">
              <a:latin typeface="Arial" panose="020B0604020202020204" pitchFamily="34" charset="0"/>
              <a:cs typeface="Arial" panose="020B0604020202020204" pitchFamily="34" charset="0"/>
            </a:endParaRPr>
          </a:p>
        </p:txBody>
      </p:sp>
      <p:sp>
        <p:nvSpPr>
          <p:cNvPr id="12" name="Shape 10"/>
          <p:cNvSpPr/>
          <p:nvPr/>
        </p:nvSpPr>
        <p:spPr>
          <a:xfrm>
            <a:off x="8119872" y="2093976"/>
            <a:ext cx="1719072" cy="365760"/>
          </a:xfrm>
          <a:prstGeom prst="rect">
            <a:avLst/>
          </a:prstGeom>
          <a:solidFill>
            <a:srgbClr val="0E7C86"/>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3" name="Text 11"/>
          <p:cNvSpPr/>
          <p:nvPr/>
        </p:nvSpPr>
        <p:spPr>
          <a:xfrm>
            <a:off x="8165592" y="2093976"/>
            <a:ext cx="1673352" cy="36576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Satisfaisant</a:t>
            </a:r>
            <a:endParaRPr lang="en-US" sz="2000" dirty="0">
              <a:latin typeface="Arial" panose="020B0604020202020204" pitchFamily="34" charset="0"/>
              <a:cs typeface="Arial" panose="020B0604020202020204" pitchFamily="34" charset="0"/>
            </a:endParaRPr>
          </a:p>
        </p:txBody>
      </p:sp>
      <p:sp>
        <p:nvSpPr>
          <p:cNvPr id="14" name="Shape 12"/>
          <p:cNvSpPr/>
          <p:nvPr/>
        </p:nvSpPr>
        <p:spPr>
          <a:xfrm>
            <a:off x="9884664" y="2093976"/>
            <a:ext cx="1728216" cy="365760"/>
          </a:xfrm>
          <a:prstGeom prst="rect">
            <a:avLst/>
          </a:prstGeom>
          <a:solidFill>
            <a:srgbClr val="0E7C86"/>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5" name="Text 13"/>
          <p:cNvSpPr/>
          <p:nvPr/>
        </p:nvSpPr>
        <p:spPr>
          <a:xfrm>
            <a:off x="9930384" y="2093976"/>
            <a:ext cx="1682496" cy="36576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Excellent</a:t>
            </a:r>
            <a:endParaRPr lang="en-US" sz="2000" dirty="0">
              <a:latin typeface="Arial" panose="020B0604020202020204" pitchFamily="34" charset="0"/>
              <a:cs typeface="Arial" panose="020B0604020202020204" pitchFamily="34" charset="0"/>
            </a:endParaRPr>
          </a:p>
        </p:txBody>
      </p:sp>
      <p:sp>
        <p:nvSpPr>
          <p:cNvPr id="16" name="Shape 14"/>
          <p:cNvSpPr/>
          <p:nvPr/>
        </p:nvSpPr>
        <p:spPr>
          <a:xfrm>
            <a:off x="502920" y="2459736"/>
            <a:ext cx="2880360" cy="502920"/>
          </a:xfrm>
          <a:prstGeom prst="rect">
            <a:avLst/>
          </a:prstGeom>
          <a:solidFill>
            <a:srgbClr val="0B1E45"/>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7" name="Text 15"/>
          <p:cNvSpPr/>
          <p:nvPr/>
        </p:nvSpPr>
        <p:spPr>
          <a:xfrm>
            <a:off x="548640" y="2459736"/>
            <a:ext cx="2834640" cy="502920"/>
          </a:xfrm>
          <a:prstGeom prst="rect">
            <a:avLst/>
          </a:prstGeom>
          <a:noFill/>
          <a:ln/>
        </p:spPr>
        <p:txBody>
          <a:bodyPr wrap="square" lIns="0" tIns="0" rIns="0" bIns="0" rtlCol="0" anchor="ctr"/>
          <a:lstStyle/>
          <a:p>
            <a:pPr marL="0" indent="0" algn="l">
              <a:buNone/>
            </a:pPr>
            <a:r>
              <a:rPr lang="en-US" sz="2000" b="1" dirty="0">
                <a:solidFill>
                  <a:srgbClr val="FFFFFF"/>
                </a:solidFill>
                <a:latin typeface="Arial" panose="020B0604020202020204" pitchFamily="34" charset="0"/>
                <a:ea typeface="Arial" pitchFamily="34" charset="-122"/>
                <a:cs typeface="Arial" panose="020B0604020202020204" pitchFamily="34" charset="0"/>
              </a:rPr>
              <a:t>Maîtrise des connaissances</a:t>
            </a:r>
            <a:endParaRPr lang="en-US" sz="2000" dirty="0">
              <a:latin typeface="Arial" panose="020B0604020202020204" pitchFamily="34" charset="0"/>
              <a:cs typeface="Arial" panose="020B0604020202020204" pitchFamily="34" charset="0"/>
            </a:endParaRPr>
          </a:p>
        </p:txBody>
      </p:sp>
      <p:sp>
        <p:nvSpPr>
          <p:cNvPr id="18" name="Shape 16"/>
          <p:cNvSpPr/>
          <p:nvPr/>
        </p:nvSpPr>
        <p:spPr>
          <a:xfrm>
            <a:off x="3429000" y="2459736"/>
            <a:ext cx="2880360" cy="502920"/>
          </a:xfrm>
          <a:prstGeom prst="rect">
            <a:avLst/>
          </a:prstGeom>
          <a:solidFill>
            <a:srgbClr val="0B1E45"/>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9" name="Text 17"/>
          <p:cNvSpPr/>
          <p:nvPr/>
        </p:nvSpPr>
        <p:spPr>
          <a:xfrm>
            <a:off x="3474720" y="2459736"/>
            <a:ext cx="2834640" cy="502920"/>
          </a:xfrm>
          <a:prstGeom prst="rect">
            <a:avLst/>
          </a:prstGeom>
          <a:noFill/>
          <a:ln/>
        </p:spPr>
        <p:txBody>
          <a:bodyPr wrap="square" lIns="0" tIns="0" rIns="0" bIns="0" rtlCol="0" anchor="ctr"/>
          <a:lstStyle/>
          <a:p>
            <a:pPr marL="0" indent="0" algn="l">
              <a:buNone/>
            </a:pPr>
            <a:r>
              <a:rPr lang="en-US" sz="2000" b="1" dirty="0">
                <a:solidFill>
                  <a:srgbClr val="FFFFFF"/>
                </a:solidFill>
                <a:latin typeface="Arial" panose="020B0604020202020204" pitchFamily="34" charset="0"/>
                <a:ea typeface="Arial" pitchFamily="34" charset="-122"/>
                <a:cs typeface="Arial" panose="020B0604020202020204" pitchFamily="34" charset="0"/>
              </a:rPr>
              <a:t>Réponses correctes /10</a:t>
            </a:r>
            <a:endParaRPr lang="en-US" sz="2000" dirty="0">
              <a:latin typeface="Arial" panose="020B0604020202020204" pitchFamily="34" charset="0"/>
              <a:cs typeface="Arial" panose="020B0604020202020204" pitchFamily="34" charset="0"/>
            </a:endParaRPr>
          </a:p>
        </p:txBody>
      </p:sp>
      <p:sp>
        <p:nvSpPr>
          <p:cNvPr id="20" name="Shape 18"/>
          <p:cNvSpPr/>
          <p:nvPr/>
        </p:nvSpPr>
        <p:spPr>
          <a:xfrm>
            <a:off x="6355080" y="2459736"/>
            <a:ext cx="1719072" cy="502920"/>
          </a:xfrm>
          <a:prstGeom prst="rect">
            <a:avLst/>
          </a:prstGeom>
          <a:solidFill>
            <a:srgbClr val="0B1E45"/>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21" name="Text 19"/>
          <p:cNvSpPr/>
          <p:nvPr/>
        </p:nvSpPr>
        <p:spPr>
          <a:xfrm>
            <a:off x="6400800" y="2459736"/>
            <a:ext cx="1673352" cy="50292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 5</a:t>
            </a:r>
            <a:endParaRPr lang="en-US" sz="2000" dirty="0">
              <a:latin typeface="Arial" panose="020B0604020202020204" pitchFamily="34" charset="0"/>
              <a:cs typeface="Arial" panose="020B0604020202020204" pitchFamily="34" charset="0"/>
            </a:endParaRPr>
          </a:p>
        </p:txBody>
      </p:sp>
      <p:sp>
        <p:nvSpPr>
          <p:cNvPr id="22" name="Shape 20"/>
          <p:cNvSpPr/>
          <p:nvPr/>
        </p:nvSpPr>
        <p:spPr>
          <a:xfrm>
            <a:off x="8119872" y="2459736"/>
            <a:ext cx="1719072" cy="502920"/>
          </a:xfrm>
          <a:prstGeom prst="rect">
            <a:avLst/>
          </a:prstGeom>
          <a:solidFill>
            <a:srgbClr val="0B1E45"/>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23" name="Text 21"/>
          <p:cNvSpPr/>
          <p:nvPr/>
        </p:nvSpPr>
        <p:spPr>
          <a:xfrm>
            <a:off x="8165592" y="2459736"/>
            <a:ext cx="1673352" cy="50292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6-8</a:t>
            </a:r>
            <a:endParaRPr lang="en-US" sz="2000" dirty="0">
              <a:latin typeface="Arial" panose="020B0604020202020204" pitchFamily="34" charset="0"/>
              <a:cs typeface="Arial" panose="020B0604020202020204" pitchFamily="34" charset="0"/>
            </a:endParaRPr>
          </a:p>
        </p:txBody>
      </p:sp>
      <p:sp>
        <p:nvSpPr>
          <p:cNvPr id="24" name="Shape 22"/>
          <p:cNvSpPr/>
          <p:nvPr/>
        </p:nvSpPr>
        <p:spPr>
          <a:xfrm>
            <a:off x="9884664" y="2459736"/>
            <a:ext cx="1728216" cy="502920"/>
          </a:xfrm>
          <a:prstGeom prst="rect">
            <a:avLst/>
          </a:prstGeom>
          <a:solidFill>
            <a:srgbClr val="0B1E45"/>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25" name="Text 23"/>
          <p:cNvSpPr/>
          <p:nvPr/>
        </p:nvSpPr>
        <p:spPr>
          <a:xfrm>
            <a:off x="9930384" y="2459736"/>
            <a:ext cx="1682496" cy="50292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9-10</a:t>
            </a:r>
            <a:endParaRPr lang="en-US" sz="2000" dirty="0">
              <a:latin typeface="Arial" panose="020B0604020202020204" pitchFamily="34" charset="0"/>
              <a:cs typeface="Arial" panose="020B0604020202020204" pitchFamily="34" charset="0"/>
            </a:endParaRPr>
          </a:p>
        </p:txBody>
      </p:sp>
      <p:sp>
        <p:nvSpPr>
          <p:cNvPr id="26" name="Text 24"/>
          <p:cNvSpPr/>
          <p:nvPr/>
        </p:nvSpPr>
        <p:spPr>
          <a:xfrm>
            <a:off x="548640" y="3076956"/>
            <a:ext cx="11155680" cy="320040"/>
          </a:xfrm>
          <a:prstGeom prst="rect">
            <a:avLst/>
          </a:prstGeom>
          <a:noFill/>
          <a:ln/>
        </p:spPr>
        <p:txBody>
          <a:bodyPr wrap="square" lIns="0" tIns="0" rIns="0" bIns="0" rtlCol="0" anchor="ctr"/>
          <a:lstStyle/>
          <a:p>
            <a:pPr marL="0" indent="0">
              <a:buNone/>
            </a:pPr>
            <a:r>
              <a:rPr lang="en-US" sz="2000" b="1" dirty="0">
                <a:solidFill>
                  <a:srgbClr val="F4A97F"/>
                </a:solidFill>
                <a:latin typeface="Arial" panose="020B0604020202020204" pitchFamily="34" charset="0"/>
                <a:ea typeface="Arial" pitchFamily="34" charset="-122"/>
                <a:cs typeface="Arial" panose="020B0604020202020204" pitchFamily="34" charset="0"/>
              </a:rPr>
              <a:t>Parties 2 et 3 — Cas clinique et synthèse (10 points)</a:t>
            </a:r>
            <a:endParaRPr lang="en-US" sz="2000" dirty="0">
              <a:latin typeface="Arial" panose="020B0604020202020204" pitchFamily="34" charset="0"/>
              <a:cs typeface="Arial" panose="020B0604020202020204" pitchFamily="34" charset="0"/>
            </a:endParaRPr>
          </a:p>
        </p:txBody>
      </p:sp>
      <p:sp>
        <p:nvSpPr>
          <p:cNvPr id="27" name="Shape 25"/>
          <p:cNvSpPr/>
          <p:nvPr/>
        </p:nvSpPr>
        <p:spPr>
          <a:xfrm>
            <a:off x="249141" y="3472435"/>
            <a:ext cx="2859819" cy="617219"/>
          </a:xfrm>
          <a:prstGeom prst="rect">
            <a:avLst/>
          </a:prstGeom>
          <a:solidFill>
            <a:srgbClr val="0B1E45"/>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28" name="Text 26"/>
          <p:cNvSpPr/>
          <p:nvPr/>
        </p:nvSpPr>
        <p:spPr>
          <a:xfrm>
            <a:off x="312089" y="3511296"/>
            <a:ext cx="2835302" cy="457200"/>
          </a:xfrm>
          <a:prstGeom prst="rect">
            <a:avLst/>
          </a:prstGeom>
          <a:noFill/>
          <a:ln/>
        </p:spPr>
        <p:txBody>
          <a:bodyPr wrap="square" lIns="0" tIns="0" rIns="0" bIns="0" rtlCol="0" anchor="ctr"/>
          <a:lstStyle/>
          <a:p>
            <a:pPr marL="0" indent="0" algn="l">
              <a:buNone/>
            </a:pPr>
            <a:r>
              <a:rPr lang="en-US" sz="2000" b="1" dirty="0">
                <a:solidFill>
                  <a:srgbClr val="FFFFFF"/>
                </a:solidFill>
                <a:latin typeface="Arial" panose="020B0604020202020204" pitchFamily="34" charset="0"/>
                <a:ea typeface="Arial" pitchFamily="34" charset="-122"/>
                <a:cs typeface="Arial" panose="020B0604020202020204" pitchFamily="34" charset="0"/>
              </a:rPr>
              <a:t>Diagnostic (Appliquer)</a:t>
            </a:r>
            <a:endParaRPr lang="en-US" sz="2000" dirty="0">
              <a:latin typeface="Arial" panose="020B0604020202020204" pitchFamily="34" charset="0"/>
              <a:cs typeface="Arial" panose="020B0604020202020204" pitchFamily="34" charset="0"/>
            </a:endParaRPr>
          </a:p>
        </p:txBody>
      </p:sp>
      <p:sp>
        <p:nvSpPr>
          <p:cNvPr id="29" name="Shape 27"/>
          <p:cNvSpPr/>
          <p:nvPr/>
        </p:nvSpPr>
        <p:spPr>
          <a:xfrm>
            <a:off x="3154680" y="3461005"/>
            <a:ext cx="2057400" cy="617219"/>
          </a:xfrm>
          <a:prstGeom prst="rect">
            <a:avLst/>
          </a:prstGeom>
          <a:solidFill>
            <a:srgbClr val="8C2F2F"/>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30" name="Text 28"/>
          <p:cNvSpPr/>
          <p:nvPr/>
        </p:nvSpPr>
        <p:spPr>
          <a:xfrm>
            <a:off x="3200400" y="3621024"/>
            <a:ext cx="201168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Absent (0)</a:t>
            </a:r>
            <a:endParaRPr lang="en-US" sz="2000" dirty="0">
              <a:latin typeface="Arial" panose="020B0604020202020204" pitchFamily="34" charset="0"/>
              <a:cs typeface="Arial" panose="020B0604020202020204" pitchFamily="34" charset="0"/>
            </a:endParaRPr>
          </a:p>
        </p:txBody>
      </p:sp>
      <p:sp>
        <p:nvSpPr>
          <p:cNvPr id="31" name="Shape 29"/>
          <p:cNvSpPr/>
          <p:nvPr/>
        </p:nvSpPr>
        <p:spPr>
          <a:xfrm>
            <a:off x="5257800" y="3488436"/>
            <a:ext cx="2057400" cy="589788"/>
          </a:xfrm>
          <a:prstGeom prst="rect">
            <a:avLst/>
          </a:prstGeom>
          <a:solidFill>
            <a:srgbClr val="C0622F"/>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32" name="Text 30"/>
          <p:cNvSpPr/>
          <p:nvPr/>
        </p:nvSpPr>
        <p:spPr>
          <a:xfrm>
            <a:off x="5303520" y="3488436"/>
            <a:ext cx="2011680" cy="58978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Peu justifié (1)</a:t>
            </a:r>
            <a:endParaRPr lang="en-US" sz="2000" dirty="0">
              <a:latin typeface="Arial" panose="020B0604020202020204" pitchFamily="34" charset="0"/>
              <a:cs typeface="Arial" panose="020B0604020202020204" pitchFamily="34" charset="0"/>
            </a:endParaRPr>
          </a:p>
        </p:txBody>
      </p:sp>
      <p:sp>
        <p:nvSpPr>
          <p:cNvPr id="33" name="Shape 31"/>
          <p:cNvSpPr/>
          <p:nvPr/>
        </p:nvSpPr>
        <p:spPr>
          <a:xfrm>
            <a:off x="7360920" y="3488436"/>
            <a:ext cx="2057400" cy="589788"/>
          </a:xfrm>
          <a:prstGeom prst="rect">
            <a:avLst/>
          </a:prstGeom>
          <a:solidFill>
            <a:srgbClr val="B8860B"/>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34" name="Text 32"/>
          <p:cNvSpPr/>
          <p:nvPr/>
        </p:nvSpPr>
        <p:spPr>
          <a:xfrm>
            <a:off x="7361848" y="3621024"/>
            <a:ext cx="2011680" cy="327859"/>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Incomplet (1,5)</a:t>
            </a:r>
            <a:endParaRPr lang="en-US" sz="2000" dirty="0">
              <a:latin typeface="Arial" panose="020B0604020202020204" pitchFamily="34" charset="0"/>
              <a:cs typeface="Arial" panose="020B0604020202020204" pitchFamily="34" charset="0"/>
            </a:endParaRPr>
          </a:p>
        </p:txBody>
      </p:sp>
      <p:sp>
        <p:nvSpPr>
          <p:cNvPr id="35" name="Shape 33"/>
          <p:cNvSpPr/>
          <p:nvPr/>
        </p:nvSpPr>
        <p:spPr>
          <a:xfrm>
            <a:off x="9464040" y="3461005"/>
            <a:ext cx="2148840" cy="636499"/>
          </a:xfrm>
          <a:prstGeom prst="rect">
            <a:avLst/>
          </a:prstGeom>
          <a:solidFill>
            <a:srgbClr val="1B4D3E"/>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36" name="Text 34"/>
          <p:cNvSpPr/>
          <p:nvPr/>
        </p:nvSpPr>
        <p:spPr>
          <a:xfrm>
            <a:off x="9509760" y="3566127"/>
            <a:ext cx="210312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Complet (2,5)</a:t>
            </a:r>
            <a:endParaRPr lang="en-US" sz="2000" dirty="0">
              <a:latin typeface="Arial" panose="020B0604020202020204" pitchFamily="34" charset="0"/>
              <a:cs typeface="Arial" panose="020B0604020202020204" pitchFamily="34" charset="0"/>
            </a:endParaRPr>
          </a:p>
        </p:txBody>
      </p:sp>
      <p:sp>
        <p:nvSpPr>
          <p:cNvPr id="37" name="Shape 35"/>
          <p:cNvSpPr/>
          <p:nvPr/>
        </p:nvSpPr>
        <p:spPr>
          <a:xfrm>
            <a:off x="255435" y="4136998"/>
            <a:ext cx="2857169" cy="617219"/>
          </a:xfrm>
          <a:prstGeom prst="rect">
            <a:avLst/>
          </a:prstGeom>
          <a:solidFill>
            <a:srgbClr val="0B1E45"/>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38" name="Text 36"/>
          <p:cNvSpPr/>
          <p:nvPr/>
        </p:nvSpPr>
        <p:spPr>
          <a:xfrm>
            <a:off x="407504" y="4133088"/>
            <a:ext cx="2701456" cy="457200"/>
          </a:xfrm>
          <a:prstGeom prst="rect">
            <a:avLst/>
          </a:prstGeom>
          <a:noFill/>
          <a:ln/>
        </p:spPr>
        <p:txBody>
          <a:bodyPr wrap="square" lIns="0" tIns="0" rIns="0" bIns="0" rtlCol="0" anchor="ctr"/>
          <a:lstStyle/>
          <a:p>
            <a:pPr marL="0" indent="0" algn="l">
              <a:buNone/>
            </a:pPr>
            <a:r>
              <a:rPr lang="en-US" sz="2000" b="1" dirty="0">
                <a:solidFill>
                  <a:srgbClr val="FFFFFF"/>
                </a:solidFill>
                <a:latin typeface="Arial" panose="020B0604020202020204" pitchFamily="34" charset="0"/>
                <a:ea typeface="Arial" pitchFamily="34" charset="-122"/>
                <a:cs typeface="Arial" panose="020B0604020202020204" pitchFamily="34" charset="0"/>
              </a:rPr>
              <a:t>Bactériologie (Analyser)</a:t>
            </a:r>
            <a:endParaRPr lang="en-US" sz="2000" dirty="0">
              <a:latin typeface="Arial" panose="020B0604020202020204" pitchFamily="34" charset="0"/>
              <a:cs typeface="Arial" panose="020B0604020202020204" pitchFamily="34" charset="0"/>
            </a:endParaRPr>
          </a:p>
        </p:txBody>
      </p:sp>
      <p:sp>
        <p:nvSpPr>
          <p:cNvPr id="39" name="Shape 37"/>
          <p:cNvSpPr/>
          <p:nvPr/>
        </p:nvSpPr>
        <p:spPr>
          <a:xfrm>
            <a:off x="3154680" y="4133087"/>
            <a:ext cx="2057400" cy="577331"/>
          </a:xfrm>
          <a:prstGeom prst="rect">
            <a:avLst/>
          </a:prstGeom>
          <a:solidFill>
            <a:srgbClr val="8C2F2F"/>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40" name="Text 38"/>
          <p:cNvSpPr/>
          <p:nvPr/>
        </p:nvSpPr>
        <p:spPr>
          <a:xfrm>
            <a:off x="3215971" y="4166483"/>
            <a:ext cx="2011680" cy="32004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Absent (0)</a:t>
            </a:r>
            <a:endParaRPr lang="en-US" sz="2000" dirty="0">
              <a:latin typeface="Arial" panose="020B0604020202020204" pitchFamily="34" charset="0"/>
              <a:cs typeface="Arial" panose="020B0604020202020204" pitchFamily="34" charset="0"/>
            </a:endParaRPr>
          </a:p>
        </p:txBody>
      </p:sp>
      <p:sp>
        <p:nvSpPr>
          <p:cNvPr id="41" name="Shape 39"/>
          <p:cNvSpPr/>
          <p:nvPr/>
        </p:nvSpPr>
        <p:spPr>
          <a:xfrm>
            <a:off x="5257800" y="4133087"/>
            <a:ext cx="2057400" cy="562153"/>
          </a:xfrm>
          <a:prstGeom prst="rect">
            <a:avLst/>
          </a:prstGeom>
          <a:solidFill>
            <a:srgbClr val="C0622F"/>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42" name="Text 40"/>
          <p:cNvSpPr/>
          <p:nvPr/>
        </p:nvSpPr>
        <p:spPr>
          <a:xfrm>
            <a:off x="5254156" y="4120463"/>
            <a:ext cx="2011680" cy="5713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Sans argument. (1)</a:t>
            </a:r>
            <a:endParaRPr lang="en-US" sz="2000" dirty="0">
              <a:latin typeface="Arial" panose="020B0604020202020204" pitchFamily="34" charset="0"/>
              <a:cs typeface="Arial" panose="020B0604020202020204" pitchFamily="34" charset="0"/>
            </a:endParaRPr>
          </a:p>
        </p:txBody>
      </p:sp>
      <p:sp>
        <p:nvSpPr>
          <p:cNvPr id="43" name="Shape 41"/>
          <p:cNvSpPr/>
          <p:nvPr/>
        </p:nvSpPr>
        <p:spPr>
          <a:xfrm>
            <a:off x="7360920" y="4133087"/>
            <a:ext cx="2057400" cy="558675"/>
          </a:xfrm>
          <a:prstGeom prst="rect">
            <a:avLst/>
          </a:prstGeom>
          <a:solidFill>
            <a:srgbClr val="B8860B"/>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44" name="Text 42"/>
          <p:cNvSpPr/>
          <p:nvPr/>
        </p:nvSpPr>
        <p:spPr>
          <a:xfrm>
            <a:off x="7406640" y="4133088"/>
            <a:ext cx="201168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Partiel (1,5)</a:t>
            </a:r>
            <a:endParaRPr lang="en-US" sz="2000" dirty="0">
              <a:latin typeface="Arial" panose="020B0604020202020204" pitchFamily="34" charset="0"/>
              <a:cs typeface="Arial" panose="020B0604020202020204" pitchFamily="34" charset="0"/>
            </a:endParaRPr>
          </a:p>
        </p:txBody>
      </p:sp>
      <p:sp>
        <p:nvSpPr>
          <p:cNvPr id="45" name="Shape 43"/>
          <p:cNvSpPr/>
          <p:nvPr/>
        </p:nvSpPr>
        <p:spPr>
          <a:xfrm>
            <a:off x="9468082" y="4143757"/>
            <a:ext cx="2148840" cy="537871"/>
          </a:xfrm>
          <a:prstGeom prst="rect">
            <a:avLst/>
          </a:prstGeom>
          <a:solidFill>
            <a:srgbClr val="1B4D3E"/>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46" name="Text 44"/>
          <p:cNvSpPr/>
          <p:nvPr/>
        </p:nvSpPr>
        <p:spPr>
          <a:xfrm>
            <a:off x="9517844" y="4165955"/>
            <a:ext cx="2103120" cy="493473"/>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Argumenté (2,5)</a:t>
            </a:r>
            <a:endParaRPr lang="en-US" sz="2000" dirty="0">
              <a:latin typeface="Arial" panose="020B0604020202020204" pitchFamily="34" charset="0"/>
              <a:cs typeface="Arial" panose="020B0604020202020204" pitchFamily="34" charset="0"/>
            </a:endParaRPr>
          </a:p>
        </p:txBody>
      </p:sp>
      <p:sp>
        <p:nvSpPr>
          <p:cNvPr id="47" name="Shape 45"/>
          <p:cNvSpPr/>
          <p:nvPr/>
        </p:nvSpPr>
        <p:spPr>
          <a:xfrm>
            <a:off x="255435" y="4784036"/>
            <a:ext cx="2853525" cy="664131"/>
          </a:xfrm>
          <a:prstGeom prst="rect">
            <a:avLst/>
          </a:prstGeom>
          <a:solidFill>
            <a:srgbClr val="0B1E45"/>
          </a:solidFill>
          <a:ln w="5080">
            <a:solidFill>
              <a:srgbClr val="FFFFFF"/>
            </a:solidFill>
            <a:prstDash val="solid"/>
          </a:ln>
        </p:spPr>
        <p:txBody>
          <a:bodyPr/>
          <a:lstStyle/>
          <a:p>
            <a:endParaRPr lang="fr-FR" sz="2000" dirty="0">
              <a:latin typeface="Arial" panose="020B0604020202020204" pitchFamily="34" charset="0"/>
              <a:cs typeface="Arial" panose="020B0604020202020204" pitchFamily="34" charset="0"/>
            </a:endParaRPr>
          </a:p>
        </p:txBody>
      </p:sp>
      <p:sp>
        <p:nvSpPr>
          <p:cNvPr id="48" name="Text 46"/>
          <p:cNvSpPr/>
          <p:nvPr/>
        </p:nvSpPr>
        <p:spPr>
          <a:xfrm>
            <a:off x="312089" y="4884817"/>
            <a:ext cx="2655735" cy="457200"/>
          </a:xfrm>
          <a:prstGeom prst="rect">
            <a:avLst/>
          </a:prstGeom>
          <a:noFill/>
          <a:ln/>
        </p:spPr>
        <p:txBody>
          <a:bodyPr wrap="square" lIns="0" tIns="0" rIns="0" bIns="0" rtlCol="0" anchor="ctr"/>
          <a:lstStyle/>
          <a:p>
            <a:pPr marL="0" indent="0" algn="l">
              <a:buNone/>
            </a:pPr>
            <a:r>
              <a:rPr lang="en-US" sz="2000" b="1" dirty="0">
                <a:solidFill>
                  <a:srgbClr val="FFFFFF"/>
                </a:solidFill>
                <a:latin typeface="Arial" panose="020B0604020202020204" pitchFamily="34" charset="0"/>
                <a:ea typeface="Arial" pitchFamily="34" charset="-122"/>
                <a:cs typeface="Arial" panose="020B0604020202020204" pitchFamily="34" charset="0"/>
              </a:rPr>
              <a:t>Jugement (Évaluer)</a:t>
            </a:r>
            <a:endParaRPr lang="en-US" sz="2000" dirty="0">
              <a:latin typeface="Arial" panose="020B0604020202020204" pitchFamily="34" charset="0"/>
              <a:cs typeface="Arial" panose="020B0604020202020204" pitchFamily="34" charset="0"/>
            </a:endParaRPr>
          </a:p>
        </p:txBody>
      </p:sp>
      <p:sp>
        <p:nvSpPr>
          <p:cNvPr id="49" name="Shape 47"/>
          <p:cNvSpPr/>
          <p:nvPr/>
        </p:nvSpPr>
        <p:spPr>
          <a:xfrm>
            <a:off x="3142952" y="4751234"/>
            <a:ext cx="2084699" cy="714624"/>
          </a:xfrm>
          <a:prstGeom prst="rect">
            <a:avLst/>
          </a:prstGeom>
          <a:solidFill>
            <a:srgbClr val="8C2F2F"/>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50" name="Text 48"/>
          <p:cNvSpPr/>
          <p:nvPr/>
        </p:nvSpPr>
        <p:spPr>
          <a:xfrm>
            <a:off x="3291840" y="5009325"/>
            <a:ext cx="2011680" cy="238536"/>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Non justifié (0)</a:t>
            </a:r>
            <a:endParaRPr lang="en-US" sz="2000" dirty="0">
              <a:latin typeface="Arial" panose="020B0604020202020204" pitchFamily="34" charset="0"/>
              <a:cs typeface="Arial" panose="020B0604020202020204" pitchFamily="34" charset="0"/>
            </a:endParaRPr>
          </a:p>
        </p:txBody>
      </p:sp>
      <p:sp>
        <p:nvSpPr>
          <p:cNvPr id="51" name="Shape 49"/>
          <p:cNvSpPr/>
          <p:nvPr/>
        </p:nvSpPr>
        <p:spPr>
          <a:xfrm>
            <a:off x="5273371" y="4784036"/>
            <a:ext cx="2041829" cy="705476"/>
          </a:xfrm>
          <a:prstGeom prst="rect">
            <a:avLst/>
          </a:prstGeom>
          <a:solidFill>
            <a:srgbClr val="C0622F"/>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52" name="Text 50"/>
          <p:cNvSpPr/>
          <p:nvPr/>
        </p:nvSpPr>
        <p:spPr>
          <a:xfrm>
            <a:off x="5223808" y="4838997"/>
            <a:ext cx="201168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Superficiel (1)</a:t>
            </a:r>
            <a:endParaRPr lang="en-US" sz="2000" dirty="0">
              <a:latin typeface="Arial" panose="020B0604020202020204" pitchFamily="34" charset="0"/>
              <a:cs typeface="Arial" panose="020B0604020202020204" pitchFamily="34" charset="0"/>
            </a:endParaRPr>
          </a:p>
        </p:txBody>
      </p:sp>
      <p:sp>
        <p:nvSpPr>
          <p:cNvPr id="53" name="Shape 51"/>
          <p:cNvSpPr/>
          <p:nvPr/>
        </p:nvSpPr>
        <p:spPr>
          <a:xfrm>
            <a:off x="7399352" y="4764290"/>
            <a:ext cx="2057400" cy="738278"/>
          </a:xfrm>
          <a:prstGeom prst="rect">
            <a:avLst/>
          </a:prstGeom>
          <a:solidFill>
            <a:srgbClr val="B8860B"/>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54" name="Text 52"/>
          <p:cNvSpPr/>
          <p:nvPr/>
        </p:nvSpPr>
        <p:spPr>
          <a:xfrm>
            <a:off x="7353632" y="4860700"/>
            <a:ext cx="201168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Partiel (1,5)</a:t>
            </a:r>
            <a:endParaRPr lang="en-US" sz="2000" dirty="0">
              <a:latin typeface="Arial" panose="020B0604020202020204" pitchFamily="34" charset="0"/>
              <a:cs typeface="Arial" panose="020B0604020202020204" pitchFamily="34" charset="0"/>
            </a:endParaRPr>
          </a:p>
        </p:txBody>
      </p:sp>
      <p:sp>
        <p:nvSpPr>
          <p:cNvPr id="55" name="Shape 53"/>
          <p:cNvSpPr/>
          <p:nvPr/>
        </p:nvSpPr>
        <p:spPr>
          <a:xfrm>
            <a:off x="9502472" y="4751234"/>
            <a:ext cx="2148840" cy="738278"/>
          </a:xfrm>
          <a:prstGeom prst="rect">
            <a:avLst/>
          </a:prstGeom>
          <a:solidFill>
            <a:srgbClr val="1B4D3E"/>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56" name="Text 54"/>
          <p:cNvSpPr/>
          <p:nvPr/>
        </p:nvSpPr>
        <p:spPr>
          <a:xfrm>
            <a:off x="9456752" y="5026517"/>
            <a:ext cx="2103120" cy="221344"/>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Complet (2,5)</a:t>
            </a:r>
            <a:endParaRPr lang="en-US" sz="2000" dirty="0">
              <a:latin typeface="Arial" panose="020B0604020202020204" pitchFamily="34" charset="0"/>
              <a:cs typeface="Arial" panose="020B0604020202020204" pitchFamily="34" charset="0"/>
            </a:endParaRPr>
          </a:p>
        </p:txBody>
      </p:sp>
      <p:sp>
        <p:nvSpPr>
          <p:cNvPr id="57" name="Shape 55"/>
          <p:cNvSpPr/>
          <p:nvPr/>
        </p:nvSpPr>
        <p:spPr>
          <a:xfrm>
            <a:off x="228600" y="5535765"/>
            <a:ext cx="2880360" cy="647236"/>
          </a:xfrm>
          <a:prstGeom prst="rect">
            <a:avLst/>
          </a:prstGeom>
          <a:solidFill>
            <a:srgbClr val="0B1E45"/>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58" name="Text 56"/>
          <p:cNvSpPr/>
          <p:nvPr/>
        </p:nvSpPr>
        <p:spPr>
          <a:xfrm>
            <a:off x="407504" y="5559552"/>
            <a:ext cx="2560320" cy="512064"/>
          </a:xfrm>
          <a:prstGeom prst="rect">
            <a:avLst/>
          </a:prstGeom>
          <a:noFill/>
          <a:ln/>
        </p:spPr>
        <p:txBody>
          <a:bodyPr wrap="square" lIns="0" tIns="0" rIns="0" bIns="0" rtlCol="0" anchor="ctr"/>
          <a:lstStyle/>
          <a:p>
            <a:pPr marL="0" indent="0" algn="l">
              <a:buNone/>
            </a:pPr>
            <a:r>
              <a:rPr lang="en-US" sz="2000" b="1" dirty="0">
                <a:solidFill>
                  <a:srgbClr val="FFFFFF"/>
                </a:solidFill>
                <a:latin typeface="Arial" panose="020B0604020202020204" pitchFamily="34" charset="0"/>
                <a:ea typeface="Arial" pitchFamily="34" charset="-122"/>
                <a:cs typeface="Arial" panose="020B0604020202020204" pitchFamily="34" charset="0"/>
              </a:rPr>
              <a:t>Production (Créer)</a:t>
            </a:r>
            <a:endParaRPr lang="en-US" sz="2000" dirty="0">
              <a:latin typeface="Arial" panose="020B0604020202020204" pitchFamily="34" charset="0"/>
              <a:cs typeface="Arial" panose="020B0604020202020204" pitchFamily="34" charset="0"/>
            </a:endParaRPr>
          </a:p>
        </p:txBody>
      </p:sp>
      <p:sp>
        <p:nvSpPr>
          <p:cNvPr id="59" name="Shape 57"/>
          <p:cNvSpPr/>
          <p:nvPr/>
        </p:nvSpPr>
        <p:spPr>
          <a:xfrm>
            <a:off x="3154680" y="5535765"/>
            <a:ext cx="2057400" cy="647236"/>
          </a:xfrm>
          <a:prstGeom prst="rect">
            <a:avLst/>
          </a:prstGeom>
          <a:solidFill>
            <a:srgbClr val="8C2F2F"/>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60" name="Text 58"/>
          <p:cNvSpPr/>
          <p:nvPr/>
        </p:nvSpPr>
        <p:spPr>
          <a:xfrm>
            <a:off x="3147391" y="5691610"/>
            <a:ext cx="2011680" cy="402336"/>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Absente (0)</a:t>
            </a:r>
            <a:endParaRPr lang="en-US" sz="2000" dirty="0">
              <a:latin typeface="Arial" panose="020B0604020202020204" pitchFamily="34" charset="0"/>
              <a:cs typeface="Arial" panose="020B0604020202020204" pitchFamily="34" charset="0"/>
            </a:endParaRPr>
          </a:p>
        </p:txBody>
      </p:sp>
      <p:sp>
        <p:nvSpPr>
          <p:cNvPr id="61" name="Shape 59"/>
          <p:cNvSpPr/>
          <p:nvPr/>
        </p:nvSpPr>
        <p:spPr>
          <a:xfrm>
            <a:off x="5257800" y="5569160"/>
            <a:ext cx="2057400" cy="647236"/>
          </a:xfrm>
          <a:prstGeom prst="rect">
            <a:avLst/>
          </a:prstGeom>
          <a:solidFill>
            <a:srgbClr val="C0622F"/>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62" name="Text 60"/>
          <p:cNvSpPr/>
          <p:nvPr/>
        </p:nvSpPr>
        <p:spPr>
          <a:xfrm>
            <a:off x="5227651" y="5559552"/>
            <a:ext cx="2011680" cy="647236"/>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1-2 conseils (1)</a:t>
            </a:r>
            <a:endParaRPr lang="en-US" sz="2000" dirty="0">
              <a:latin typeface="Arial" panose="020B0604020202020204" pitchFamily="34" charset="0"/>
              <a:cs typeface="Arial" panose="020B0604020202020204" pitchFamily="34" charset="0"/>
            </a:endParaRPr>
          </a:p>
        </p:txBody>
      </p:sp>
      <p:sp>
        <p:nvSpPr>
          <p:cNvPr id="63" name="Shape 61"/>
          <p:cNvSpPr/>
          <p:nvPr/>
        </p:nvSpPr>
        <p:spPr>
          <a:xfrm>
            <a:off x="7410682" y="5557432"/>
            <a:ext cx="2057400" cy="647236"/>
          </a:xfrm>
          <a:prstGeom prst="rect">
            <a:avLst/>
          </a:prstGeom>
          <a:solidFill>
            <a:srgbClr val="B8860B"/>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64" name="Text 62"/>
          <p:cNvSpPr/>
          <p:nvPr/>
        </p:nvSpPr>
        <p:spPr>
          <a:xfrm>
            <a:off x="7426253" y="5662455"/>
            <a:ext cx="2011680" cy="402336"/>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3-4 conseils (1,5)</a:t>
            </a:r>
            <a:endParaRPr lang="en-US" sz="2000" dirty="0">
              <a:latin typeface="Arial" panose="020B0604020202020204" pitchFamily="34" charset="0"/>
              <a:cs typeface="Arial" panose="020B0604020202020204" pitchFamily="34" charset="0"/>
            </a:endParaRPr>
          </a:p>
        </p:txBody>
      </p:sp>
      <p:sp>
        <p:nvSpPr>
          <p:cNvPr id="65" name="Shape 63"/>
          <p:cNvSpPr/>
          <p:nvPr/>
        </p:nvSpPr>
        <p:spPr>
          <a:xfrm>
            <a:off x="9517844" y="5535765"/>
            <a:ext cx="2148840" cy="647236"/>
          </a:xfrm>
          <a:prstGeom prst="rect">
            <a:avLst/>
          </a:prstGeom>
          <a:solidFill>
            <a:srgbClr val="1B4D3E"/>
          </a:solidFill>
          <a:ln w="5080">
            <a:solidFill>
              <a:srgbClr val="FFFFFF"/>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66" name="Text 64"/>
          <p:cNvSpPr/>
          <p:nvPr/>
        </p:nvSpPr>
        <p:spPr>
          <a:xfrm>
            <a:off x="9555480" y="5645526"/>
            <a:ext cx="210312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5 conseils (2,5)</a:t>
            </a:r>
            <a:endParaRPr lang="en-US" sz="2000" dirty="0">
              <a:latin typeface="Arial" panose="020B0604020202020204" pitchFamily="34" charset="0"/>
              <a:cs typeface="Arial" panose="020B0604020202020204" pitchFamily="34" charset="0"/>
            </a:endParaRPr>
          </a:p>
        </p:txBody>
      </p:sp>
      <p:sp>
        <p:nvSpPr>
          <p:cNvPr id="67" name="Text 65"/>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2000" dirty="0">
                <a:solidFill>
                  <a:srgbClr val="C7CFE0"/>
                </a:solidFill>
                <a:latin typeface="Arial" panose="020B0604020202020204" pitchFamily="34" charset="0"/>
                <a:ea typeface="Arial" pitchFamily="34" charset="-122"/>
                <a:cs typeface="Arial" panose="020B0604020202020204" pitchFamily="34" charset="0"/>
              </a:rPr>
              <a:t>20</a:t>
            </a:r>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bg>
      <p:bgPr>
        <a:solidFill>
          <a:srgbClr val="24356B"/>
        </a:solidFill>
        <a:effectLst/>
      </p:bgPr>
    </p:bg>
    <p:spTree>
      <p:nvGrpSpPr>
        <p:cNvPr id="1" name=""/>
        <p:cNvGrpSpPr/>
        <p:nvPr/>
      </p:nvGrpSpPr>
      <p:grpSpPr>
        <a:xfrm>
          <a:off x="0" y="0"/>
          <a:ext cx="0" cy="0"/>
          <a:chOff x="0" y="0"/>
          <a:chExt cx="0" cy="0"/>
        </a:xfrm>
      </p:grpSpPr>
      <p:sp>
        <p:nvSpPr>
          <p:cNvPr id="2" name="Text 0"/>
          <p:cNvSpPr/>
          <p:nvPr/>
        </p:nvSpPr>
        <p:spPr>
          <a:xfrm>
            <a:off x="502920" y="320040"/>
            <a:ext cx="11155680" cy="594360"/>
          </a:xfrm>
          <a:prstGeom prst="rect">
            <a:avLst/>
          </a:prstGeom>
          <a:noFill/>
          <a:ln/>
        </p:spPr>
        <p:txBody>
          <a:bodyPr wrap="square" lIns="0" tIns="0" rIns="0" bIns="0" rtlCol="0" anchor="ctr"/>
          <a:lstStyle/>
          <a:p>
            <a:pPr marL="0" indent="0" algn="l">
              <a:buNone/>
            </a:pPr>
            <a:r>
              <a:rPr lang="en-US" sz="2000" b="1" dirty="0">
                <a:solidFill>
                  <a:srgbClr val="FFFFFF"/>
                </a:solidFill>
                <a:latin typeface="Arial" panose="020B0604020202020204" pitchFamily="34" charset="0"/>
                <a:ea typeface="Arial" pitchFamily="34" charset="-122"/>
                <a:cs typeface="Arial" panose="020B0604020202020204" pitchFamily="34" charset="0"/>
              </a:rPr>
              <a:t>CORRIGÉ</a:t>
            </a:r>
            <a:endParaRPr lang="en-US" sz="2000" dirty="0">
              <a:latin typeface="Arial" panose="020B0604020202020204" pitchFamily="34" charset="0"/>
              <a:cs typeface="Arial" panose="020B0604020202020204" pitchFamily="34" charset="0"/>
            </a:endParaRPr>
          </a:p>
        </p:txBody>
      </p:sp>
      <p:sp>
        <p:nvSpPr>
          <p:cNvPr id="3" name="Shape 1"/>
          <p:cNvSpPr/>
          <p:nvPr/>
        </p:nvSpPr>
        <p:spPr>
          <a:xfrm>
            <a:off x="502920" y="932688"/>
            <a:ext cx="3291840" cy="54864"/>
          </a:xfrm>
          <a:prstGeom prst="rect">
            <a:avLst/>
          </a:prstGeom>
          <a:solidFill>
            <a:srgbClr val="00AEEF"/>
          </a:solidFill>
          <a:ln/>
        </p:spPr>
        <p:txBody>
          <a:bodyPr/>
          <a:lstStyle/>
          <a:p>
            <a:endParaRPr lang="fr-FR" sz="2000">
              <a:latin typeface="Arial" panose="020B0604020202020204" pitchFamily="34" charset="0"/>
              <a:cs typeface="Arial" panose="020B0604020202020204" pitchFamily="34" charset="0"/>
            </a:endParaRPr>
          </a:p>
        </p:txBody>
      </p:sp>
      <p:sp>
        <p:nvSpPr>
          <p:cNvPr id="4" name="Text 2"/>
          <p:cNvSpPr/>
          <p:nvPr/>
        </p:nvSpPr>
        <p:spPr>
          <a:xfrm>
            <a:off x="502920" y="1161288"/>
            <a:ext cx="11155680" cy="411480"/>
          </a:xfrm>
          <a:prstGeom prst="rect">
            <a:avLst/>
          </a:prstGeom>
          <a:noFill/>
          <a:ln/>
        </p:spPr>
        <p:txBody>
          <a:bodyPr wrap="square" lIns="0" tIns="0" rIns="0" bIns="0" rtlCol="0" anchor="ctr"/>
          <a:lstStyle/>
          <a:p>
            <a:pPr marL="0" indent="0">
              <a:buNone/>
            </a:pPr>
            <a:r>
              <a:rPr lang="en-US" sz="2000" b="1" dirty="0">
                <a:solidFill>
                  <a:srgbClr val="FFFFFF"/>
                </a:solidFill>
                <a:latin typeface="Arial" panose="020B0604020202020204" pitchFamily="34" charset="0"/>
                <a:ea typeface="Arial" pitchFamily="34" charset="-122"/>
                <a:cs typeface="Arial" panose="020B0604020202020204" pitchFamily="34" charset="0"/>
              </a:rPr>
              <a:t>QCM : 1-B · 2-C · 3-B · 4-B · 5-B · 6-B · 7-B · 8-A · 9-B · 10-B</a:t>
            </a:r>
            <a:endParaRPr lang="en-US" sz="2000" dirty="0">
              <a:latin typeface="Arial" panose="020B0604020202020204" pitchFamily="34" charset="0"/>
              <a:cs typeface="Arial" panose="020B0604020202020204" pitchFamily="34" charset="0"/>
            </a:endParaRPr>
          </a:p>
        </p:txBody>
      </p:sp>
      <p:sp>
        <p:nvSpPr>
          <p:cNvPr id="5" name="Shape 3"/>
          <p:cNvSpPr/>
          <p:nvPr/>
        </p:nvSpPr>
        <p:spPr>
          <a:xfrm>
            <a:off x="502920" y="1709928"/>
            <a:ext cx="11155680" cy="777240"/>
          </a:xfrm>
          <a:prstGeom prst="roundRect">
            <a:avLst>
              <a:gd name="adj" fmla="val 5882"/>
            </a:avLst>
          </a:prstGeom>
          <a:solidFill>
            <a:srgbClr val="0B1E45"/>
          </a:solidFill>
          <a:ln w="9525">
            <a:solidFill>
              <a:srgbClr val="0E7C86"/>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6" name="Shape 4"/>
          <p:cNvSpPr/>
          <p:nvPr/>
        </p:nvSpPr>
        <p:spPr>
          <a:xfrm>
            <a:off x="685800" y="1865376"/>
            <a:ext cx="457200" cy="457200"/>
          </a:xfrm>
          <a:prstGeom prst="ellipse">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7" name="Text 5"/>
          <p:cNvSpPr/>
          <p:nvPr/>
        </p:nvSpPr>
        <p:spPr>
          <a:xfrm>
            <a:off x="685800" y="1865376"/>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Q1</a:t>
            </a:r>
            <a:endParaRPr lang="en-US" sz="2000" dirty="0">
              <a:latin typeface="Arial" panose="020B0604020202020204" pitchFamily="34" charset="0"/>
              <a:cs typeface="Arial" panose="020B0604020202020204" pitchFamily="34" charset="0"/>
            </a:endParaRPr>
          </a:p>
        </p:txBody>
      </p:sp>
      <p:sp>
        <p:nvSpPr>
          <p:cNvPr id="8" name="Text 6"/>
          <p:cNvSpPr/>
          <p:nvPr/>
        </p:nvSpPr>
        <p:spPr>
          <a:xfrm>
            <a:off x="1371600" y="1709928"/>
            <a:ext cx="9966960" cy="777240"/>
          </a:xfrm>
          <a:prstGeom prst="rect">
            <a:avLst/>
          </a:prstGeom>
          <a:noFill/>
          <a:ln/>
        </p:spPr>
        <p:txBody>
          <a:bodyPr wrap="square" lIns="0" tIns="0" rIns="0" bIns="0" rtlCol="0" anchor="ctr"/>
          <a:lstStyle/>
          <a:p>
            <a:pPr marL="0" indent="0">
              <a:lnSpc>
                <a:spcPct val="115000"/>
              </a:lnSpc>
              <a:buNone/>
            </a:pPr>
            <a:r>
              <a:rPr lang="en-US" sz="2000" b="1" i="1" dirty="0">
                <a:solidFill>
                  <a:srgbClr val="F4A97F"/>
                </a:solidFill>
                <a:latin typeface="Arial" panose="020B0604020202020204" pitchFamily="34" charset="0"/>
                <a:ea typeface="Arial" pitchFamily="34" charset="-122"/>
                <a:cs typeface="Arial" panose="020B0604020202020204" pitchFamily="34" charset="0"/>
              </a:rPr>
              <a:t>Gingivite : poches ≤ 3 mm, absence de perte d'attache et de mobilité — inflammation réversible.</a:t>
            </a:r>
            <a:endParaRPr lang="en-US" sz="2000" dirty="0">
              <a:latin typeface="Arial" panose="020B0604020202020204" pitchFamily="34" charset="0"/>
              <a:cs typeface="Arial" panose="020B0604020202020204" pitchFamily="34" charset="0"/>
            </a:endParaRPr>
          </a:p>
        </p:txBody>
      </p:sp>
      <p:sp>
        <p:nvSpPr>
          <p:cNvPr id="9" name="Shape 7"/>
          <p:cNvSpPr/>
          <p:nvPr/>
        </p:nvSpPr>
        <p:spPr>
          <a:xfrm>
            <a:off x="502920" y="2578608"/>
            <a:ext cx="11155680" cy="777240"/>
          </a:xfrm>
          <a:prstGeom prst="roundRect">
            <a:avLst>
              <a:gd name="adj" fmla="val 5882"/>
            </a:avLst>
          </a:prstGeom>
          <a:solidFill>
            <a:srgbClr val="0B1E45"/>
          </a:solidFill>
          <a:ln w="9525">
            <a:solidFill>
              <a:srgbClr val="0E7C86"/>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0" name="Shape 8"/>
          <p:cNvSpPr/>
          <p:nvPr/>
        </p:nvSpPr>
        <p:spPr>
          <a:xfrm>
            <a:off x="685800" y="2734056"/>
            <a:ext cx="457200" cy="457200"/>
          </a:xfrm>
          <a:prstGeom prst="ellipse">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11" name="Text 9"/>
          <p:cNvSpPr/>
          <p:nvPr/>
        </p:nvSpPr>
        <p:spPr>
          <a:xfrm>
            <a:off x="685800" y="2734056"/>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Q2</a:t>
            </a:r>
            <a:endParaRPr lang="en-US" sz="2000" dirty="0">
              <a:latin typeface="Arial" panose="020B0604020202020204" pitchFamily="34" charset="0"/>
              <a:cs typeface="Arial" panose="020B0604020202020204" pitchFamily="34" charset="0"/>
            </a:endParaRPr>
          </a:p>
        </p:txBody>
      </p:sp>
      <p:sp>
        <p:nvSpPr>
          <p:cNvPr id="12" name="Text 10"/>
          <p:cNvSpPr/>
          <p:nvPr/>
        </p:nvSpPr>
        <p:spPr>
          <a:xfrm>
            <a:off x="1371600" y="2578608"/>
            <a:ext cx="9966960" cy="777240"/>
          </a:xfrm>
          <a:prstGeom prst="rect">
            <a:avLst/>
          </a:prstGeom>
          <a:noFill/>
          <a:ln/>
        </p:spPr>
        <p:txBody>
          <a:bodyPr wrap="square" lIns="0" tIns="0" rIns="0" bIns="0" rtlCol="0" anchor="ctr"/>
          <a:lstStyle/>
          <a:p>
            <a:pPr marL="0" indent="0">
              <a:lnSpc>
                <a:spcPct val="115000"/>
              </a:lnSpc>
              <a:buNone/>
            </a:pPr>
            <a:r>
              <a:rPr lang="en-US" sz="2000" b="1" i="1" dirty="0">
                <a:solidFill>
                  <a:srgbClr val="F4A97F"/>
                </a:solidFill>
                <a:latin typeface="Arial" panose="020B0604020202020204" pitchFamily="34" charset="0"/>
                <a:ea typeface="Arial" pitchFamily="34" charset="-122"/>
                <a:cs typeface="Arial" panose="020B0604020202020204" pitchFamily="34" charset="0"/>
              </a:rPr>
              <a:t>Complexes jaune/vert/violet et orange ; parodontite écartée (pas de perte d'attache ni de mobilité).</a:t>
            </a:r>
            <a:endParaRPr lang="en-US" sz="2000" dirty="0">
              <a:latin typeface="Arial" panose="020B0604020202020204" pitchFamily="34" charset="0"/>
              <a:cs typeface="Arial" panose="020B0604020202020204" pitchFamily="34" charset="0"/>
            </a:endParaRPr>
          </a:p>
        </p:txBody>
      </p:sp>
      <p:sp>
        <p:nvSpPr>
          <p:cNvPr id="13" name="Shape 11"/>
          <p:cNvSpPr/>
          <p:nvPr/>
        </p:nvSpPr>
        <p:spPr>
          <a:xfrm>
            <a:off x="502920" y="3447288"/>
            <a:ext cx="11155680" cy="777240"/>
          </a:xfrm>
          <a:prstGeom prst="roundRect">
            <a:avLst>
              <a:gd name="adj" fmla="val 5882"/>
            </a:avLst>
          </a:prstGeom>
          <a:solidFill>
            <a:srgbClr val="0B1E45"/>
          </a:solidFill>
          <a:ln w="9525">
            <a:solidFill>
              <a:srgbClr val="0E7C86"/>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4" name="Shape 12"/>
          <p:cNvSpPr/>
          <p:nvPr/>
        </p:nvSpPr>
        <p:spPr>
          <a:xfrm>
            <a:off x="685800" y="3602736"/>
            <a:ext cx="457200" cy="457200"/>
          </a:xfrm>
          <a:prstGeom prst="ellipse">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15" name="Text 13"/>
          <p:cNvSpPr/>
          <p:nvPr/>
        </p:nvSpPr>
        <p:spPr>
          <a:xfrm>
            <a:off x="685800" y="3602736"/>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a</a:t>
            </a:r>
            <a:endParaRPr lang="en-US" sz="2000" dirty="0">
              <a:latin typeface="Arial" panose="020B0604020202020204" pitchFamily="34" charset="0"/>
              <a:cs typeface="Arial" panose="020B0604020202020204" pitchFamily="34" charset="0"/>
            </a:endParaRPr>
          </a:p>
        </p:txBody>
      </p:sp>
      <p:sp>
        <p:nvSpPr>
          <p:cNvPr id="16" name="Text 14"/>
          <p:cNvSpPr/>
          <p:nvPr/>
        </p:nvSpPr>
        <p:spPr>
          <a:xfrm>
            <a:off x="1371600" y="3447288"/>
            <a:ext cx="9966960" cy="777240"/>
          </a:xfrm>
          <a:prstGeom prst="rect">
            <a:avLst/>
          </a:prstGeom>
          <a:noFill/>
          <a:ln/>
        </p:spPr>
        <p:txBody>
          <a:bodyPr wrap="square" lIns="0" tIns="0" rIns="0" bIns="0" rtlCol="0" anchor="ctr"/>
          <a:lstStyle/>
          <a:p>
            <a:pPr marL="0" indent="0">
              <a:lnSpc>
                <a:spcPct val="115000"/>
              </a:lnSpc>
              <a:buNone/>
            </a:pPr>
            <a:r>
              <a:rPr lang="en-US" sz="2000" b="1" i="1" dirty="0">
                <a:solidFill>
                  <a:srgbClr val="F4A97F"/>
                </a:solidFill>
                <a:latin typeface="Arial" panose="020B0604020202020204" pitchFamily="34" charset="0"/>
                <a:ea typeface="Arial" pitchFamily="34" charset="-122"/>
                <a:cs typeface="Arial" panose="020B0604020202020204" pitchFamily="34" charset="0"/>
              </a:rPr>
              <a:t>Non : pas de signe systémique ; détartrage-polissage et hygiène en 1ère intention, pas d'antibiotique.</a:t>
            </a:r>
            <a:endParaRPr lang="en-US" sz="2000" dirty="0">
              <a:latin typeface="Arial" panose="020B0604020202020204" pitchFamily="34" charset="0"/>
              <a:cs typeface="Arial" panose="020B0604020202020204" pitchFamily="34" charset="0"/>
            </a:endParaRPr>
          </a:p>
        </p:txBody>
      </p:sp>
      <p:sp>
        <p:nvSpPr>
          <p:cNvPr id="17" name="Shape 15"/>
          <p:cNvSpPr/>
          <p:nvPr/>
        </p:nvSpPr>
        <p:spPr>
          <a:xfrm>
            <a:off x="502920" y="4315968"/>
            <a:ext cx="11155680" cy="777240"/>
          </a:xfrm>
          <a:prstGeom prst="roundRect">
            <a:avLst>
              <a:gd name="adj" fmla="val 5882"/>
            </a:avLst>
          </a:prstGeom>
          <a:solidFill>
            <a:srgbClr val="0B1E45"/>
          </a:solidFill>
          <a:ln w="9525">
            <a:solidFill>
              <a:srgbClr val="0E7C86"/>
            </a:solidFill>
            <a:prstDash val="solid"/>
          </a:ln>
        </p:spPr>
        <p:txBody>
          <a:bodyPr/>
          <a:lstStyle/>
          <a:p>
            <a:endParaRPr lang="fr-FR" sz="2000">
              <a:latin typeface="Arial" panose="020B0604020202020204" pitchFamily="34" charset="0"/>
              <a:cs typeface="Arial" panose="020B0604020202020204" pitchFamily="34" charset="0"/>
            </a:endParaRPr>
          </a:p>
        </p:txBody>
      </p:sp>
      <p:sp>
        <p:nvSpPr>
          <p:cNvPr id="18" name="Shape 16"/>
          <p:cNvSpPr/>
          <p:nvPr/>
        </p:nvSpPr>
        <p:spPr>
          <a:xfrm>
            <a:off x="685800" y="4471416"/>
            <a:ext cx="457200" cy="457200"/>
          </a:xfrm>
          <a:prstGeom prst="ellipse">
            <a:avLst/>
          </a:prstGeom>
          <a:solidFill>
            <a:srgbClr val="0E7C86"/>
          </a:solidFill>
          <a:ln/>
        </p:spPr>
        <p:txBody>
          <a:bodyPr/>
          <a:lstStyle/>
          <a:p>
            <a:endParaRPr lang="fr-FR" sz="2000">
              <a:latin typeface="Arial" panose="020B0604020202020204" pitchFamily="34" charset="0"/>
              <a:cs typeface="Arial" panose="020B0604020202020204" pitchFamily="34" charset="0"/>
            </a:endParaRPr>
          </a:p>
        </p:txBody>
      </p:sp>
      <p:sp>
        <p:nvSpPr>
          <p:cNvPr id="19" name="Text 17"/>
          <p:cNvSpPr/>
          <p:nvPr/>
        </p:nvSpPr>
        <p:spPr>
          <a:xfrm>
            <a:off x="685800" y="4471416"/>
            <a:ext cx="457200"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anose="020B0604020202020204" pitchFamily="34" charset="0"/>
                <a:ea typeface="Arial" pitchFamily="34" charset="-122"/>
                <a:cs typeface="Arial" panose="020B0604020202020204" pitchFamily="34" charset="0"/>
              </a:rPr>
              <a:t>b</a:t>
            </a:r>
            <a:endParaRPr lang="en-US" sz="2000" dirty="0">
              <a:latin typeface="Arial" panose="020B0604020202020204" pitchFamily="34" charset="0"/>
              <a:cs typeface="Arial" panose="020B0604020202020204" pitchFamily="34" charset="0"/>
            </a:endParaRPr>
          </a:p>
        </p:txBody>
      </p:sp>
      <p:sp>
        <p:nvSpPr>
          <p:cNvPr id="20" name="Text 18"/>
          <p:cNvSpPr/>
          <p:nvPr/>
        </p:nvSpPr>
        <p:spPr>
          <a:xfrm>
            <a:off x="1371600" y="4315968"/>
            <a:ext cx="9966960" cy="777240"/>
          </a:xfrm>
          <a:prstGeom prst="rect">
            <a:avLst/>
          </a:prstGeom>
          <a:noFill/>
          <a:ln/>
        </p:spPr>
        <p:txBody>
          <a:bodyPr wrap="square" lIns="0" tIns="0" rIns="0" bIns="0" rtlCol="0" anchor="ctr"/>
          <a:lstStyle/>
          <a:p>
            <a:pPr marL="0" indent="0">
              <a:lnSpc>
                <a:spcPct val="115000"/>
              </a:lnSpc>
              <a:buNone/>
            </a:pPr>
            <a:r>
              <a:rPr lang="en-US" sz="2000" b="1" i="1" dirty="0">
                <a:solidFill>
                  <a:srgbClr val="F4A97F"/>
                </a:solidFill>
                <a:latin typeface="Arial" panose="020B0604020202020204" pitchFamily="34" charset="0"/>
                <a:ea typeface="Arial" pitchFamily="34" charset="-122"/>
                <a:cs typeface="Arial" panose="020B0604020202020204" pitchFamily="34" charset="0"/>
              </a:rPr>
              <a:t>Ex. : brossage doux biquotidien, fil dentaire, bain de bouche temporaire, gestion du stress, contrôle à 2 semaines.</a:t>
            </a:r>
            <a:endParaRPr lang="en-US" sz="2000" dirty="0">
              <a:latin typeface="Arial" panose="020B0604020202020204" pitchFamily="34" charset="0"/>
              <a:cs typeface="Arial" panose="020B0604020202020204" pitchFamily="34" charset="0"/>
            </a:endParaRPr>
          </a:p>
        </p:txBody>
      </p:sp>
      <p:sp>
        <p:nvSpPr>
          <p:cNvPr id="21" name="Text 19"/>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2000" dirty="0">
                <a:solidFill>
                  <a:srgbClr val="C7CFE0"/>
                </a:solidFill>
                <a:latin typeface="Arial" panose="020B0604020202020204" pitchFamily="34" charset="0"/>
                <a:ea typeface="Arial" pitchFamily="34" charset="-122"/>
                <a:cs typeface="Arial" panose="020B0604020202020204" pitchFamily="34" charset="0"/>
              </a:rPr>
              <a:t>21</a:t>
            </a:r>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bg>
      <p:bgPr>
        <a:solidFill>
          <a:srgbClr val="24356B"/>
        </a:solidFill>
        <a:effectLst/>
      </p:bgPr>
    </p:bg>
    <p:spTree>
      <p:nvGrpSpPr>
        <p:cNvPr id="1" name=""/>
        <p:cNvGrpSpPr/>
        <p:nvPr/>
      </p:nvGrpSpPr>
      <p:grpSpPr>
        <a:xfrm>
          <a:off x="0" y="0"/>
          <a:ext cx="0" cy="0"/>
          <a:chOff x="0" y="0"/>
          <a:chExt cx="0" cy="0"/>
        </a:xfrm>
      </p:grpSpPr>
      <p:sp>
        <p:nvSpPr>
          <p:cNvPr id="2" name="Text 0"/>
          <p:cNvSpPr/>
          <p:nvPr/>
        </p:nvSpPr>
        <p:spPr>
          <a:xfrm>
            <a:off x="502920" y="320040"/>
            <a:ext cx="11155680" cy="594360"/>
          </a:xfrm>
          <a:prstGeom prst="rect">
            <a:avLst/>
          </a:prstGeom>
          <a:noFill/>
          <a:ln/>
        </p:spPr>
        <p:txBody>
          <a:bodyPr wrap="square" lIns="0" tIns="0" rIns="0" bIns="0" rtlCol="0" anchor="ctr"/>
          <a:lstStyle/>
          <a:p>
            <a:pPr marL="0" indent="0" algn="l">
              <a:buNone/>
            </a:pPr>
            <a:r>
              <a:rPr lang="en-US" sz="2000" b="1" dirty="0">
                <a:solidFill>
                  <a:srgbClr val="FFFFFF"/>
                </a:solidFill>
                <a:latin typeface="Arial" panose="020B0604020202020204" pitchFamily="34" charset="0"/>
                <a:ea typeface="Arial" pitchFamily="34" charset="-122"/>
                <a:cs typeface="Arial" panose="020B0604020202020204" pitchFamily="34" charset="0"/>
              </a:rPr>
              <a:t>BONNES PRATIQUES</a:t>
            </a:r>
            <a:endParaRPr lang="en-US" sz="2000" dirty="0">
              <a:latin typeface="Arial" panose="020B0604020202020204" pitchFamily="34" charset="0"/>
              <a:cs typeface="Arial" panose="020B0604020202020204" pitchFamily="34" charset="0"/>
            </a:endParaRPr>
          </a:p>
        </p:txBody>
      </p:sp>
      <p:sp>
        <p:nvSpPr>
          <p:cNvPr id="3" name="Text 1"/>
          <p:cNvSpPr/>
          <p:nvPr/>
        </p:nvSpPr>
        <p:spPr>
          <a:xfrm>
            <a:off x="502920" y="886968"/>
            <a:ext cx="11155680" cy="594360"/>
          </a:xfrm>
          <a:prstGeom prst="rect">
            <a:avLst/>
          </a:prstGeom>
          <a:noFill/>
          <a:ln/>
        </p:spPr>
        <p:txBody>
          <a:bodyPr wrap="square" lIns="0" tIns="0" rIns="0" bIns="0" rtlCol="0" anchor="ctr"/>
          <a:lstStyle/>
          <a:p>
            <a:pPr marL="0" indent="0" algn="l">
              <a:buNone/>
            </a:pPr>
            <a:r>
              <a:rPr lang="en-US" sz="2000" b="1" dirty="0">
                <a:solidFill>
                  <a:srgbClr val="00AEEF"/>
                </a:solidFill>
                <a:latin typeface="Arial" panose="020B0604020202020204" pitchFamily="34" charset="0"/>
                <a:ea typeface="Arial" pitchFamily="34" charset="-122"/>
                <a:cs typeface="Arial" panose="020B0604020202020204" pitchFamily="34" charset="0"/>
              </a:rPr>
              <a:t>ET PIÈGES À ÉVITER</a:t>
            </a:r>
            <a:endParaRPr lang="en-US" sz="2000" dirty="0">
              <a:latin typeface="Arial" panose="020B0604020202020204" pitchFamily="34" charset="0"/>
              <a:cs typeface="Arial" panose="020B0604020202020204" pitchFamily="34" charset="0"/>
            </a:endParaRPr>
          </a:p>
        </p:txBody>
      </p:sp>
      <p:sp>
        <p:nvSpPr>
          <p:cNvPr id="4" name="Shape 2"/>
          <p:cNvSpPr/>
          <p:nvPr/>
        </p:nvSpPr>
        <p:spPr>
          <a:xfrm>
            <a:off x="502920" y="1499616"/>
            <a:ext cx="3291840" cy="54864"/>
          </a:xfrm>
          <a:prstGeom prst="rect">
            <a:avLst/>
          </a:prstGeom>
          <a:solidFill>
            <a:srgbClr val="00AEEF"/>
          </a:solidFill>
          <a:ln/>
        </p:spPr>
        <p:txBody>
          <a:bodyPr/>
          <a:lstStyle/>
          <a:p>
            <a:endParaRPr lang="fr-FR" sz="2000">
              <a:latin typeface="Arial" panose="020B0604020202020204" pitchFamily="34" charset="0"/>
              <a:cs typeface="Arial" panose="020B0604020202020204" pitchFamily="34" charset="0"/>
            </a:endParaRPr>
          </a:p>
        </p:txBody>
      </p:sp>
      <p:sp>
        <p:nvSpPr>
          <p:cNvPr id="5" name="Shape 3"/>
          <p:cNvSpPr/>
          <p:nvPr/>
        </p:nvSpPr>
        <p:spPr>
          <a:xfrm>
            <a:off x="502920" y="1819656"/>
            <a:ext cx="5440680" cy="3566160"/>
          </a:xfrm>
          <a:prstGeom prst="roundRect">
            <a:avLst>
              <a:gd name="adj" fmla="val 1538"/>
            </a:avLst>
          </a:prstGeom>
          <a:solidFill>
            <a:srgbClr val="1B4D3E"/>
          </a:solidFill>
          <a:ln/>
        </p:spPr>
        <p:txBody>
          <a:bodyPr/>
          <a:lstStyle/>
          <a:p>
            <a:endParaRPr lang="fr-FR" sz="2000">
              <a:latin typeface="Arial" panose="020B0604020202020204" pitchFamily="34" charset="0"/>
              <a:cs typeface="Arial" panose="020B0604020202020204" pitchFamily="34" charset="0"/>
            </a:endParaRPr>
          </a:p>
        </p:txBody>
      </p:sp>
      <p:sp>
        <p:nvSpPr>
          <p:cNvPr id="6" name="Text 4"/>
          <p:cNvSpPr/>
          <p:nvPr/>
        </p:nvSpPr>
        <p:spPr>
          <a:xfrm>
            <a:off x="777240" y="2002536"/>
            <a:ext cx="4937760" cy="457200"/>
          </a:xfrm>
          <a:prstGeom prst="rect">
            <a:avLst/>
          </a:prstGeom>
          <a:noFill/>
          <a:ln/>
        </p:spPr>
        <p:txBody>
          <a:bodyPr wrap="square" lIns="0" tIns="0" rIns="0" bIns="0" rtlCol="0" anchor="ctr"/>
          <a:lstStyle/>
          <a:p>
            <a:pPr marL="0" indent="0">
              <a:buNone/>
            </a:pPr>
            <a:r>
              <a:rPr lang="en-US" sz="2000" b="1" dirty="0">
                <a:solidFill>
                  <a:srgbClr val="FFFFFF"/>
                </a:solidFill>
                <a:latin typeface="Arial" panose="020B0604020202020204" pitchFamily="34" charset="0"/>
                <a:ea typeface="Arial" pitchFamily="34" charset="-122"/>
                <a:cs typeface="Arial" panose="020B0604020202020204" pitchFamily="34" charset="0"/>
              </a:rPr>
              <a:t>À FAIRE</a:t>
            </a:r>
            <a:endParaRPr lang="en-US" sz="2000" dirty="0">
              <a:latin typeface="Arial" panose="020B0604020202020204" pitchFamily="34" charset="0"/>
              <a:cs typeface="Arial" panose="020B0604020202020204" pitchFamily="34" charset="0"/>
            </a:endParaRPr>
          </a:p>
        </p:txBody>
      </p:sp>
      <p:sp>
        <p:nvSpPr>
          <p:cNvPr id="7" name="Text 5"/>
          <p:cNvSpPr/>
          <p:nvPr/>
        </p:nvSpPr>
        <p:spPr>
          <a:xfrm>
            <a:off x="777240" y="2596896"/>
            <a:ext cx="4937760" cy="822960"/>
          </a:xfrm>
          <a:prstGeom prst="rect">
            <a:avLst/>
          </a:prstGeom>
          <a:noFill/>
          <a:ln/>
        </p:spPr>
        <p:txBody>
          <a:bodyPr wrap="square" lIns="0" tIns="0" rIns="0" bIns="0" rtlCol="0" anchor="ctr"/>
          <a:lstStyle/>
          <a:p>
            <a:pPr marL="0" indent="0">
              <a:lnSpc>
                <a:spcPct val="12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  Formuler des indicateurs observables, pas des impressions</a:t>
            </a:r>
            <a:endParaRPr lang="en-US" sz="2000" dirty="0">
              <a:latin typeface="Arial" panose="020B0604020202020204" pitchFamily="34" charset="0"/>
              <a:cs typeface="Arial" panose="020B0604020202020204" pitchFamily="34" charset="0"/>
            </a:endParaRPr>
          </a:p>
        </p:txBody>
      </p:sp>
      <p:sp>
        <p:nvSpPr>
          <p:cNvPr id="8" name="Text 6"/>
          <p:cNvSpPr/>
          <p:nvPr/>
        </p:nvSpPr>
        <p:spPr>
          <a:xfrm>
            <a:off x="777240" y="3465576"/>
            <a:ext cx="4937760" cy="822960"/>
          </a:xfrm>
          <a:prstGeom prst="rect">
            <a:avLst/>
          </a:prstGeom>
          <a:noFill/>
          <a:ln/>
        </p:spPr>
        <p:txBody>
          <a:bodyPr wrap="square" lIns="0" tIns="0" rIns="0" bIns="0" rtlCol="0" anchor="ctr"/>
          <a:lstStyle/>
          <a:p>
            <a:pPr marL="0" indent="0">
              <a:lnSpc>
                <a:spcPct val="12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  Aligner chaque critère sur un objectif pédagogique précis</a:t>
            </a:r>
            <a:endParaRPr lang="en-US" sz="2000" dirty="0">
              <a:latin typeface="Arial" panose="020B0604020202020204" pitchFamily="34" charset="0"/>
              <a:cs typeface="Arial" panose="020B0604020202020204" pitchFamily="34" charset="0"/>
            </a:endParaRPr>
          </a:p>
        </p:txBody>
      </p:sp>
      <p:sp>
        <p:nvSpPr>
          <p:cNvPr id="9" name="Text 7"/>
          <p:cNvSpPr/>
          <p:nvPr/>
        </p:nvSpPr>
        <p:spPr>
          <a:xfrm>
            <a:off x="777240" y="4334256"/>
            <a:ext cx="4937760" cy="822960"/>
          </a:xfrm>
          <a:prstGeom prst="rect">
            <a:avLst/>
          </a:prstGeom>
          <a:noFill/>
          <a:ln/>
        </p:spPr>
        <p:txBody>
          <a:bodyPr wrap="square" lIns="0" tIns="0" rIns="0" bIns="0" rtlCol="0" anchor="ctr"/>
          <a:lstStyle/>
          <a:p>
            <a:pPr marL="0" indent="0">
              <a:lnSpc>
                <a:spcPct val="12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  Décrire chaque niveau, pas seulement le chiffrer</a:t>
            </a:r>
            <a:endParaRPr lang="en-US" sz="2000" dirty="0">
              <a:latin typeface="Arial" panose="020B0604020202020204" pitchFamily="34" charset="0"/>
              <a:cs typeface="Arial" panose="020B0604020202020204" pitchFamily="34" charset="0"/>
            </a:endParaRPr>
          </a:p>
        </p:txBody>
      </p:sp>
      <p:sp>
        <p:nvSpPr>
          <p:cNvPr id="10" name="Shape 8"/>
          <p:cNvSpPr/>
          <p:nvPr/>
        </p:nvSpPr>
        <p:spPr>
          <a:xfrm>
            <a:off x="6172200" y="1819656"/>
            <a:ext cx="5440680" cy="3566160"/>
          </a:xfrm>
          <a:prstGeom prst="roundRect">
            <a:avLst>
              <a:gd name="adj" fmla="val 1538"/>
            </a:avLst>
          </a:prstGeom>
          <a:solidFill>
            <a:srgbClr val="8C2F2F"/>
          </a:solidFill>
          <a:ln/>
        </p:spPr>
        <p:txBody>
          <a:bodyPr/>
          <a:lstStyle/>
          <a:p>
            <a:endParaRPr lang="fr-FR" sz="2000">
              <a:latin typeface="Arial" panose="020B0604020202020204" pitchFamily="34" charset="0"/>
              <a:cs typeface="Arial" panose="020B0604020202020204" pitchFamily="34" charset="0"/>
            </a:endParaRPr>
          </a:p>
        </p:txBody>
      </p:sp>
      <p:sp>
        <p:nvSpPr>
          <p:cNvPr id="11" name="Text 9"/>
          <p:cNvSpPr/>
          <p:nvPr/>
        </p:nvSpPr>
        <p:spPr>
          <a:xfrm>
            <a:off x="6446520" y="2002536"/>
            <a:ext cx="4937760" cy="457200"/>
          </a:xfrm>
          <a:prstGeom prst="rect">
            <a:avLst/>
          </a:prstGeom>
          <a:noFill/>
          <a:ln/>
        </p:spPr>
        <p:txBody>
          <a:bodyPr wrap="square" lIns="0" tIns="0" rIns="0" bIns="0" rtlCol="0" anchor="ctr"/>
          <a:lstStyle/>
          <a:p>
            <a:pPr marL="0" indent="0">
              <a:buNone/>
            </a:pPr>
            <a:r>
              <a:rPr lang="en-US" sz="2000" b="1" dirty="0">
                <a:solidFill>
                  <a:srgbClr val="FFFFFF"/>
                </a:solidFill>
                <a:latin typeface="Arial" panose="020B0604020202020204" pitchFamily="34" charset="0"/>
                <a:ea typeface="Arial" pitchFamily="34" charset="-122"/>
                <a:cs typeface="Arial" panose="020B0604020202020204" pitchFamily="34" charset="0"/>
              </a:rPr>
              <a:t>À ÉVITER</a:t>
            </a:r>
            <a:endParaRPr lang="en-US" sz="2000" dirty="0">
              <a:latin typeface="Arial" panose="020B0604020202020204" pitchFamily="34" charset="0"/>
              <a:cs typeface="Arial" panose="020B0604020202020204" pitchFamily="34" charset="0"/>
            </a:endParaRPr>
          </a:p>
        </p:txBody>
      </p:sp>
      <p:sp>
        <p:nvSpPr>
          <p:cNvPr id="12" name="Text 10"/>
          <p:cNvSpPr/>
          <p:nvPr/>
        </p:nvSpPr>
        <p:spPr>
          <a:xfrm>
            <a:off x="6446520" y="2596896"/>
            <a:ext cx="4937760" cy="822960"/>
          </a:xfrm>
          <a:prstGeom prst="rect">
            <a:avLst/>
          </a:prstGeom>
          <a:noFill/>
          <a:ln/>
        </p:spPr>
        <p:txBody>
          <a:bodyPr wrap="square" lIns="0" tIns="0" rIns="0" bIns="0" rtlCol="0" anchor="ctr"/>
          <a:lstStyle/>
          <a:p>
            <a:pPr marL="0" indent="0">
              <a:lnSpc>
                <a:spcPct val="12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  Multiplier les critères accessoires au détriment de l'essentiel</a:t>
            </a:r>
            <a:endParaRPr lang="en-US" sz="2000" dirty="0">
              <a:latin typeface="Arial" panose="020B0604020202020204" pitchFamily="34" charset="0"/>
              <a:cs typeface="Arial" panose="020B0604020202020204" pitchFamily="34" charset="0"/>
            </a:endParaRPr>
          </a:p>
        </p:txBody>
      </p:sp>
      <p:sp>
        <p:nvSpPr>
          <p:cNvPr id="13" name="Text 11"/>
          <p:cNvSpPr/>
          <p:nvPr/>
        </p:nvSpPr>
        <p:spPr>
          <a:xfrm>
            <a:off x="6446520" y="3465576"/>
            <a:ext cx="4937760" cy="822960"/>
          </a:xfrm>
          <a:prstGeom prst="rect">
            <a:avLst/>
          </a:prstGeom>
          <a:noFill/>
          <a:ln/>
        </p:spPr>
        <p:txBody>
          <a:bodyPr wrap="square" lIns="0" tIns="0" rIns="0" bIns="0" rtlCol="0" anchor="ctr"/>
          <a:lstStyle/>
          <a:p>
            <a:pPr marL="0" indent="0">
              <a:lnSpc>
                <a:spcPct val="12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  Des niveaux trop proches, impossibles à distinguer en correction</a:t>
            </a:r>
            <a:endParaRPr lang="en-US" sz="2000" dirty="0">
              <a:latin typeface="Arial" panose="020B0604020202020204" pitchFamily="34" charset="0"/>
              <a:cs typeface="Arial" panose="020B0604020202020204" pitchFamily="34" charset="0"/>
            </a:endParaRPr>
          </a:p>
        </p:txBody>
      </p:sp>
      <p:sp>
        <p:nvSpPr>
          <p:cNvPr id="14" name="Text 12"/>
          <p:cNvSpPr/>
          <p:nvPr/>
        </p:nvSpPr>
        <p:spPr>
          <a:xfrm>
            <a:off x="6446520" y="4334256"/>
            <a:ext cx="4937760" cy="822960"/>
          </a:xfrm>
          <a:prstGeom prst="rect">
            <a:avLst/>
          </a:prstGeom>
          <a:noFill/>
          <a:ln/>
        </p:spPr>
        <p:txBody>
          <a:bodyPr wrap="square" lIns="0" tIns="0" rIns="0" bIns="0" rtlCol="0" anchor="ctr"/>
          <a:lstStyle/>
          <a:p>
            <a:pPr marL="0" indent="0">
              <a:lnSpc>
                <a:spcPct val="120000"/>
              </a:lnSpc>
              <a:buNone/>
            </a:pPr>
            <a:r>
              <a:rPr lang="en-US" sz="2000" b="1" dirty="0">
                <a:solidFill>
                  <a:srgbClr val="FFFFFF"/>
                </a:solidFill>
                <a:latin typeface="Arial" panose="020B0604020202020204" pitchFamily="34" charset="0"/>
                <a:ea typeface="Arial" pitchFamily="34" charset="-122"/>
                <a:cs typeface="Arial" panose="020B0604020202020204" pitchFamily="34" charset="0"/>
              </a:rPr>
              <a:t>✗  Une grille jamais testée avant l'évaluation réelle</a:t>
            </a:r>
            <a:endParaRPr lang="en-US" sz="2000" dirty="0">
              <a:latin typeface="Arial" panose="020B0604020202020204" pitchFamily="34" charset="0"/>
              <a:cs typeface="Arial" panose="020B0604020202020204" pitchFamily="34" charset="0"/>
            </a:endParaRPr>
          </a:p>
        </p:txBody>
      </p:sp>
      <p:sp>
        <p:nvSpPr>
          <p:cNvPr id="15" name="Text 13"/>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2000" dirty="0">
                <a:solidFill>
                  <a:srgbClr val="C7CFE0"/>
                </a:solidFill>
                <a:latin typeface="Arial" panose="020B0604020202020204" pitchFamily="34" charset="0"/>
                <a:ea typeface="Arial" pitchFamily="34" charset="-122"/>
                <a:cs typeface="Arial" panose="020B0604020202020204" pitchFamily="34" charset="0"/>
              </a:rPr>
              <a:t>22</a:t>
            </a:r>
            <a:endParaRPr lang="en-US" sz="2000" dirty="0">
              <a:latin typeface="Arial" panose="020B0604020202020204" pitchFamily="34" charset="0"/>
              <a:cs typeface="Arial" panose="020B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4">
    <p:bg>
      <p:bgPr>
        <a:solidFill>
          <a:srgbClr val="24356B"/>
        </a:solidFill>
        <a:effectLst/>
      </p:bgPr>
    </p:bg>
    <p:spTree>
      <p:nvGrpSpPr>
        <p:cNvPr id="1" name=""/>
        <p:cNvGrpSpPr/>
        <p:nvPr/>
      </p:nvGrpSpPr>
      <p:grpSpPr>
        <a:xfrm>
          <a:off x="0" y="0"/>
          <a:ext cx="0" cy="0"/>
          <a:chOff x="0" y="0"/>
          <a:chExt cx="0" cy="0"/>
        </a:xfrm>
      </p:grpSpPr>
      <p:sp>
        <p:nvSpPr>
          <p:cNvPr id="2" name="Text 0"/>
          <p:cNvSpPr/>
          <p:nvPr/>
        </p:nvSpPr>
        <p:spPr>
          <a:xfrm>
            <a:off x="502920" y="320040"/>
            <a:ext cx="11155680" cy="594360"/>
          </a:xfrm>
          <a:prstGeom prst="rect">
            <a:avLst/>
          </a:prstGeom>
          <a:noFill/>
          <a:ln/>
        </p:spPr>
        <p:txBody>
          <a:bodyPr wrap="square" lIns="0" tIns="0" rIns="0" bIns="0" rtlCol="0" anchor="ctr"/>
          <a:lstStyle/>
          <a:p>
            <a:pPr marL="0" indent="0" algn="l">
              <a:buNone/>
            </a:pPr>
            <a:r>
              <a:rPr lang="en-US" sz="2400" b="1" dirty="0">
                <a:solidFill>
                  <a:srgbClr val="FFFFFF"/>
                </a:solidFill>
                <a:latin typeface="Arial" panose="020B0604020202020204" pitchFamily="34" charset="0"/>
                <a:ea typeface="Arial" pitchFamily="34" charset="-122"/>
                <a:cs typeface="Arial" panose="020B0604020202020204" pitchFamily="34" charset="0"/>
              </a:rPr>
              <a:t>CE QUE GAGNE</a:t>
            </a:r>
            <a:endParaRPr lang="en-US" sz="2400" dirty="0">
              <a:latin typeface="Arial" panose="020B0604020202020204" pitchFamily="34" charset="0"/>
              <a:cs typeface="Arial" panose="020B0604020202020204" pitchFamily="34" charset="0"/>
            </a:endParaRPr>
          </a:p>
        </p:txBody>
      </p:sp>
      <p:sp>
        <p:nvSpPr>
          <p:cNvPr id="3" name="Text 1"/>
          <p:cNvSpPr/>
          <p:nvPr/>
        </p:nvSpPr>
        <p:spPr>
          <a:xfrm>
            <a:off x="502920" y="886968"/>
            <a:ext cx="11155680" cy="594360"/>
          </a:xfrm>
          <a:prstGeom prst="rect">
            <a:avLst/>
          </a:prstGeom>
          <a:noFill/>
          <a:ln/>
        </p:spPr>
        <p:txBody>
          <a:bodyPr wrap="square" lIns="0" tIns="0" rIns="0" bIns="0" rtlCol="0" anchor="ctr"/>
          <a:lstStyle/>
          <a:p>
            <a:pPr marL="0" indent="0" algn="l">
              <a:buNone/>
            </a:pPr>
            <a:r>
              <a:rPr lang="en-US" sz="2400" b="1" dirty="0">
                <a:solidFill>
                  <a:srgbClr val="00AEEF"/>
                </a:solidFill>
                <a:latin typeface="Arial" panose="020B0604020202020204" pitchFamily="34" charset="0"/>
                <a:ea typeface="Arial" pitchFamily="34" charset="-122"/>
                <a:cs typeface="Arial" panose="020B0604020202020204" pitchFamily="34" charset="0"/>
              </a:rPr>
              <a:t>CHAQUE ACTEUR</a:t>
            </a:r>
            <a:endParaRPr lang="en-US" sz="2400" dirty="0">
              <a:latin typeface="Arial" panose="020B0604020202020204" pitchFamily="34" charset="0"/>
              <a:cs typeface="Arial" panose="020B0604020202020204" pitchFamily="34" charset="0"/>
            </a:endParaRPr>
          </a:p>
        </p:txBody>
      </p:sp>
      <p:sp>
        <p:nvSpPr>
          <p:cNvPr id="4" name="Shape 2"/>
          <p:cNvSpPr/>
          <p:nvPr/>
        </p:nvSpPr>
        <p:spPr>
          <a:xfrm>
            <a:off x="502920" y="1499616"/>
            <a:ext cx="3291840" cy="54864"/>
          </a:xfrm>
          <a:prstGeom prst="rect">
            <a:avLst/>
          </a:prstGeom>
          <a:solidFill>
            <a:srgbClr val="00AEEF"/>
          </a:solidFill>
          <a:ln/>
        </p:spPr>
        <p:txBody>
          <a:bodyPr/>
          <a:lstStyle/>
          <a:p>
            <a:endParaRPr lang="fr-FR" sz="2400">
              <a:latin typeface="Arial" panose="020B0604020202020204" pitchFamily="34" charset="0"/>
              <a:cs typeface="Arial" panose="020B0604020202020204" pitchFamily="34" charset="0"/>
            </a:endParaRPr>
          </a:p>
        </p:txBody>
      </p:sp>
      <p:sp>
        <p:nvSpPr>
          <p:cNvPr id="5" name="Shape 3"/>
          <p:cNvSpPr/>
          <p:nvPr/>
        </p:nvSpPr>
        <p:spPr>
          <a:xfrm>
            <a:off x="502920" y="1911096"/>
            <a:ext cx="11155680" cy="960120"/>
          </a:xfrm>
          <a:prstGeom prst="roundRect">
            <a:avLst>
              <a:gd name="adj" fmla="val 5714"/>
            </a:avLst>
          </a:prstGeom>
          <a:solidFill>
            <a:srgbClr val="0B1E45"/>
          </a:solidFill>
          <a:ln w="9525">
            <a:solidFill>
              <a:srgbClr val="FFFFFF"/>
            </a:solidFill>
            <a:prstDash val="solid"/>
          </a:ln>
        </p:spPr>
        <p:txBody>
          <a:bodyPr/>
          <a:lstStyle/>
          <a:p>
            <a:endParaRPr lang="fr-FR" sz="2400">
              <a:latin typeface="Arial" panose="020B0604020202020204" pitchFamily="34" charset="0"/>
              <a:cs typeface="Arial" panose="020B0604020202020204" pitchFamily="34" charset="0"/>
            </a:endParaRPr>
          </a:p>
        </p:txBody>
      </p:sp>
      <p:sp>
        <p:nvSpPr>
          <p:cNvPr id="6" name="Shape 4"/>
          <p:cNvSpPr/>
          <p:nvPr/>
        </p:nvSpPr>
        <p:spPr>
          <a:xfrm>
            <a:off x="667512" y="2162556"/>
            <a:ext cx="457200" cy="457200"/>
          </a:xfrm>
          <a:prstGeom prst="ellipse">
            <a:avLst/>
          </a:prstGeom>
          <a:solidFill>
            <a:srgbClr val="0E7C86"/>
          </a:solidFill>
          <a:ln/>
        </p:spPr>
        <p:txBody>
          <a:bodyPr/>
          <a:lstStyle/>
          <a:p>
            <a:endParaRPr lang="fr-FR" sz="2400">
              <a:latin typeface="Arial" panose="020B0604020202020204" pitchFamily="34" charset="0"/>
              <a:cs typeface="Arial" panose="020B0604020202020204" pitchFamily="34" charset="0"/>
            </a:endParaRPr>
          </a:p>
        </p:txBody>
      </p:sp>
      <p:sp>
        <p:nvSpPr>
          <p:cNvPr id="7" name="Text 5"/>
          <p:cNvSpPr/>
          <p:nvPr/>
        </p:nvSpPr>
        <p:spPr>
          <a:xfrm>
            <a:off x="667512" y="2162556"/>
            <a:ext cx="457200" cy="45720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anose="020B0604020202020204" pitchFamily="34" charset="0"/>
                <a:ea typeface="Arial" pitchFamily="34" charset="-122"/>
                <a:cs typeface="Arial" panose="020B0604020202020204" pitchFamily="34" charset="0"/>
              </a:rPr>
              <a:t>1</a:t>
            </a:r>
            <a:endParaRPr lang="en-US" sz="2400" dirty="0">
              <a:latin typeface="Arial" panose="020B0604020202020204" pitchFamily="34" charset="0"/>
              <a:cs typeface="Arial" panose="020B0604020202020204" pitchFamily="34" charset="0"/>
            </a:endParaRPr>
          </a:p>
        </p:txBody>
      </p:sp>
      <p:sp>
        <p:nvSpPr>
          <p:cNvPr id="8" name="Text 6"/>
          <p:cNvSpPr/>
          <p:nvPr/>
        </p:nvSpPr>
        <p:spPr>
          <a:xfrm>
            <a:off x="1280160" y="2002536"/>
            <a:ext cx="3200400" cy="777240"/>
          </a:xfrm>
          <a:prstGeom prst="rect">
            <a:avLst/>
          </a:prstGeom>
          <a:noFill/>
          <a:ln/>
        </p:spPr>
        <p:txBody>
          <a:bodyPr wrap="square" lIns="0" tIns="0" rIns="0" bIns="0" rtlCol="0" anchor="ctr"/>
          <a:lstStyle/>
          <a:p>
            <a:pPr marL="0" indent="0">
              <a:lnSpc>
                <a:spcPct val="110000"/>
              </a:lnSpc>
              <a:buNone/>
            </a:pPr>
            <a:r>
              <a:rPr lang="en-US" sz="2400" b="1" dirty="0">
                <a:solidFill>
                  <a:srgbClr val="FFFFFF"/>
                </a:solidFill>
                <a:latin typeface="Arial" panose="020B0604020202020204" pitchFamily="34" charset="0"/>
                <a:ea typeface="Arial" pitchFamily="34" charset="-122"/>
                <a:cs typeface="Arial" panose="020B0604020202020204" pitchFamily="34" charset="0"/>
              </a:rPr>
              <a:t>Pour l'enseignant</a:t>
            </a:r>
            <a:endParaRPr lang="en-US" sz="2400" dirty="0">
              <a:latin typeface="Arial" panose="020B0604020202020204" pitchFamily="34" charset="0"/>
              <a:cs typeface="Arial" panose="020B0604020202020204" pitchFamily="34" charset="0"/>
            </a:endParaRPr>
          </a:p>
        </p:txBody>
      </p:sp>
      <p:sp>
        <p:nvSpPr>
          <p:cNvPr id="9" name="Text 7"/>
          <p:cNvSpPr/>
          <p:nvPr/>
        </p:nvSpPr>
        <p:spPr>
          <a:xfrm>
            <a:off x="4617720" y="2002536"/>
            <a:ext cx="6858000" cy="777240"/>
          </a:xfrm>
          <a:prstGeom prst="rect">
            <a:avLst/>
          </a:prstGeom>
          <a:noFill/>
          <a:ln/>
        </p:spPr>
        <p:txBody>
          <a:bodyPr wrap="square" lIns="0" tIns="0" rIns="0" bIns="0" rtlCol="0" anchor="ctr"/>
          <a:lstStyle/>
          <a:p>
            <a:pPr marL="0" indent="0">
              <a:lnSpc>
                <a:spcPct val="115000"/>
              </a:lnSpc>
              <a:buNone/>
            </a:pPr>
            <a:r>
              <a:rPr lang="en-US" sz="2400" b="1" i="1" dirty="0">
                <a:solidFill>
                  <a:srgbClr val="F4A97F"/>
                </a:solidFill>
                <a:latin typeface="Arial" panose="020B0604020202020204" pitchFamily="34" charset="0"/>
                <a:ea typeface="Arial" pitchFamily="34" charset="-122"/>
                <a:cs typeface="Arial" panose="020B0604020202020204" pitchFamily="34" charset="0"/>
              </a:rPr>
              <a:t>Correction plus rapide, plus objective, défendable en cas de contestation</a:t>
            </a:r>
            <a:endParaRPr lang="en-US" sz="2400" dirty="0">
              <a:latin typeface="Arial" panose="020B0604020202020204" pitchFamily="34" charset="0"/>
              <a:cs typeface="Arial" panose="020B0604020202020204" pitchFamily="34" charset="0"/>
            </a:endParaRPr>
          </a:p>
        </p:txBody>
      </p:sp>
      <p:sp>
        <p:nvSpPr>
          <p:cNvPr id="10" name="Shape 8"/>
          <p:cNvSpPr/>
          <p:nvPr/>
        </p:nvSpPr>
        <p:spPr>
          <a:xfrm>
            <a:off x="502920" y="3008376"/>
            <a:ext cx="11155680" cy="960120"/>
          </a:xfrm>
          <a:prstGeom prst="roundRect">
            <a:avLst>
              <a:gd name="adj" fmla="val 5714"/>
            </a:avLst>
          </a:prstGeom>
          <a:solidFill>
            <a:srgbClr val="0B1E45"/>
          </a:solidFill>
          <a:ln w="9525">
            <a:solidFill>
              <a:srgbClr val="FFFFFF"/>
            </a:solidFill>
            <a:prstDash val="solid"/>
          </a:ln>
        </p:spPr>
        <p:txBody>
          <a:bodyPr/>
          <a:lstStyle/>
          <a:p>
            <a:endParaRPr lang="fr-FR" sz="2400">
              <a:latin typeface="Arial" panose="020B0604020202020204" pitchFamily="34" charset="0"/>
              <a:cs typeface="Arial" panose="020B0604020202020204" pitchFamily="34" charset="0"/>
            </a:endParaRPr>
          </a:p>
        </p:txBody>
      </p:sp>
      <p:sp>
        <p:nvSpPr>
          <p:cNvPr id="11" name="Shape 9"/>
          <p:cNvSpPr/>
          <p:nvPr/>
        </p:nvSpPr>
        <p:spPr>
          <a:xfrm>
            <a:off x="667512" y="3259836"/>
            <a:ext cx="457200" cy="457200"/>
          </a:xfrm>
          <a:prstGeom prst="ellipse">
            <a:avLst/>
          </a:prstGeom>
          <a:solidFill>
            <a:srgbClr val="0E7C86"/>
          </a:solidFill>
          <a:ln/>
        </p:spPr>
        <p:txBody>
          <a:bodyPr/>
          <a:lstStyle/>
          <a:p>
            <a:endParaRPr lang="fr-FR" sz="2400">
              <a:latin typeface="Arial" panose="020B0604020202020204" pitchFamily="34" charset="0"/>
              <a:cs typeface="Arial" panose="020B0604020202020204" pitchFamily="34" charset="0"/>
            </a:endParaRPr>
          </a:p>
        </p:txBody>
      </p:sp>
      <p:sp>
        <p:nvSpPr>
          <p:cNvPr id="12" name="Text 10"/>
          <p:cNvSpPr/>
          <p:nvPr/>
        </p:nvSpPr>
        <p:spPr>
          <a:xfrm>
            <a:off x="667512" y="3259836"/>
            <a:ext cx="457200" cy="45720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anose="020B0604020202020204" pitchFamily="34" charset="0"/>
                <a:ea typeface="Arial" pitchFamily="34" charset="-122"/>
                <a:cs typeface="Arial" panose="020B0604020202020204" pitchFamily="34" charset="0"/>
              </a:rPr>
              <a:t>2</a:t>
            </a:r>
            <a:endParaRPr lang="en-US" sz="2400" dirty="0">
              <a:latin typeface="Arial" panose="020B0604020202020204" pitchFamily="34" charset="0"/>
              <a:cs typeface="Arial" panose="020B0604020202020204" pitchFamily="34" charset="0"/>
            </a:endParaRPr>
          </a:p>
        </p:txBody>
      </p:sp>
      <p:sp>
        <p:nvSpPr>
          <p:cNvPr id="13" name="Text 11"/>
          <p:cNvSpPr/>
          <p:nvPr/>
        </p:nvSpPr>
        <p:spPr>
          <a:xfrm>
            <a:off x="1280160" y="3099816"/>
            <a:ext cx="3200400" cy="777240"/>
          </a:xfrm>
          <a:prstGeom prst="rect">
            <a:avLst/>
          </a:prstGeom>
          <a:noFill/>
          <a:ln/>
        </p:spPr>
        <p:txBody>
          <a:bodyPr wrap="square" lIns="0" tIns="0" rIns="0" bIns="0" rtlCol="0" anchor="ctr"/>
          <a:lstStyle/>
          <a:p>
            <a:pPr marL="0" indent="0">
              <a:lnSpc>
                <a:spcPct val="110000"/>
              </a:lnSpc>
              <a:buNone/>
            </a:pPr>
            <a:r>
              <a:rPr lang="en-US" sz="2400" b="1" dirty="0">
                <a:solidFill>
                  <a:srgbClr val="FFFFFF"/>
                </a:solidFill>
                <a:latin typeface="Arial" panose="020B0604020202020204" pitchFamily="34" charset="0"/>
                <a:ea typeface="Arial" pitchFamily="34" charset="-122"/>
                <a:cs typeface="Arial" panose="020B0604020202020204" pitchFamily="34" charset="0"/>
              </a:rPr>
              <a:t>Pour l'étudiant</a:t>
            </a:r>
            <a:endParaRPr lang="en-US" sz="2400" dirty="0">
              <a:latin typeface="Arial" panose="020B0604020202020204" pitchFamily="34" charset="0"/>
              <a:cs typeface="Arial" panose="020B0604020202020204" pitchFamily="34" charset="0"/>
            </a:endParaRPr>
          </a:p>
        </p:txBody>
      </p:sp>
      <p:sp>
        <p:nvSpPr>
          <p:cNvPr id="14" name="Text 12"/>
          <p:cNvSpPr/>
          <p:nvPr/>
        </p:nvSpPr>
        <p:spPr>
          <a:xfrm>
            <a:off x="4617720" y="3099816"/>
            <a:ext cx="6858000" cy="777240"/>
          </a:xfrm>
          <a:prstGeom prst="rect">
            <a:avLst/>
          </a:prstGeom>
          <a:noFill/>
          <a:ln/>
        </p:spPr>
        <p:txBody>
          <a:bodyPr wrap="square" lIns="0" tIns="0" rIns="0" bIns="0" rtlCol="0" anchor="ctr"/>
          <a:lstStyle/>
          <a:p>
            <a:pPr marL="0" indent="0">
              <a:lnSpc>
                <a:spcPct val="115000"/>
              </a:lnSpc>
              <a:buNone/>
            </a:pPr>
            <a:r>
              <a:rPr lang="en-US" sz="2400" b="1" i="1" dirty="0">
                <a:solidFill>
                  <a:srgbClr val="F4A97F"/>
                </a:solidFill>
                <a:latin typeface="Arial" panose="020B0604020202020204" pitchFamily="34" charset="0"/>
                <a:ea typeface="Arial" pitchFamily="34" charset="-122"/>
                <a:cs typeface="Arial" panose="020B0604020202020204" pitchFamily="34" charset="0"/>
              </a:rPr>
              <a:t>Attentes explicites avant l'épreuve, feedback détaillé après la note</a:t>
            </a:r>
            <a:endParaRPr lang="en-US" sz="2400" dirty="0">
              <a:latin typeface="Arial" panose="020B0604020202020204" pitchFamily="34" charset="0"/>
              <a:cs typeface="Arial" panose="020B0604020202020204" pitchFamily="34" charset="0"/>
            </a:endParaRPr>
          </a:p>
        </p:txBody>
      </p:sp>
      <p:sp>
        <p:nvSpPr>
          <p:cNvPr id="15" name="Shape 13"/>
          <p:cNvSpPr/>
          <p:nvPr/>
        </p:nvSpPr>
        <p:spPr>
          <a:xfrm>
            <a:off x="502920" y="4105656"/>
            <a:ext cx="11155680" cy="960120"/>
          </a:xfrm>
          <a:prstGeom prst="roundRect">
            <a:avLst>
              <a:gd name="adj" fmla="val 5714"/>
            </a:avLst>
          </a:prstGeom>
          <a:solidFill>
            <a:srgbClr val="0B1E45"/>
          </a:solidFill>
          <a:ln w="9525">
            <a:solidFill>
              <a:srgbClr val="FFFFFF"/>
            </a:solidFill>
            <a:prstDash val="solid"/>
          </a:ln>
        </p:spPr>
        <p:txBody>
          <a:bodyPr/>
          <a:lstStyle/>
          <a:p>
            <a:endParaRPr lang="fr-FR" sz="2400">
              <a:latin typeface="Arial" panose="020B0604020202020204" pitchFamily="34" charset="0"/>
              <a:cs typeface="Arial" panose="020B0604020202020204" pitchFamily="34" charset="0"/>
            </a:endParaRPr>
          </a:p>
        </p:txBody>
      </p:sp>
      <p:sp>
        <p:nvSpPr>
          <p:cNvPr id="16" name="Shape 14"/>
          <p:cNvSpPr/>
          <p:nvPr/>
        </p:nvSpPr>
        <p:spPr>
          <a:xfrm>
            <a:off x="667512" y="4357116"/>
            <a:ext cx="457200" cy="457200"/>
          </a:xfrm>
          <a:prstGeom prst="ellipse">
            <a:avLst/>
          </a:prstGeom>
          <a:solidFill>
            <a:srgbClr val="0E7C86"/>
          </a:solidFill>
          <a:ln/>
        </p:spPr>
        <p:txBody>
          <a:bodyPr/>
          <a:lstStyle/>
          <a:p>
            <a:endParaRPr lang="fr-FR" sz="2400">
              <a:latin typeface="Arial" panose="020B0604020202020204" pitchFamily="34" charset="0"/>
              <a:cs typeface="Arial" panose="020B0604020202020204" pitchFamily="34" charset="0"/>
            </a:endParaRPr>
          </a:p>
        </p:txBody>
      </p:sp>
      <p:sp>
        <p:nvSpPr>
          <p:cNvPr id="17" name="Text 15"/>
          <p:cNvSpPr/>
          <p:nvPr/>
        </p:nvSpPr>
        <p:spPr>
          <a:xfrm>
            <a:off x="667512" y="4357116"/>
            <a:ext cx="457200" cy="45720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anose="020B0604020202020204" pitchFamily="34" charset="0"/>
                <a:ea typeface="Arial" pitchFamily="34" charset="-122"/>
                <a:cs typeface="Arial" panose="020B0604020202020204" pitchFamily="34" charset="0"/>
              </a:rPr>
              <a:t>3</a:t>
            </a:r>
            <a:endParaRPr lang="en-US" sz="2400" dirty="0">
              <a:latin typeface="Arial" panose="020B0604020202020204" pitchFamily="34" charset="0"/>
              <a:cs typeface="Arial" panose="020B0604020202020204" pitchFamily="34" charset="0"/>
            </a:endParaRPr>
          </a:p>
        </p:txBody>
      </p:sp>
      <p:sp>
        <p:nvSpPr>
          <p:cNvPr id="18" name="Text 16"/>
          <p:cNvSpPr/>
          <p:nvPr/>
        </p:nvSpPr>
        <p:spPr>
          <a:xfrm>
            <a:off x="1280160" y="4197096"/>
            <a:ext cx="3200400" cy="777240"/>
          </a:xfrm>
          <a:prstGeom prst="rect">
            <a:avLst/>
          </a:prstGeom>
          <a:noFill/>
          <a:ln/>
        </p:spPr>
        <p:txBody>
          <a:bodyPr wrap="square" lIns="0" tIns="0" rIns="0" bIns="0" rtlCol="0" anchor="ctr"/>
          <a:lstStyle/>
          <a:p>
            <a:pPr marL="0" indent="0">
              <a:lnSpc>
                <a:spcPct val="110000"/>
              </a:lnSpc>
              <a:buNone/>
            </a:pPr>
            <a:r>
              <a:rPr lang="en-US" sz="2400" b="1" dirty="0">
                <a:solidFill>
                  <a:srgbClr val="FFFFFF"/>
                </a:solidFill>
                <a:latin typeface="Arial" panose="020B0604020202020204" pitchFamily="34" charset="0"/>
                <a:ea typeface="Arial" pitchFamily="34" charset="-122"/>
                <a:cs typeface="Arial" panose="020B0604020202020204" pitchFamily="34" charset="0"/>
              </a:rPr>
              <a:t>Pour l'institution</a:t>
            </a:r>
            <a:endParaRPr lang="en-US" sz="2400" dirty="0">
              <a:latin typeface="Arial" panose="020B0604020202020204" pitchFamily="34" charset="0"/>
              <a:cs typeface="Arial" panose="020B0604020202020204" pitchFamily="34" charset="0"/>
            </a:endParaRPr>
          </a:p>
        </p:txBody>
      </p:sp>
      <p:sp>
        <p:nvSpPr>
          <p:cNvPr id="19" name="Text 17"/>
          <p:cNvSpPr/>
          <p:nvPr/>
        </p:nvSpPr>
        <p:spPr>
          <a:xfrm>
            <a:off x="4617720" y="4197096"/>
            <a:ext cx="6858000" cy="777240"/>
          </a:xfrm>
          <a:prstGeom prst="rect">
            <a:avLst/>
          </a:prstGeom>
          <a:noFill/>
          <a:ln/>
        </p:spPr>
        <p:txBody>
          <a:bodyPr wrap="square" lIns="0" tIns="0" rIns="0" bIns="0" rtlCol="0" anchor="ctr"/>
          <a:lstStyle/>
          <a:p>
            <a:pPr marL="0" indent="0">
              <a:lnSpc>
                <a:spcPct val="115000"/>
              </a:lnSpc>
              <a:buNone/>
            </a:pPr>
            <a:r>
              <a:rPr lang="en-US" sz="2400" b="1" i="1" dirty="0">
                <a:solidFill>
                  <a:srgbClr val="F4A97F"/>
                </a:solidFill>
                <a:latin typeface="Arial" panose="020B0604020202020204" pitchFamily="34" charset="0"/>
                <a:ea typeface="Arial" pitchFamily="34" charset="-122"/>
                <a:cs typeface="Arial" panose="020B0604020202020204" pitchFamily="34" charset="0"/>
              </a:rPr>
              <a:t>Cohérence et traçabilité entre objectifs, enseignement et évaluation</a:t>
            </a:r>
            <a:endParaRPr lang="en-US" sz="2400" dirty="0">
              <a:latin typeface="Arial" panose="020B0604020202020204" pitchFamily="34" charset="0"/>
              <a:cs typeface="Arial" panose="020B0604020202020204" pitchFamily="34" charset="0"/>
            </a:endParaRPr>
          </a:p>
        </p:txBody>
      </p:sp>
      <p:sp>
        <p:nvSpPr>
          <p:cNvPr id="20" name="Text 18"/>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2400" dirty="0">
                <a:solidFill>
                  <a:srgbClr val="C7CFE0"/>
                </a:solidFill>
                <a:latin typeface="Arial" panose="020B0604020202020204" pitchFamily="34" charset="0"/>
                <a:ea typeface="Arial" pitchFamily="34" charset="-122"/>
                <a:cs typeface="Arial" panose="020B0604020202020204" pitchFamily="34" charset="0"/>
              </a:rPr>
              <a:t>23</a:t>
            </a:r>
            <a:endParaRPr lang="en-US" sz="2400" dirty="0">
              <a:latin typeface="Arial" panose="020B0604020202020204" pitchFamily="34" charset="0"/>
              <a:cs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5">
    <p:bg>
      <p:bgPr>
        <a:solidFill>
          <a:srgbClr val="24356B"/>
        </a:solidFill>
        <a:effectLst/>
      </p:bgPr>
    </p:bg>
    <p:spTree>
      <p:nvGrpSpPr>
        <p:cNvPr id="1" name=""/>
        <p:cNvGrpSpPr/>
        <p:nvPr/>
      </p:nvGrpSpPr>
      <p:grpSpPr>
        <a:xfrm>
          <a:off x="0" y="0"/>
          <a:ext cx="0" cy="0"/>
          <a:chOff x="0" y="0"/>
          <a:chExt cx="0" cy="0"/>
        </a:xfrm>
      </p:grpSpPr>
      <p:sp>
        <p:nvSpPr>
          <p:cNvPr id="2" name="Text 0"/>
          <p:cNvSpPr/>
          <p:nvPr/>
        </p:nvSpPr>
        <p:spPr>
          <a:xfrm>
            <a:off x="502920" y="320040"/>
            <a:ext cx="11155680" cy="594360"/>
          </a:xfrm>
          <a:prstGeom prst="rect">
            <a:avLst/>
          </a:prstGeom>
          <a:noFill/>
          <a:ln/>
        </p:spPr>
        <p:txBody>
          <a:bodyPr wrap="square" lIns="0" tIns="0" rIns="0" bIns="0" rtlCol="0" anchor="ctr"/>
          <a:lstStyle/>
          <a:p>
            <a:pPr marL="0" indent="0" algn="l">
              <a:buNone/>
            </a:pPr>
            <a:r>
              <a:rPr lang="en-US" sz="2800" b="1" dirty="0">
                <a:solidFill>
                  <a:srgbClr val="FFFFFF"/>
                </a:solidFill>
                <a:latin typeface="Arial" panose="020B0604020202020204" pitchFamily="34" charset="0"/>
                <a:ea typeface="Arial" pitchFamily="34" charset="-122"/>
                <a:cs typeface="Arial" panose="020B0604020202020204" pitchFamily="34" charset="0"/>
              </a:rPr>
              <a:t>CONSTRUIRE VOTRE PROPRE</a:t>
            </a:r>
            <a:endParaRPr lang="en-US" sz="2800" dirty="0">
              <a:latin typeface="Arial" panose="020B0604020202020204" pitchFamily="34" charset="0"/>
              <a:cs typeface="Arial" panose="020B0604020202020204" pitchFamily="34" charset="0"/>
            </a:endParaRPr>
          </a:p>
        </p:txBody>
      </p:sp>
      <p:sp>
        <p:nvSpPr>
          <p:cNvPr id="3" name="Text 1"/>
          <p:cNvSpPr/>
          <p:nvPr/>
        </p:nvSpPr>
        <p:spPr>
          <a:xfrm>
            <a:off x="502920" y="886968"/>
            <a:ext cx="11155680" cy="594360"/>
          </a:xfrm>
          <a:prstGeom prst="rect">
            <a:avLst/>
          </a:prstGeom>
          <a:noFill/>
          <a:ln/>
        </p:spPr>
        <p:txBody>
          <a:bodyPr wrap="square" lIns="0" tIns="0" rIns="0" bIns="0" rtlCol="0" anchor="ctr"/>
          <a:lstStyle/>
          <a:p>
            <a:pPr marL="0" indent="0" algn="l">
              <a:buNone/>
            </a:pPr>
            <a:r>
              <a:rPr lang="en-US" sz="2800" b="1" dirty="0">
                <a:solidFill>
                  <a:srgbClr val="00AEEF"/>
                </a:solidFill>
                <a:latin typeface="Arial" panose="020B0604020202020204" pitchFamily="34" charset="0"/>
                <a:ea typeface="Arial" pitchFamily="34" charset="-122"/>
                <a:cs typeface="Arial" panose="020B0604020202020204" pitchFamily="34" charset="0"/>
              </a:rPr>
              <a:t>GRILLE CRITÉRIÉE</a:t>
            </a:r>
            <a:endParaRPr lang="en-US" sz="2800" dirty="0">
              <a:latin typeface="Arial" panose="020B0604020202020204" pitchFamily="34" charset="0"/>
              <a:cs typeface="Arial" panose="020B0604020202020204" pitchFamily="34" charset="0"/>
            </a:endParaRPr>
          </a:p>
        </p:txBody>
      </p:sp>
      <p:sp>
        <p:nvSpPr>
          <p:cNvPr id="4" name="Shape 2"/>
          <p:cNvSpPr/>
          <p:nvPr/>
        </p:nvSpPr>
        <p:spPr>
          <a:xfrm>
            <a:off x="502920" y="1499616"/>
            <a:ext cx="3291840" cy="54864"/>
          </a:xfrm>
          <a:prstGeom prst="rect">
            <a:avLst/>
          </a:prstGeom>
          <a:solidFill>
            <a:srgbClr val="00AEEF"/>
          </a:solidFill>
          <a:ln/>
        </p:spPr>
        <p:txBody>
          <a:bodyPr/>
          <a:lstStyle/>
          <a:p>
            <a:endParaRPr lang="fr-FR" sz="2800">
              <a:latin typeface="Arial" panose="020B0604020202020204" pitchFamily="34" charset="0"/>
              <a:cs typeface="Arial" panose="020B0604020202020204" pitchFamily="34" charset="0"/>
            </a:endParaRPr>
          </a:p>
        </p:txBody>
      </p:sp>
      <p:sp>
        <p:nvSpPr>
          <p:cNvPr id="5" name="Shape 3"/>
          <p:cNvSpPr/>
          <p:nvPr/>
        </p:nvSpPr>
        <p:spPr>
          <a:xfrm>
            <a:off x="594360" y="1865376"/>
            <a:ext cx="502920" cy="502920"/>
          </a:xfrm>
          <a:prstGeom prst="ellipse">
            <a:avLst/>
          </a:prstGeom>
          <a:solidFill>
            <a:srgbClr val="0E7C86"/>
          </a:solidFill>
          <a:ln/>
        </p:spPr>
        <p:txBody>
          <a:bodyPr/>
          <a:lstStyle/>
          <a:p>
            <a:endParaRPr lang="fr-FR" sz="2800">
              <a:latin typeface="Arial" panose="020B0604020202020204" pitchFamily="34" charset="0"/>
              <a:cs typeface="Arial" panose="020B0604020202020204" pitchFamily="34" charset="0"/>
            </a:endParaRPr>
          </a:p>
        </p:txBody>
      </p:sp>
      <p:sp>
        <p:nvSpPr>
          <p:cNvPr id="6" name="Text 4"/>
          <p:cNvSpPr/>
          <p:nvPr/>
        </p:nvSpPr>
        <p:spPr>
          <a:xfrm>
            <a:off x="594360" y="1865376"/>
            <a:ext cx="502920" cy="502920"/>
          </a:xfrm>
          <a:prstGeom prst="rect">
            <a:avLst/>
          </a:prstGeom>
          <a:noFill/>
          <a:ln/>
        </p:spPr>
        <p:txBody>
          <a:bodyPr wrap="square" lIns="0" tIns="0" rIns="0" bIns="0" rtlCol="0" anchor="ctr"/>
          <a:lstStyle/>
          <a:p>
            <a:pPr marL="0" indent="0" algn="ctr">
              <a:buNone/>
            </a:pPr>
            <a:r>
              <a:rPr lang="en-US" sz="2800" b="1" dirty="0">
                <a:solidFill>
                  <a:srgbClr val="FFFFFF"/>
                </a:solidFill>
                <a:latin typeface="Arial" panose="020B0604020202020204" pitchFamily="34" charset="0"/>
                <a:ea typeface="Arial" pitchFamily="34" charset="-122"/>
                <a:cs typeface="Arial" panose="020B0604020202020204" pitchFamily="34" charset="0"/>
              </a:rPr>
              <a:t>1</a:t>
            </a:r>
            <a:endParaRPr lang="en-US" sz="2800" dirty="0">
              <a:latin typeface="Arial" panose="020B0604020202020204" pitchFamily="34" charset="0"/>
              <a:cs typeface="Arial" panose="020B0604020202020204" pitchFamily="34" charset="0"/>
            </a:endParaRPr>
          </a:p>
        </p:txBody>
      </p:sp>
      <p:sp>
        <p:nvSpPr>
          <p:cNvPr id="7" name="Text 5"/>
          <p:cNvSpPr/>
          <p:nvPr/>
        </p:nvSpPr>
        <p:spPr>
          <a:xfrm>
            <a:off x="1280160" y="1819656"/>
            <a:ext cx="10332720" cy="594360"/>
          </a:xfrm>
          <a:prstGeom prst="rect">
            <a:avLst/>
          </a:prstGeom>
          <a:noFill/>
          <a:ln/>
        </p:spPr>
        <p:txBody>
          <a:bodyPr wrap="square" lIns="0" tIns="0" rIns="0" bIns="0" rtlCol="0" anchor="ctr"/>
          <a:lstStyle/>
          <a:p>
            <a:pPr marL="0" indent="0">
              <a:lnSpc>
                <a:spcPct val="115000"/>
              </a:lnSpc>
              <a:buNone/>
            </a:pPr>
            <a:r>
              <a:rPr lang="en-US" sz="2800" b="1" dirty="0">
                <a:solidFill>
                  <a:srgbClr val="FFFFFF"/>
                </a:solidFill>
                <a:latin typeface="Arial" panose="020B0604020202020204" pitchFamily="34" charset="0"/>
                <a:ea typeface="Arial" pitchFamily="34" charset="-122"/>
                <a:cs typeface="Arial" panose="020B0604020202020204" pitchFamily="34" charset="0"/>
              </a:rPr>
              <a:t>Choisissez une évaluation existante de votre cours</a:t>
            </a:r>
            <a:endParaRPr lang="en-US" sz="2800" dirty="0">
              <a:latin typeface="Arial" panose="020B0604020202020204" pitchFamily="34" charset="0"/>
              <a:cs typeface="Arial" panose="020B0604020202020204" pitchFamily="34" charset="0"/>
            </a:endParaRPr>
          </a:p>
        </p:txBody>
      </p:sp>
      <p:sp>
        <p:nvSpPr>
          <p:cNvPr id="8" name="Shape 6"/>
          <p:cNvSpPr/>
          <p:nvPr/>
        </p:nvSpPr>
        <p:spPr>
          <a:xfrm>
            <a:off x="594360" y="2523744"/>
            <a:ext cx="502920" cy="502920"/>
          </a:xfrm>
          <a:prstGeom prst="ellipse">
            <a:avLst/>
          </a:prstGeom>
          <a:solidFill>
            <a:srgbClr val="0E7C86"/>
          </a:solidFill>
          <a:ln/>
        </p:spPr>
        <p:txBody>
          <a:bodyPr/>
          <a:lstStyle/>
          <a:p>
            <a:endParaRPr lang="fr-FR" sz="2800">
              <a:latin typeface="Arial" panose="020B0604020202020204" pitchFamily="34" charset="0"/>
              <a:cs typeface="Arial" panose="020B0604020202020204" pitchFamily="34" charset="0"/>
            </a:endParaRPr>
          </a:p>
        </p:txBody>
      </p:sp>
      <p:sp>
        <p:nvSpPr>
          <p:cNvPr id="9" name="Text 7"/>
          <p:cNvSpPr/>
          <p:nvPr/>
        </p:nvSpPr>
        <p:spPr>
          <a:xfrm>
            <a:off x="594360" y="2523744"/>
            <a:ext cx="502920" cy="502920"/>
          </a:xfrm>
          <a:prstGeom prst="rect">
            <a:avLst/>
          </a:prstGeom>
          <a:noFill/>
          <a:ln/>
        </p:spPr>
        <p:txBody>
          <a:bodyPr wrap="square" lIns="0" tIns="0" rIns="0" bIns="0" rtlCol="0" anchor="ctr"/>
          <a:lstStyle/>
          <a:p>
            <a:pPr marL="0" indent="0" algn="ctr">
              <a:buNone/>
            </a:pPr>
            <a:r>
              <a:rPr lang="en-US" sz="2800" b="1" dirty="0">
                <a:solidFill>
                  <a:srgbClr val="FFFFFF"/>
                </a:solidFill>
                <a:latin typeface="Arial" panose="020B0604020202020204" pitchFamily="34" charset="0"/>
                <a:ea typeface="Arial" pitchFamily="34" charset="-122"/>
                <a:cs typeface="Arial" panose="020B0604020202020204" pitchFamily="34" charset="0"/>
              </a:rPr>
              <a:t>2</a:t>
            </a:r>
            <a:endParaRPr lang="en-US" sz="2800" dirty="0">
              <a:latin typeface="Arial" panose="020B0604020202020204" pitchFamily="34" charset="0"/>
              <a:cs typeface="Arial" panose="020B0604020202020204" pitchFamily="34" charset="0"/>
            </a:endParaRPr>
          </a:p>
        </p:txBody>
      </p:sp>
      <p:sp>
        <p:nvSpPr>
          <p:cNvPr id="10" name="Text 8"/>
          <p:cNvSpPr/>
          <p:nvPr/>
        </p:nvSpPr>
        <p:spPr>
          <a:xfrm>
            <a:off x="1280160" y="2478024"/>
            <a:ext cx="10332720" cy="594360"/>
          </a:xfrm>
          <a:prstGeom prst="rect">
            <a:avLst/>
          </a:prstGeom>
          <a:noFill/>
          <a:ln/>
        </p:spPr>
        <p:txBody>
          <a:bodyPr wrap="square" lIns="0" tIns="0" rIns="0" bIns="0" rtlCol="0" anchor="ctr"/>
          <a:lstStyle/>
          <a:p>
            <a:pPr marL="0" indent="0">
              <a:lnSpc>
                <a:spcPct val="115000"/>
              </a:lnSpc>
              <a:buNone/>
            </a:pPr>
            <a:r>
              <a:rPr lang="en-US" sz="2800" b="1" dirty="0">
                <a:solidFill>
                  <a:srgbClr val="FFFFFF"/>
                </a:solidFill>
                <a:latin typeface="Arial" panose="020B0604020202020204" pitchFamily="34" charset="0"/>
                <a:ea typeface="Arial" pitchFamily="34" charset="-122"/>
                <a:cs typeface="Arial" panose="020B0604020202020204" pitchFamily="34" charset="0"/>
              </a:rPr>
              <a:t>Listez 4 à 6 critères alignés sur vos objectifs pédagogiques</a:t>
            </a:r>
            <a:endParaRPr lang="en-US" sz="2800" dirty="0">
              <a:latin typeface="Arial" panose="020B0604020202020204" pitchFamily="34" charset="0"/>
              <a:cs typeface="Arial" panose="020B0604020202020204" pitchFamily="34" charset="0"/>
            </a:endParaRPr>
          </a:p>
        </p:txBody>
      </p:sp>
      <p:sp>
        <p:nvSpPr>
          <p:cNvPr id="11" name="Shape 9"/>
          <p:cNvSpPr/>
          <p:nvPr/>
        </p:nvSpPr>
        <p:spPr>
          <a:xfrm>
            <a:off x="594360" y="3182112"/>
            <a:ext cx="502920" cy="502920"/>
          </a:xfrm>
          <a:prstGeom prst="ellipse">
            <a:avLst/>
          </a:prstGeom>
          <a:solidFill>
            <a:srgbClr val="0E7C86"/>
          </a:solidFill>
          <a:ln/>
        </p:spPr>
        <p:txBody>
          <a:bodyPr/>
          <a:lstStyle/>
          <a:p>
            <a:endParaRPr lang="fr-FR" sz="2800">
              <a:latin typeface="Arial" panose="020B0604020202020204" pitchFamily="34" charset="0"/>
              <a:cs typeface="Arial" panose="020B0604020202020204" pitchFamily="34" charset="0"/>
            </a:endParaRPr>
          </a:p>
        </p:txBody>
      </p:sp>
      <p:sp>
        <p:nvSpPr>
          <p:cNvPr id="12" name="Text 10"/>
          <p:cNvSpPr/>
          <p:nvPr/>
        </p:nvSpPr>
        <p:spPr>
          <a:xfrm>
            <a:off x="594360" y="3182112"/>
            <a:ext cx="502920" cy="502920"/>
          </a:xfrm>
          <a:prstGeom prst="rect">
            <a:avLst/>
          </a:prstGeom>
          <a:noFill/>
          <a:ln/>
        </p:spPr>
        <p:txBody>
          <a:bodyPr wrap="square" lIns="0" tIns="0" rIns="0" bIns="0" rtlCol="0" anchor="ctr"/>
          <a:lstStyle/>
          <a:p>
            <a:pPr marL="0" indent="0" algn="ctr">
              <a:buNone/>
            </a:pPr>
            <a:r>
              <a:rPr lang="en-US" sz="2800" b="1" dirty="0">
                <a:solidFill>
                  <a:srgbClr val="FFFFFF"/>
                </a:solidFill>
                <a:latin typeface="Arial" panose="020B0604020202020204" pitchFamily="34" charset="0"/>
                <a:ea typeface="Arial" pitchFamily="34" charset="-122"/>
                <a:cs typeface="Arial" panose="020B0604020202020204" pitchFamily="34" charset="0"/>
              </a:rPr>
              <a:t>3</a:t>
            </a:r>
            <a:endParaRPr lang="en-US" sz="2800" dirty="0">
              <a:latin typeface="Arial" panose="020B0604020202020204" pitchFamily="34" charset="0"/>
              <a:cs typeface="Arial" panose="020B0604020202020204" pitchFamily="34" charset="0"/>
            </a:endParaRPr>
          </a:p>
        </p:txBody>
      </p:sp>
      <p:sp>
        <p:nvSpPr>
          <p:cNvPr id="13" name="Text 11"/>
          <p:cNvSpPr/>
          <p:nvPr/>
        </p:nvSpPr>
        <p:spPr>
          <a:xfrm>
            <a:off x="1280160" y="3136392"/>
            <a:ext cx="10332720" cy="594360"/>
          </a:xfrm>
          <a:prstGeom prst="rect">
            <a:avLst/>
          </a:prstGeom>
          <a:noFill/>
          <a:ln/>
        </p:spPr>
        <p:txBody>
          <a:bodyPr wrap="square" lIns="0" tIns="0" rIns="0" bIns="0" rtlCol="0" anchor="ctr"/>
          <a:lstStyle/>
          <a:p>
            <a:pPr marL="0" indent="0">
              <a:lnSpc>
                <a:spcPct val="115000"/>
              </a:lnSpc>
              <a:buNone/>
            </a:pPr>
            <a:r>
              <a:rPr lang="en-US" sz="2800" b="1" dirty="0">
                <a:solidFill>
                  <a:srgbClr val="FFFFFF"/>
                </a:solidFill>
                <a:latin typeface="Arial" panose="020B0604020202020204" pitchFamily="34" charset="0"/>
                <a:ea typeface="Arial" pitchFamily="34" charset="-122"/>
                <a:cs typeface="Arial" panose="020B0604020202020204" pitchFamily="34" charset="0"/>
              </a:rPr>
              <a:t>Rédigez un indicateur observable par critère</a:t>
            </a:r>
            <a:endParaRPr lang="en-US" sz="2800" dirty="0">
              <a:latin typeface="Arial" panose="020B0604020202020204" pitchFamily="34" charset="0"/>
              <a:cs typeface="Arial" panose="020B0604020202020204" pitchFamily="34" charset="0"/>
            </a:endParaRPr>
          </a:p>
        </p:txBody>
      </p:sp>
      <p:sp>
        <p:nvSpPr>
          <p:cNvPr id="14" name="Shape 12"/>
          <p:cNvSpPr/>
          <p:nvPr/>
        </p:nvSpPr>
        <p:spPr>
          <a:xfrm>
            <a:off x="594360" y="3840480"/>
            <a:ext cx="502920" cy="502920"/>
          </a:xfrm>
          <a:prstGeom prst="ellipse">
            <a:avLst/>
          </a:prstGeom>
          <a:solidFill>
            <a:srgbClr val="0E7C86"/>
          </a:solidFill>
          <a:ln/>
        </p:spPr>
        <p:txBody>
          <a:bodyPr/>
          <a:lstStyle/>
          <a:p>
            <a:endParaRPr lang="fr-FR" sz="2800">
              <a:latin typeface="Arial" panose="020B0604020202020204" pitchFamily="34" charset="0"/>
              <a:cs typeface="Arial" panose="020B0604020202020204" pitchFamily="34" charset="0"/>
            </a:endParaRPr>
          </a:p>
        </p:txBody>
      </p:sp>
      <p:sp>
        <p:nvSpPr>
          <p:cNvPr id="15" name="Text 13"/>
          <p:cNvSpPr/>
          <p:nvPr/>
        </p:nvSpPr>
        <p:spPr>
          <a:xfrm>
            <a:off x="594360" y="3840480"/>
            <a:ext cx="502920" cy="502920"/>
          </a:xfrm>
          <a:prstGeom prst="rect">
            <a:avLst/>
          </a:prstGeom>
          <a:noFill/>
          <a:ln/>
        </p:spPr>
        <p:txBody>
          <a:bodyPr wrap="square" lIns="0" tIns="0" rIns="0" bIns="0" rtlCol="0" anchor="ctr"/>
          <a:lstStyle/>
          <a:p>
            <a:pPr marL="0" indent="0" algn="ctr">
              <a:buNone/>
            </a:pPr>
            <a:r>
              <a:rPr lang="en-US" sz="2800" b="1" dirty="0">
                <a:solidFill>
                  <a:srgbClr val="FFFFFF"/>
                </a:solidFill>
                <a:latin typeface="Arial" panose="020B0604020202020204" pitchFamily="34" charset="0"/>
                <a:ea typeface="Arial" pitchFamily="34" charset="-122"/>
                <a:cs typeface="Arial" panose="020B0604020202020204" pitchFamily="34" charset="0"/>
              </a:rPr>
              <a:t>4</a:t>
            </a:r>
            <a:endParaRPr lang="en-US" sz="2800" dirty="0">
              <a:latin typeface="Arial" panose="020B0604020202020204" pitchFamily="34" charset="0"/>
              <a:cs typeface="Arial" panose="020B0604020202020204" pitchFamily="34" charset="0"/>
            </a:endParaRPr>
          </a:p>
        </p:txBody>
      </p:sp>
      <p:sp>
        <p:nvSpPr>
          <p:cNvPr id="16" name="Text 14"/>
          <p:cNvSpPr/>
          <p:nvPr/>
        </p:nvSpPr>
        <p:spPr>
          <a:xfrm>
            <a:off x="1280160" y="3794760"/>
            <a:ext cx="10332720" cy="594360"/>
          </a:xfrm>
          <a:prstGeom prst="rect">
            <a:avLst/>
          </a:prstGeom>
          <a:noFill/>
          <a:ln/>
        </p:spPr>
        <p:txBody>
          <a:bodyPr wrap="square" lIns="0" tIns="0" rIns="0" bIns="0" rtlCol="0" anchor="ctr"/>
          <a:lstStyle/>
          <a:p>
            <a:pPr marL="0" indent="0">
              <a:lnSpc>
                <a:spcPct val="115000"/>
              </a:lnSpc>
              <a:buNone/>
            </a:pPr>
            <a:r>
              <a:rPr lang="en-US" sz="2800" b="1" dirty="0">
                <a:solidFill>
                  <a:srgbClr val="FFFFFF"/>
                </a:solidFill>
                <a:latin typeface="Arial" panose="020B0604020202020204" pitchFamily="34" charset="0"/>
                <a:ea typeface="Arial" pitchFamily="34" charset="-122"/>
                <a:cs typeface="Arial" panose="020B0604020202020204" pitchFamily="34" charset="0"/>
              </a:rPr>
              <a:t>Décrivez 3 à 4 niveaux de performance par critère</a:t>
            </a:r>
            <a:endParaRPr lang="en-US" sz="2800" dirty="0">
              <a:latin typeface="Arial" panose="020B0604020202020204" pitchFamily="34" charset="0"/>
              <a:cs typeface="Arial" panose="020B0604020202020204" pitchFamily="34" charset="0"/>
            </a:endParaRPr>
          </a:p>
        </p:txBody>
      </p:sp>
      <p:sp>
        <p:nvSpPr>
          <p:cNvPr id="17" name="Shape 15"/>
          <p:cNvSpPr/>
          <p:nvPr/>
        </p:nvSpPr>
        <p:spPr>
          <a:xfrm>
            <a:off x="594360" y="4498848"/>
            <a:ext cx="502920" cy="502920"/>
          </a:xfrm>
          <a:prstGeom prst="ellipse">
            <a:avLst/>
          </a:prstGeom>
          <a:solidFill>
            <a:srgbClr val="0E7C86"/>
          </a:solidFill>
          <a:ln/>
        </p:spPr>
        <p:txBody>
          <a:bodyPr/>
          <a:lstStyle/>
          <a:p>
            <a:endParaRPr lang="fr-FR" sz="2800">
              <a:latin typeface="Arial" panose="020B0604020202020204" pitchFamily="34" charset="0"/>
              <a:cs typeface="Arial" panose="020B0604020202020204" pitchFamily="34" charset="0"/>
            </a:endParaRPr>
          </a:p>
        </p:txBody>
      </p:sp>
      <p:sp>
        <p:nvSpPr>
          <p:cNvPr id="18" name="Text 16"/>
          <p:cNvSpPr/>
          <p:nvPr/>
        </p:nvSpPr>
        <p:spPr>
          <a:xfrm>
            <a:off x="594360" y="4498848"/>
            <a:ext cx="502920" cy="502920"/>
          </a:xfrm>
          <a:prstGeom prst="rect">
            <a:avLst/>
          </a:prstGeom>
          <a:noFill/>
          <a:ln/>
        </p:spPr>
        <p:txBody>
          <a:bodyPr wrap="square" lIns="0" tIns="0" rIns="0" bIns="0" rtlCol="0" anchor="ctr"/>
          <a:lstStyle/>
          <a:p>
            <a:pPr marL="0" indent="0" algn="ctr">
              <a:buNone/>
            </a:pPr>
            <a:r>
              <a:rPr lang="en-US" sz="2800" b="1" dirty="0">
                <a:solidFill>
                  <a:srgbClr val="FFFFFF"/>
                </a:solidFill>
                <a:latin typeface="Arial" panose="020B0604020202020204" pitchFamily="34" charset="0"/>
                <a:ea typeface="Arial" pitchFamily="34" charset="-122"/>
                <a:cs typeface="Arial" panose="020B0604020202020204" pitchFamily="34" charset="0"/>
              </a:rPr>
              <a:t>5</a:t>
            </a:r>
            <a:endParaRPr lang="en-US" sz="2800" dirty="0">
              <a:latin typeface="Arial" panose="020B0604020202020204" pitchFamily="34" charset="0"/>
              <a:cs typeface="Arial" panose="020B0604020202020204" pitchFamily="34" charset="0"/>
            </a:endParaRPr>
          </a:p>
        </p:txBody>
      </p:sp>
      <p:sp>
        <p:nvSpPr>
          <p:cNvPr id="19" name="Text 17"/>
          <p:cNvSpPr/>
          <p:nvPr/>
        </p:nvSpPr>
        <p:spPr>
          <a:xfrm>
            <a:off x="1280160" y="4453128"/>
            <a:ext cx="10332720" cy="594360"/>
          </a:xfrm>
          <a:prstGeom prst="rect">
            <a:avLst/>
          </a:prstGeom>
          <a:noFill/>
          <a:ln/>
        </p:spPr>
        <p:txBody>
          <a:bodyPr wrap="square" lIns="0" tIns="0" rIns="0" bIns="0" rtlCol="0" anchor="ctr"/>
          <a:lstStyle/>
          <a:p>
            <a:pPr marL="0" indent="0">
              <a:lnSpc>
                <a:spcPct val="115000"/>
              </a:lnSpc>
              <a:buNone/>
            </a:pPr>
            <a:r>
              <a:rPr lang="en-US" sz="2800" b="1" dirty="0">
                <a:solidFill>
                  <a:srgbClr val="FFFFFF"/>
                </a:solidFill>
                <a:latin typeface="Arial" panose="020B0604020202020204" pitchFamily="34" charset="0"/>
                <a:ea typeface="Arial" pitchFamily="34" charset="-122"/>
                <a:cs typeface="Arial" panose="020B0604020202020204" pitchFamily="34" charset="0"/>
              </a:rPr>
              <a:t>Testez la grille sur une copie déjà corrigée pour l'ajuster</a:t>
            </a:r>
            <a:endParaRPr lang="en-US" sz="2800" dirty="0">
              <a:latin typeface="Arial" panose="020B0604020202020204" pitchFamily="34" charset="0"/>
              <a:cs typeface="Arial" panose="020B0604020202020204" pitchFamily="34" charset="0"/>
            </a:endParaRPr>
          </a:p>
        </p:txBody>
      </p:sp>
      <p:sp>
        <p:nvSpPr>
          <p:cNvPr id="20" name="Text 18"/>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2800" dirty="0">
                <a:solidFill>
                  <a:srgbClr val="C7CFE0"/>
                </a:solidFill>
                <a:latin typeface="Arial" panose="020B0604020202020204" pitchFamily="34" charset="0"/>
                <a:ea typeface="Arial" pitchFamily="34" charset="-122"/>
                <a:cs typeface="Arial" panose="020B0604020202020204" pitchFamily="34" charset="0"/>
              </a:rPr>
              <a:t>24</a:t>
            </a:r>
            <a:endParaRPr lang="en-US" sz="2800" dirty="0">
              <a:latin typeface="Arial" panose="020B0604020202020204" pitchFamily="34" charset="0"/>
              <a:cs typeface="Arial" panose="020B06040202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6">
    <p:bg>
      <p:bgPr>
        <a:solidFill>
          <a:srgbClr val="24356B"/>
        </a:solidFill>
        <a:effectLst/>
      </p:bgPr>
    </p:bg>
    <p:spTree>
      <p:nvGrpSpPr>
        <p:cNvPr id="1" name=""/>
        <p:cNvGrpSpPr/>
        <p:nvPr/>
      </p:nvGrpSpPr>
      <p:grpSpPr>
        <a:xfrm>
          <a:off x="0" y="0"/>
          <a:ext cx="0" cy="0"/>
          <a:chOff x="0" y="0"/>
          <a:chExt cx="0" cy="0"/>
        </a:xfrm>
      </p:grpSpPr>
      <p:sp>
        <p:nvSpPr>
          <p:cNvPr id="2" name="Shape 0"/>
          <p:cNvSpPr/>
          <p:nvPr/>
        </p:nvSpPr>
        <p:spPr>
          <a:xfrm>
            <a:off x="8778240" y="-2377440"/>
            <a:ext cx="6400800" cy="6400800"/>
          </a:xfrm>
          <a:prstGeom prst="ellipse">
            <a:avLst/>
          </a:prstGeom>
          <a:solidFill>
            <a:srgbClr val="1B2A57"/>
          </a:solidFill>
          <a:ln/>
        </p:spPr>
        <p:txBody>
          <a:bodyPr/>
          <a:lstStyle/>
          <a:p>
            <a:endParaRPr lang="fr-FR">
              <a:latin typeface="Arial" panose="020B0604020202020204" pitchFamily="34" charset="0"/>
              <a:cs typeface="Arial" panose="020B0604020202020204" pitchFamily="34" charset="0"/>
            </a:endParaRPr>
          </a:p>
        </p:txBody>
      </p:sp>
      <p:sp>
        <p:nvSpPr>
          <p:cNvPr id="3" name="Shape 1"/>
          <p:cNvSpPr/>
          <p:nvPr/>
        </p:nvSpPr>
        <p:spPr>
          <a:xfrm>
            <a:off x="0" y="5989320"/>
            <a:ext cx="12188952" cy="109728"/>
          </a:xfrm>
          <a:prstGeom prst="rect">
            <a:avLst/>
          </a:prstGeom>
          <a:solidFill>
            <a:srgbClr val="00AEEF"/>
          </a:solidFill>
          <a:ln/>
        </p:spPr>
        <p:txBody>
          <a:bodyPr/>
          <a:lstStyle/>
          <a:p>
            <a:endParaRPr lang="fr-FR">
              <a:latin typeface="Arial" panose="020B0604020202020204" pitchFamily="34" charset="0"/>
              <a:cs typeface="Arial" panose="020B0604020202020204" pitchFamily="34" charset="0"/>
            </a:endParaRPr>
          </a:p>
        </p:txBody>
      </p:sp>
      <p:sp>
        <p:nvSpPr>
          <p:cNvPr id="4" name="Text 2"/>
          <p:cNvSpPr/>
          <p:nvPr/>
        </p:nvSpPr>
        <p:spPr>
          <a:xfrm>
            <a:off x="777240" y="952614"/>
            <a:ext cx="10972800" cy="685800"/>
          </a:xfrm>
          <a:prstGeom prst="rect">
            <a:avLst/>
          </a:prstGeom>
          <a:noFill/>
          <a:ln/>
        </p:spPr>
        <p:txBody>
          <a:bodyPr wrap="square" lIns="0" tIns="0" rIns="0" bIns="0" rtlCol="0" anchor="ctr"/>
          <a:lstStyle/>
          <a:p>
            <a:pPr marL="0" indent="0">
              <a:buNone/>
            </a:pPr>
            <a:r>
              <a:rPr lang="en-US" sz="3200" b="1" i="1" dirty="0">
                <a:solidFill>
                  <a:srgbClr val="FFFFFF"/>
                </a:solidFill>
                <a:latin typeface="Arial" panose="020B0604020202020204" pitchFamily="34" charset="0"/>
                <a:ea typeface="Arial" pitchFamily="34" charset="-122"/>
                <a:cs typeface="Arial" panose="020B0604020202020204" pitchFamily="34" charset="0"/>
              </a:rPr>
              <a:t>« UNE GRILLE CRITÉRIÉE</a:t>
            </a:r>
            <a:endParaRPr lang="en-US" sz="3200" dirty="0">
              <a:latin typeface="Arial" panose="020B0604020202020204" pitchFamily="34" charset="0"/>
              <a:cs typeface="Arial" panose="020B0604020202020204" pitchFamily="34" charset="0"/>
            </a:endParaRPr>
          </a:p>
        </p:txBody>
      </p:sp>
      <p:sp>
        <p:nvSpPr>
          <p:cNvPr id="5" name="Text 3"/>
          <p:cNvSpPr/>
          <p:nvPr/>
        </p:nvSpPr>
        <p:spPr>
          <a:xfrm>
            <a:off x="1554480" y="1730195"/>
            <a:ext cx="10972800" cy="685800"/>
          </a:xfrm>
          <a:prstGeom prst="rect">
            <a:avLst/>
          </a:prstGeom>
          <a:noFill/>
          <a:ln/>
        </p:spPr>
        <p:txBody>
          <a:bodyPr wrap="square" lIns="0" tIns="0" rIns="0" bIns="0" rtlCol="0" anchor="ctr"/>
          <a:lstStyle/>
          <a:p>
            <a:pPr marL="0" indent="0">
              <a:buNone/>
            </a:pPr>
            <a:r>
              <a:rPr lang="en-US" sz="3200" b="1" i="1" dirty="0">
                <a:solidFill>
                  <a:srgbClr val="FFFFFF"/>
                </a:solidFill>
                <a:latin typeface="Arial" panose="020B0604020202020204" pitchFamily="34" charset="0"/>
                <a:ea typeface="Arial" pitchFamily="34" charset="-122"/>
                <a:cs typeface="Arial" panose="020B0604020202020204" pitchFamily="34" charset="0"/>
              </a:rPr>
              <a:t>NE JUGE PAS L'ÉTUDIANT,</a:t>
            </a:r>
            <a:endParaRPr lang="en-US" sz="3200" dirty="0">
              <a:latin typeface="Arial" panose="020B0604020202020204" pitchFamily="34" charset="0"/>
              <a:cs typeface="Arial" panose="020B0604020202020204" pitchFamily="34" charset="0"/>
            </a:endParaRPr>
          </a:p>
        </p:txBody>
      </p:sp>
      <p:sp>
        <p:nvSpPr>
          <p:cNvPr id="6" name="Text 4"/>
          <p:cNvSpPr/>
          <p:nvPr/>
        </p:nvSpPr>
        <p:spPr>
          <a:xfrm>
            <a:off x="608076" y="2526883"/>
            <a:ext cx="10972800" cy="685800"/>
          </a:xfrm>
          <a:prstGeom prst="rect">
            <a:avLst/>
          </a:prstGeom>
          <a:noFill/>
          <a:ln/>
        </p:spPr>
        <p:txBody>
          <a:bodyPr wrap="square" lIns="0" tIns="0" rIns="0" bIns="0" rtlCol="0" anchor="ctr"/>
          <a:lstStyle/>
          <a:p>
            <a:pPr marL="0" indent="0">
              <a:buNone/>
            </a:pPr>
            <a:r>
              <a:rPr lang="en-US" sz="3200" b="1" i="1" dirty="0">
                <a:solidFill>
                  <a:srgbClr val="00AEEF"/>
                </a:solidFill>
                <a:latin typeface="Arial" panose="020B0604020202020204" pitchFamily="34" charset="0"/>
                <a:ea typeface="Arial" pitchFamily="34" charset="-122"/>
                <a:cs typeface="Arial" panose="020B0604020202020204" pitchFamily="34" charset="0"/>
              </a:rPr>
              <a:t>ELLE RÉVÈLE SES ACQUIS. »</a:t>
            </a:r>
            <a:endParaRPr lang="en-US" sz="3200" dirty="0">
              <a:latin typeface="Arial" panose="020B0604020202020204" pitchFamily="34" charset="0"/>
              <a:cs typeface="Arial" panose="020B0604020202020204" pitchFamily="34" charset="0"/>
            </a:endParaRPr>
          </a:p>
        </p:txBody>
      </p:sp>
      <p:sp>
        <p:nvSpPr>
          <p:cNvPr id="7" name="Text 5"/>
          <p:cNvSpPr/>
          <p:nvPr/>
        </p:nvSpPr>
        <p:spPr>
          <a:xfrm>
            <a:off x="640080" y="3827344"/>
            <a:ext cx="10972800" cy="502920"/>
          </a:xfrm>
          <a:prstGeom prst="rect">
            <a:avLst/>
          </a:prstGeom>
          <a:noFill/>
          <a:ln/>
        </p:spPr>
        <p:txBody>
          <a:bodyPr wrap="square" lIns="0" tIns="0" rIns="0" bIns="0" rtlCol="0" anchor="ctr"/>
          <a:lstStyle/>
          <a:p>
            <a:pPr marL="0" indent="0">
              <a:buNone/>
            </a:pPr>
            <a:r>
              <a:rPr lang="en-US" sz="2000" b="1" dirty="0">
                <a:solidFill>
                  <a:srgbClr val="F4A97F"/>
                </a:solidFill>
                <a:latin typeface="Arial" panose="020B0604020202020204" pitchFamily="34" charset="0"/>
                <a:ea typeface="Arial" pitchFamily="34" charset="-122"/>
                <a:cs typeface="Arial" panose="020B0604020202020204" pitchFamily="34" charset="0"/>
              </a:rPr>
              <a:t>Merci ! — Des questions ?</a:t>
            </a:r>
            <a:endParaRPr lang="en-US" sz="2000" dirty="0">
              <a:latin typeface="Arial" panose="020B0604020202020204" pitchFamily="34" charset="0"/>
              <a:cs typeface="Arial" panose="020B0604020202020204" pitchFamily="34" charset="0"/>
            </a:endParaRPr>
          </a:p>
        </p:txBody>
      </p:sp>
      <p:sp>
        <p:nvSpPr>
          <p:cNvPr id="10" name="Text 8"/>
          <p:cNvSpPr/>
          <p:nvPr/>
        </p:nvSpPr>
        <p:spPr>
          <a:xfrm>
            <a:off x="11521440" y="6492240"/>
            <a:ext cx="457200" cy="274320"/>
          </a:xfrm>
          <a:prstGeom prst="rect">
            <a:avLst/>
          </a:prstGeom>
          <a:noFill/>
          <a:ln/>
        </p:spPr>
        <p:txBody>
          <a:bodyPr wrap="square" lIns="0" tIns="0" rIns="0" bIns="0" rtlCol="0" anchor="ctr"/>
          <a:lstStyle/>
          <a:p>
            <a:pPr marL="0" indent="0" algn="r">
              <a:buNone/>
            </a:pPr>
            <a:r>
              <a:rPr lang="en-US" sz="1100" dirty="0">
                <a:solidFill>
                  <a:srgbClr val="C7CFE0"/>
                </a:solidFill>
                <a:latin typeface="Arial" panose="020B0604020202020204" pitchFamily="34" charset="0"/>
                <a:ea typeface="Arial" pitchFamily="34" charset="-122"/>
                <a:cs typeface="Arial" panose="020B0604020202020204" pitchFamily="34" charset="0"/>
              </a:rPr>
              <a:t>25</a:t>
            </a:r>
            <a:endParaRPr lang="en-US" sz="1100" dirty="0">
              <a:latin typeface="Arial" panose="020B0604020202020204" pitchFamily="34"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236</TotalTime>
  <Words>3080</Words>
  <Application>Microsoft Office PowerPoint</Application>
  <PresentationFormat>Grand écran</PresentationFormat>
  <Paragraphs>429</Paragraphs>
  <Slides>27</Slides>
  <Notes>27</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27</vt:i4>
      </vt:variant>
    </vt:vector>
  </HeadingPairs>
  <TitlesOfParts>
    <vt:vector size="30" baseType="lpstr">
      <vt:lpstr>Arial</vt:lpstr>
      <vt:lpstr>Calibri</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HP</cp:lastModifiedBy>
  <cp:revision>6</cp:revision>
  <dcterms:created xsi:type="dcterms:W3CDTF">2026-09-17T08:32:42Z</dcterms:created>
  <dcterms:modified xsi:type="dcterms:W3CDTF">2026-09-18T10:07:02Z</dcterms:modified>
</cp:coreProperties>
</file>