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32" r:id="rId4"/>
    <p:sldId id="273" r:id="rId5"/>
    <p:sldId id="260" r:id="rId6"/>
    <p:sldId id="333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0" r:id="rId16"/>
    <p:sldId id="276" r:id="rId17"/>
    <p:sldId id="271" r:id="rId18"/>
    <p:sldId id="272" r:id="rId1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35" autoAdjust="0"/>
    <p:restoredTop sz="94660"/>
  </p:normalViewPr>
  <p:slideViewPr>
    <p:cSldViewPr snapToGrid="0">
      <p:cViewPr varScale="1">
        <p:scale>
          <a:sx n="57" d="100"/>
          <a:sy n="57" d="100"/>
        </p:scale>
        <p:origin x="101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MAND SELOUKOU" userId="7db853a48aee2b24" providerId="LiveId" clId="{FC1E7DB1-241F-4018-837B-1661F16E2549}"/>
    <pc:docChg chg="custSel addSld modSld">
      <pc:chgData name="ARMAND SELOUKOU" userId="7db853a48aee2b24" providerId="LiveId" clId="{FC1E7DB1-241F-4018-837B-1661F16E2549}" dt="2026-09-17T02:25:56.260" v="307" actId="113"/>
      <pc:docMkLst>
        <pc:docMk/>
      </pc:docMkLst>
      <pc:sldChg chg="modSp mod">
        <pc:chgData name="ARMAND SELOUKOU" userId="7db853a48aee2b24" providerId="LiveId" clId="{FC1E7DB1-241F-4018-837B-1661F16E2549}" dt="2026-09-17T00:50:25.646" v="7" actId="20577"/>
        <pc:sldMkLst>
          <pc:docMk/>
          <pc:sldMk cId="2034569187" sldId="256"/>
        </pc:sldMkLst>
        <pc:spChg chg="mod">
          <ac:chgData name="ARMAND SELOUKOU" userId="7db853a48aee2b24" providerId="LiveId" clId="{FC1E7DB1-241F-4018-837B-1661F16E2549}" dt="2026-09-17T00:50:25.646" v="7" actId="20577"/>
          <ac:spMkLst>
            <pc:docMk/>
            <pc:sldMk cId="2034569187" sldId="256"/>
            <ac:spMk id="2" creationId="{64BB5E80-FFEC-0B7A-7FD2-F6C6748FF53A}"/>
          </ac:spMkLst>
        </pc:spChg>
      </pc:sldChg>
      <pc:sldChg chg="modSp mod">
        <pc:chgData name="ARMAND SELOUKOU" userId="7db853a48aee2b24" providerId="LiveId" clId="{FC1E7DB1-241F-4018-837B-1661F16E2549}" dt="2026-09-17T00:51:20.839" v="19" actId="20577"/>
        <pc:sldMkLst>
          <pc:docMk/>
          <pc:sldMk cId="4148117824" sldId="257"/>
        </pc:sldMkLst>
        <pc:spChg chg="mod">
          <ac:chgData name="ARMAND SELOUKOU" userId="7db853a48aee2b24" providerId="LiveId" clId="{FC1E7DB1-241F-4018-837B-1661F16E2549}" dt="2026-09-17T00:51:20.839" v="19" actId="20577"/>
          <ac:spMkLst>
            <pc:docMk/>
            <pc:sldMk cId="4148117824" sldId="257"/>
            <ac:spMk id="3" creationId="{6F8E6A00-19AA-2CC1-AE0D-2EAF4FD5A90A}"/>
          </ac:spMkLst>
        </pc:spChg>
      </pc:sldChg>
      <pc:sldChg chg="modSp mod">
        <pc:chgData name="ARMAND SELOUKOU" userId="7db853a48aee2b24" providerId="LiveId" clId="{FC1E7DB1-241F-4018-837B-1661F16E2549}" dt="2026-09-17T01:53:59.378" v="288" actId="113"/>
        <pc:sldMkLst>
          <pc:docMk/>
          <pc:sldMk cId="577818583" sldId="260"/>
        </pc:sldMkLst>
        <pc:spChg chg="mod">
          <ac:chgData name="ARMAND SELOUKOU" userId="7db853a48aee2b24" providerId="LiveId" clId="{FC1E7DB1-241F-4018-837B-1661F16E2549}" dt="2026-09-17T01:53:59.378" v="288" actId="113"/>
          <ac:spMkLst>
            <pc:docMk/>
            <pc:sldMk cId="577818583" sldId="260"/>
            <ac:spMk id="3" creationId="{F63F48E7-D4BA-E54A-4BC4-9FA96B923D9A}"/>
          </ac:spMkLst>
        </pc:spChg>
      </pc:sldChg>
      <pc:sldChg chg="modSp mod">
        <pc:chgData name="ARMAND SELOUKOU" userId="7db853a48aee2b24" providerId="LiveId" clId="{FC1E7DB1-241F-4018-837B-1661F16E2549}" dt="2026-09-17T01:54:12.894" v="289" actId="113"/>
        <pc:sldMkLst>
          <pc:docMk/>
          <pc:sldMk cId="1962777336" sldId="261"/>
        </pc:sldMkLst>
        <pc:spChg chg="mod">
          <ac:chgData name="ARMAND SELOUKOU" userId="7db853a48aee2b24" providerId="LiveId" clId="{FC1E7DB1-241F-4018-837B-1661F16E2549}" dt="2026-09-17T01:54:12.894" v="289" actId="113"/>
          <ac:spMkLst>
            <pc:docMk/>
            <pc:sldMk cId="1962777336" sldId="261"/>
            <ac:spMk id="3" creationId="{B0013314-2E77-B1A0-2AE4-25628A70CFF7}"/>
          </ac:spMkLst>
        </pc:spChg>
      </pc:sldChg>
      <pc:sldChg chg="modSp mod">
        <pc:chgData name="ARMAND SELOUKOU" userId="7db853a48aee2b24" providerId="LiveId" clId="{FC1E7DB1-241F-4018-837B-1661F16E2549}" dt="2026-09-17T01:54:32.115" v="290" actId="113"/>
        <pc:sldMkLst>
          <pc:docMk/>
          <pc:sldMk cId="2385999115" sldId="262"/>
        </pc:sldMkLst>
        <pc:spChg chg="mod">
          <ac:chgData name="ARMAND SELOUKOU" userId="7db853a48aee2b24" providerId="LiveId" clId="{FC1E7DB1-241F-4018-837B-1661F16E2549}" dt="2026-09-17T01:54:32.115" v="290" actId="113"/>
          <ac:spMkLst>
            <pc:docMk/>
            <pc:sldMk cId="2385999115" sldId="262"/>
            <ac:spMk id="3" creationId="{2A9C5102-B752-29A2-2E72-08F519F97F87}"/>
          </ac:spMkLst>
        </pc:spChg>
      </pc:sldChg>
      <pc:sldChg chg="modSp mod">
        <pc:chgData name="ARMAND SELOUKOU" userId="7db853a48aee2b24" providerId="LiveId" clId="{FC1E7DB1-241F-4018-837B-1661F16E2549}" dt="2026-09-17T02:06:39.572" v="304" actId="20577"/>
        <pc:sldMkLst>
          <pc:docMk/>
          <pc:sldMk cId="422626114" sldId="264"/>
        </pc:sldMkLst>
        <pc:spChg chg="mod">
          <ac:chgData name="ARMAND SELOUKOU" userId="7db853a48aee2b24" providerId="LiveId" clId="{FC1E7DB1-241F-4018-837B-1661F16E2549}" dt="2026-09-17T02:06:39.572" v="304" actId="20577"/>
          <ac:spMkLst>
            <pc:docMk/>
            <pc:sldMk cId="422626114" sldId="264"/>
            <ac:spMk id="3" creationId="{33ECE88B-7472-1067-D58A-9C8D7240502F}"/>
          </ac:spMkLst>
        </pc:spChg>
      </pc:sldChg>
      <pc:sldChg chg="modSp mod">
        <pc:chgData name="ARMAND SELOUKOU" userId="7db853a48aee2b24" providerId="LiveId" clId="{FC1E7DB1-241F-4018-837B-1661F16E2549}" dt="2026-09-17T01:55:05.669" v="293" actId="113"/>
        <pc:sldMkLst>
          <pc:docMk/>
          <pc:sldMk cId="2556146443" sldId="265"/>
        </pc:sldMkLst>
        <pc:spChg chg="mod">
          <ac:chgData name="ARMAND SELOUKOU" userId="7db853a48aee2b24" providerId="LiveId" clId="{FC1E7DB1-241F-4018-837B-1661F16E2549}" dt="2026-09-17T01:55:05.669" v="293" actId="113"/>
          <ac:spMkLst>
            <pc:docMk/>
            <pc:sldMk cId="2556146443" sldId="265"/>
            <ac:spMk id="3" creationId="{4155A070-9191-0D78-0ADA-55F77FE11DEA}"/>
          </ac:spMkLst>
        </pc:spChg>
      </pc:sldChg>
      <pc:sldChg chg="modSp mod">
        <pc:chgData name="ARMAND SELOUKOU" userId="7db853a48aee2b24" providerId="LiveId" clId="{FC1E7DB1-241F-4018-837B-1661F16E2549}" dt="2026-09-17T01:58:05.476" v="302" actId="20577"/>
        <pc:sldMkLst>
          <pc:docMk/>
          <pc:sldMk cId="184355615" sldId="266"/>
        </pc:sldMkLst>
        <pc:spChg chg="mod">
          <ac:chgData name="ARMAND SELOUKOU" userId="7db853a48aee2b24" providerId="LiveId" clId="{FC1E7DB1-241F-4018-837B-1661F16E2549}" dt="2026-09-17T01:55:24.108" v="296" actId="20577"/>
          <ac:spMkLst>
            <pc:docMk/>
            <pc:sldMk cId="184355615" sldId="266"/>
            <ac:spMk id="2" creationId="{FA399EE7-47D0-ECE4-9289-34A2C932248E}"/>
          </ac:spMkLst>
        </pc:spChg>
        <pc:spChg chg="mod">
          <ac:chgData name="ARMAND SELOUKOU" userId="7db853a48aee2b24" providerId="LiveId" clId="{FC1E7DB1-241F-4018-837B-1661F16E2549}" dt="2026-09-17T01:58:05.476" v="302" actId="20577"/>
          <ac:spMkLst>
            <pc:docMk/>
            <pc:sldMk cId="184355615" sldId="266"/>
            <ac:spMk id="3" creationId="{2BDE7018-D9A7-165F-B139-631580A518D2}"/>
          </ac:spMkLst>
        </pc:spChg>
      </pc:sldChg>
      <pc:sldChg chg="modSp mod">
        <pc:chgData name="ARMAND SELOUKOU" userId="7db853a48aee2b24" providerId="LiveId" clId="{FC1E7DB1-241F-4018-837B-1661F16E2549}" dt="2026-09-17T02:23:21.813" v="305" actId="20577"/>
        <pc:sldMkLst>
          <pc:docMk/>
          <pc:sldMk cId="624939129" sldId="270"/>
        </pc:sldMkLst>
        <pc:spChg chg="mod">
          <ac:chgData name="ARMAND SELOUKOU" userId="7db853a48aee2b24" providerId="LiveId" clId="{FC1E7DB1-241F-4018-837B-1661F16E2549}" dt="2026-09-17T02:23:21.813" v="305" actId="20577"/>
          <ac:spMkLst>
            <pc:docMk/>
            <pc:sldMk cId="624939129" sldId="270"/>
            <ac:spMk id="3" creationId="{F36D92A1-C8F1-297D-5622-5291A82EF25A}"/>
          </ac:spMkLst>
        </pc:spChg>
      </pc:sldChg>
      <pc:sldChg chg="modSp mod">
        <pc:chgData name="ARMAND SELOUKOU" userId="7db853a48aee2b24" providerId="LiveId" clId="{FC1E7DB1-241F-4018-837B-1661F16E2549}" dt="2026-09-17T02:25:56.260" v="307" actId="113"/>
        <pc:sldMkLst>
          <pc:docMk/>
          <pc:sldMk cId="1694735405" sldId="271"/>
        </pc:sldMkLst>
        <pc:spChg chg="mod">
          <ac:chgData name="ARMAND SELOUKOU" userId="7db853a48aee2b24" providerId="LiveId" clId="{FC1E7DB1-241F-4018-837B-1661F16E2549}" dt="2026-09-17T02:25:56.260" v="307" actId="113"/>
          <ac:spMkLst>
            <pc:docMk/>
            <pc:sldMk cId="1694735405" sldId="271"/>
            <ac:spMk id="3" creationId="{8B5C2F39-CE7C-12DC-5FAD-6BBA038BF894}"/>
          </ac:spMkLst>
        </pc:spChg>
      </pc:sldChg>
      <pc:sldChg chg="modSp mod">
        <pc:chgData name="ARMAND SELOUKOU" userId="7db853a48aee2b24" providerId="LiveId" clId="{FC1E7DB1-241F-4018-837B-1661F16E2549}" dt="2026-09-17T00:52:34.368" v="23" actId="20577"/>
        <pc:sldMkLst>
          <pc:docMk/>
          <pc:sldMk cId="4254485895" sldId="273"/>
        </pc:sldMkLst>
        <pc:spChg chg="mod">
          <ac:chgData name="ARMAND SELOUKOU" userId="7db853a48aee2b24" providerId="LiveId" clId="{FC1E7DB1-241F-4018-837B-1661F16E2549}" dt="2026-09-17T00:52:34.368" v="23" actId="20577"/>
          <ac:spMkLst>
            <pc:docMk/>
            <pc:sldMk cId="4254485895" sldId="273"/>
            <ac:spMk id="3" creationId="{1B1237D0-0577-5528-60F1-111D82D96743}"/>
          </ac:spMkLst>
        </pc:spChg>
      </pc:sldChg>
      <pc:sldChg chg="modSp new mod">
        <pc:chgData name="ARMAND SELOUKOU" userId="7db853a48aee2b24" providerId="LiveId" clId="{FC1E7DB1-241F-4018-837B-1661F16E2549}" dt="2026-09-17T01:18:06.368" v="272" actId="20577"/>
        <pc:sldMkLst>
          <pc:docMk/>
          <pc:sldMk cId="1912593909" sldId="333"/>
        </pc:sldMkLst>
        <pc:spChg chg="mod">
          <ac:chgData name="ARMAND SELOUKOU" userId="7db853a48aee2b24" providerId="LiveId" clId="{FC1E7DB1-241F-4018-837B-1661F16E2549}" dt="2026-09-17T01:15:11.841" v="42"/>
          <ac:spMkLst>
            <pc:docMk/>
            <pc:sldMk cId="1912593909" sldId="333"/>
            <ac:spMk id="2" creationId="{97270A3F-DE12-E41C-C9FD-67D78955739A}"/>
          </ac:spMkLst>
        </pc:spChg>
        <pc:spChg chg="mod">
          <ac:chgData name="ARMAND SELOUKOU" userId="7db853a48aee2b24" providerId="LiveId" clId="{FC1E7DB1-241F-4018-837B-1661F16E2549}" dt="2026-09-17T01:18:06.368" v="272" actId="20577"/>
          <ac:spMkLst>
            <pc:docMk/>
            <pc:sldMk cId="1912593909" sldId="333"/>
            <ac:spMk id="3" creationId="{FF408AA6-D02A-6F83-7870-4D48E3D2ABE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C5FF5D-C1DA-1EDA-3C70-F98A3237A9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47A6FA3-EA15-0862-7837-D96E449D32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B93A3B-4DCF-C94A-2A40-369384DF3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8A2F8-2FC2-4590-B2CD-C3A15D1A5AE3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72F23C5-1224-A3F8-0BF7-2B0DA965D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EF20E58-6431-257B-1ABD-A5C88AA4B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7D569-9508-47BB-938D-F5F99BDF15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3517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1E904A-0155-676D-8D23-981339527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CD7ACC-E66A-7585-AD10-3F473D4448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571C224-BC1B-E503-6EF2-3594A386E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8A2F8-2FC2-4590-B2CD-C3A15D1A5AE3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5B8F821-E463-9B20-14D6-DE6424F33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339EF7-DB85-A686-CD0C-FA11CBB49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7D569-9508-47BB-938D-F5F99BDF15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5157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1C67F2-4C31-A74C-5956-E8184C350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2767E0E-17D7-8236-3C9D-04CA1D441E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0514053-0E45-7582-93FB-B6BC05494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8A2F8-2FC2-4590-B2CD-C3A15D1A5AE3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845C8D-995A-3111-0E10-3E1995A0D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7FBB081-BB64-55A4-19F1-6762C4AA6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7D569-9508-47BB-938D-F5F99BDF15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9291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CDE39-9EE4-5962-A68E-3C05F1E4D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7D871F9-9145-120E-A47B-1F8044A70C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2EAE8D5-294A-948D-F952-80A505F403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4168486-0A2E-8C52-06FC-1745E1019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8A2F8-2FC2-4590-B2CD-C3A15D1A5AE3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63CD056-FF85-5BFA-7050-73A7AC6AE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416588-D27B-B0BE-EE5D-6BFEDEECD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7D569-9508-47BB-938D-F5F99BDF15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323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3D87E-BF4A-E8BA-BB4F-6D9158EAA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6D572D8-5346-8F16-76E7-4FA659BDA5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ED495CB-5310-40FC-58F9-40BD3D0CA3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7FD05A-8174-4FC2-1CE1-C488F97A8F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23E53A9-EE15-E23B-010A-544DE8A125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683A4EE-8997-8447-6E52-48A7139A1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8A2F8-2FC2-4590-B2CD-C3A15D1A5AE3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B9F83C3-8022-F992-F4DB-3DC640636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81F1D5C-C8F4-96DD-11F6-12CF70E9E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7D569-9508-47BB-938D-F5F99BDF15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0760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152529-EC53-4098-61B6-02918051B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D6CBBD9-35E1-D173-D322-46D5B871B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8A2F8-2FC2-4590-B2CD-C3A15D1A5AE3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E620983-356F-014E-8974-2F477C0F7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A7B3500-175B-EA5A-286C-E198E567B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7D569-9508-47BB-938D-F5F99BDF15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4084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EACC11B-F229-2A51-E8CD-92FE6C432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8A2F8-2FC2-4590-B2CD-C3A15D1A5AE3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E63B7C8-F4CA-EC8C-E127-7F267A4A0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E498F91-B2AF-2A17-4DB4-4B8E6BE80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7D569-9508-47BB-938D-F5F99BDF15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9765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4109B8-214F-5AD7-F607-520CF3045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9AB200-2A99-1826-AA4C-F0FDA48624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5810BD1-96C1-6597-9E2E-0112E3A857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5551EDC-3BCA-F30D-94E4-AD06F1354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8A2F8-2FC2-4590-B2CD-C3A15D1A5AE3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077F249-CD84-13A0-D6CF-F00638786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C4E1D31-78E1-9B9E-168D-E2D840E1B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7D569-9508-47BB-938D-F5F99BDF15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7492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A4F43E-859E-E7C6-5677-2720A9D2D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2C50397-8F1F-E684-8ABB-781690B789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31744AB-83D0-962C-56EE-A51F7DA1CA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3D3AB4D-6C47-4FC8-8F47-79A25D556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8A2F8-2FC2-4590-B2CD-C3A15D1A5AE3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52E5263-0B33-D7B1-9A79-754534328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FEFF229-8886-2736-411F-921A878F7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7D569-9508-47BB-938D-F5F99BDF15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1596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2397C9-D522-D281-3AA8-83FFE351A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ACB0649-0CCE-A841-5F0E-EDFB72A8AD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D885F4-52E2-BD02-3CEA-56D203E41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8A2F8-2FC2-4590-B2CD-C3A15D1A5AE3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06A3194-F191-DAC9-12A9-61ED778A0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55D522B-34F2-DAA4-FD58-E53B8D55E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7D569-9508-47BB-938D-F5F99BDF15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6007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B7A1630-7900-0B38-A371-28D0146B74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2B08570-92F0-7B77-5E25-2DDC5E56D9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9AE178-7AC0-A637-30E2-2C9C40CA2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8A2F8-2FC2-4590-B2CD-C3A15D1A5AE3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B446AD-CC4D-B726-AFBF-290404297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C353242-933B-2073-4B4F-0F9F5198D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7D569-9508-47BB-938D-F5F99BDF15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122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A2AEA29-3479-158B-D8D7-974A2DFA7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E750E1E-F313-ED1F-25DD-6240666926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DDABDD1-9B07-09C4-1425-9666692B2C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98A2F8-2FC2-4590-B2CD-C3A15D1A5AE3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94C38E-FF4B-82FE-C852-A038BDB037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B0BDA27-2DC3-E23C-AC95-A2D8CA6D2C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7D569-9508-47BB-938D-F5F99BDF15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7352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BB5E80-FFEC-0B7A-7FD2-F6C6748FF5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LIMITES D’UNE LECON TYPE CAMES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09ED93F-E627-57F3-32FF-4C77A1B42C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Pr NJOCK Louis Richard </a:t>
            </a:r>
          </a:p>
          <a:p>
            <a:r>
              <a:rPr lang="fr-FR" dirty="0"/>
              <a:t>Chef de Département Chirurgie et Spécialités</a:t>
            </a:r>
          </a:p>
        </p:txBody>
      </p:sp>
    </p:spTree>
    <p:extLst>
      <p:ext uri="{BB962C8B-B14F-4D97-AF65-F5344CB8AC3E}">
        <p14:creationId xmlns:p14="http://schemas.microsoft.com/office/powerpoint/2010/main" val="2034569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4D3D6B-FBDF-82D0-C260-E848ED176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Plan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F8E6A00-19AA-2CC1-AE0D-2EAF4FD5A9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Introduction</a:t>
            </a:r>
          </a:p>
          <a:p>
            <a:pPr marL="0" indent="0">
              <a:buNone/>
            </a:pPr>
            <a:r>
              <a:rPr lang="fr-FR" dirty="0"/>
              <a:t>1.Rappel des principes de la pédagogie adulte</a:t>
            </a:r>
          </a:p>
          <a:p>
            <a:pPr marL="0" indent="0">
              <a:buNone/>
            </a:pPr>
            <a:r>
              <a:rPr lang="fr-FR" dirty="0"/>
              <a:t>2.Introduction des nouvelles données des TIC</a:t>
            </a:r>
          </a:p>
          <a:p>
            <a:pPr marL="0" indent="0">
              <a:buNone/>
            </a:pPr>
            <a:r>
              <a:rPr lang="fr-FR" dirty="0"/>
              <a:t>3.Analyse d’une leçon CAMES</a:t>
            </a:r>
          </a:p>
          <a:p>
            <a:pPr marL="0" indent="0">
              <a:buNone/>
            </a:pPr>
            <a:r>
              <a:rPr lang="fr-FR" dirty="0"/>
              <a:t>4.Proposition de Leçon type </a:t>
            </a:r>
          </a:p>
          <a:p>
            <a:r>
              <a:rPr lang="fr-FR" dirty="0"/>
              <a:t>conclusion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48117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3CAFDF-35CF-AFD9-A3D4-160B476DA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Quizz sur les connaissances des participants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21BE572E-8868-D17E-A89B-951ADD83B5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916" y="1963743"/>
            <a:ext cx="4561221" cy="4009226"/>
          </a:xfr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7AB0AEE-40F1-FE9B-4C3D-F0BB34F96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BD3BC-A951-4D18-8448-2D91B58A7F5E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0844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546326-8BC7-EC60-7E0D-1AC96B2C5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Introduction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B1237D0-0577-5528-60F1-111D82D967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Le cours magistral n’est pas dans sa version classique une panacée</a:t>
            </a:r>
          </a:p>
          <a:p>
            <a:r>
              <a:rPr lang="fr-FR" dirty="0"/>
              <a:t>Il est même un outil non indispensable dans l’enseignement supérieur</a:t>
            </a:r>
          </a:p>
          <a:p>
            <a:r>
              <a:rPr lang="fr-FR" dirty="0"/>
              <a:t>Incite l’étudiant à un apprentissage de surface et non en profondeur</a:t>
            </a:r>
          </a:p>
          <a:p>
            <a:r>
              <a:rPr lang="fr-FR" dirty="0"/>
              <a:t>Les connaissances théoriques ne sont pas essentielles à ses actions professionnelles</a:t>
            </a:r>
          </a:p>
          <a:p>
            <a:r>
              <a:rPr lang="fr-FR" dirty="0"/>
              <a:t>Fait croire à l’étudiant qu’il est un observateur et un « receveur passif » du savoir</a:t>
            </a:r>
          </a:p>
          <a:p>
            <a:r>
              <a:rPr lang="fr-FR" dirty="0"/>
              <a:t>Face à ce constat il faut repenser le cours magistral   </a:t>
            </a:r>
          </a:p>
        </p:txBody>
      </p:sp>
    </p:spTree>
    <p:extLst>
      <p:ext uri="{BB962C8B-B14F-4D97-AF65-F5344CB8AC3E}">
        <p14:creationId xmlns:p14="http://schemas.microsoft.com/office/powerpoint/2010/main" val="4254485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F40C9A-7E61-CA3B-6197-02EBADA3D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1.Rappel des principes de pédagogie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3F48E7-D4BA-E54A-4BC4-9FA96B923D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b="1" dirty="0"/>
              <a:t>1- L’importance de la rétroaction(=feed-back) </a:t>
            </a:r>
          </a:p>
          <a:p>
            <a:pPr marL="0" indent="0">
              <a:buNone/>
            </a:pPr>
            <a:r>
              <a:rPr lang="fr-FR" dirty="0"/>
              <a:t>-Du récepteur vers l’émetteur</a:t>
            </a:r>
          </a:p>
          <a:p>
            <a:pPr marL="0" indent="0">
              <a:buNone/>
            </a:pPr>
            <a:r>
              <a:rPr lang="fr-FR" dirty="0"/>
              <a:t>-Emetteur vers le récepteur en réponse à la rétroaction récepteur-émetteur</a:t>
            </a:r>
          </a:p>
          <a:p>
            <a:pPr marL="0" indent="0">
              <a:buNone/>
            </a:pPr>
            <a:r>
              <a:rPr lang="fr-FR" b="1" dirty="0"/>
              <a:t>2- La communication</a:t>
            </a:r>
          </a:p>
          <a:p>
            <a:pPr>
              <a:buFontTx/>
              <a:buChar char="-"/>
            </a:pPr>
            <a:r>
              <a:rPr lang="fr-FR" dirty="0"/>
              <a:t>Verbale renvoie au langage</a:t>
            </a:r>
          </a:p>
          <a:p>
            <a:pPr>
              <a:buFontTx/>
              <a:buChar char="-"/>
            </a:pPr>
            <a:r>
              <a:rPr lang="fr-FR" dirty="0"/>
              <a:t>Paraverbale renvoie à la façon dont les mots sont dits</a:t>
            </a:r>
          </a:p>
          <a:p>
            <a:pPr>
              <a:buFontTx/>
              <a:buChar char="-"/>
            </a:pPr>
            <a:r>
              <a:rPr lang="fr-FR" dirty="0"/>
              <a:t>Non verbale: geste, posture du corps, expressions du visage</a:t>
            </a:r>
          </a:p>
        </p:txBody>
      </p:sp>
    </p:spTree>
    <p:extLst>
      <p:ext uri="{BB962C8B-B14F-4D97-AF65-F5344CB8AC3E}">
        <p14:creationId xmlns:p14="http://schemas.microsoft.com/office/powerpoint/2010/main" val="577818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70A3F-DE12-E41C-C9FD-67D789557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1.Rappel des principes de pédagogie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408AA6-D02A-6F83-7870-4D48E3D2A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Installez judicieusement les étudiants</a:t>
            </a:r>
          </a:p>
          <a:p>
            <a:r>
              <a:rPr lang="fr-FR" dirty="0"/>
              <a:t>S’assurer du bon fonctionnement du matériel </a:t>
            </a:r>
          </a:p>
          <a:p>
            <a:r>
              <a:rPr lang="fr-FR" dirty="0"/>
              <a:t>Utilisez un langage adapté</a:t>
            </a:r>
          </a:p>
          <a:p>
            <a:r>
              <a:rPr lang="fr-FR" dirty="0"/>
              <a:t>Créez un environnement d’apprentissage bienveillant</a:t>
            </a:r>
          </a:p>
          <a:p>
            <a:r>
              <a:rPr lang="fr-FR" dirty="0"/>
              <a:t>Favorisez les occasions de rétroactions  </a:t>
            </a:r>
          </a:p>
        </p:txBody>
      </p:sp>
    </p:spTree>
    <p:extLst>
      <p:ext uri="{BB962C8B-B14F-4D97-AF65-F5344CB8AC3E}">
        <p14:creationId xmlns:p14="http://schemas.microsoft.com/office/powerpoint/2010/main" val="191259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1B9906-D66B-A3F9-A016-F9DFA3B2E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1.Rappel des principes de pédagogie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013314-2E77-B1A0-2AE4-25628A70CF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b="1" dirty="0"/>
              <a:t>3-Importance de poser des questions</a:t>
            </a:r>
          </a:p>
          <a:p>
            <a:r>
              <a:rPr lang="fr-FR" dirty="0"/>
              <a:t>Recueillir les données sur ce qu’a fait ou ferait un étudiant dans une situation et révéler  « les cadres conceptuels sous-jacents »</a:t>
            </a:r>
          </a:p>
          <a:p>
            <a:r>
              <a:rPr lang="fr-FR" dirty="0"/>
              <a:t>Aider les apprenants à rendre explicite les actions entreprises</a:t>
            </a:r>
          </a:p>
          <a:p>
            <a:pPr marL="0" indent="0">
              <a:buNone/>
            </a:pPr>
            <a:r>
              <a:rPr lang="fr-FR" dirty="0"/>
              <a:t>                     </a:t>
            </a:r>
            <a:r>
              <a:rPr lang="fr-FR" b="1" dirty="0"/>
              <a:t>Technique du questionnement </a:t>
            </a:r>
          </a:p>
          <a:p>
            <a:pPr marL="0" indent="0">
              <a:buNone/>
            </a:pPr>
            <a:r>
              <a:rPr lang="fr-FR" b="1" dirty="0"/>
              <a:t>Aider l’apprenant à faire le lien entre la théorie et la pratique, à réfléchir à ses expériences, à identifier ses forces et ses difficultés </a:t>
            </a:r>
          </a:p>
          <a:p>
            <a:pPr marL="0" indent="0">
              <a:buNone/>
            </a:pPr>
            <a:endParaRPr lang="fr-FR" b="1" dirty="0"/>
          </a:p>
          <a:p>
            <a:pPr marL="0" indent="0">
              <a:buNone/>
            </a:pPr>
            <a:endParaRPr lang="fr-FR" b="1" dirty="0"/>
          </a:p>
          <a:p>
            <a:pPr marL="0" indent="0">
              <a:buNone/>
            </a:pP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962777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FBCBD5-0CAC-3D47-20F3-4DA3A6BAE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1.Rappel des principes de pédagogie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9C5102-B752-29A2-2E72-08F519F97F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b="1" dirty="0"/>
              <a:t>4- Ancrer les apprentissages sur les connaissances antérieures(CAN) des étudiants (base cognitive –mémoire)</a:t>
            </a:r>
          </a:p>
          <a:p>
            <a:pPr marL="0" indent="0">
              <a:buNone/>
            </a:pPr>
            <a:r>
              <a:rPr lang="fr-FR" dirty="0"/>
              <a:t>-Connaissances antérieures</a:t>
            </a:r>
            <a:r>
              <a:rPr lang="fr-FR" b="1" dirty="0"/>
              <a:t>(Prérequis du CAMES)</a:t>
            </a:r>
          </a:p>
          <a:p>
            <a:pPr marL="0" indent="0">
              <a:buNone/>
            </a:pPr>
            <a:r>
              <a:rPr lang="fr-FR" dirty="0"/>
              <a:t>-Connaissances préalables</a:t>
            </a:r>
            <a:r>
              <a:rPr lang="fr-FR" b="1" dirty="0"/>
              <a:t>( Rappels du CAMES)</a:t>
            </a:r>
          </a:p>
          <a:p>
            <a:pPr marL="0" indent="0">
              <a:buNone/>
            </a:pPr>
            <a:r>
              <a:rPr lang="fr-FR" b="1" dirty="0"/>
              <a:t>Comment évaluer les connaissances antérieures?</a:t>
            </a:r>
          </a:p>
          <a:p>
            <a:pPr marL="0" indent="0">
              <a:buNone/>
            </a:pPr>
            <a:r>
              <a:rPr lang="fr-FR" dirty="0"/>
              <a:t>4-1 Activation des CAN</a:t>
            </a:r>
          </a:p>
          <a:p>
            <a:pPr marL="0" indent="0">
              <a:buNone/>
            </a:pPr>
            <a:r>
              <a:rPr lang="fr-FR" dirty="0"/>
              <a:t>4-2 CAN exactes mais insuffisantes</a:t>
            </a:r>
          </a:p>
          <a:p>
            <a:pPr marL="0" indent="0">
              <a:buNone/>
            </a:pPr>
            <a:r>
              <a:rPr lang="fr-FR" dirty="0"/>
              <a:t>4-3 CAN inappropriées </a:t>
            </a:r>
          </a:p>
          <a:p>
            <a:pPr marL="0" indent="0">
              <a:buNone/>
            </a:pPr>
            <a:r>
              <a:rPr lang="fr-FR" dirty="0"/>
              <a:t>4-4 CAN inexactes</a:t>
            </a:r>
          </a:p>
          <a:p>
            <a:pPr marL="0" indent="0">
              <a:buNone/>
            </a:pP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3859991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F0CF82-C65C-7CF5-F39B-07CD8A0CB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1.Rappel des principes de pédagogie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C01DD7F-BCA6-090C-EF4F-9D9EBFA10C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« Evaluer ce que les étudiants savent et croient, afin de pouvoir construire sur des connaissances exactes et pertinentes, combler des lacunes et les insuffisances lorsqu’elles existent, aider les étudiants à identifier  les situations dans lesquelles ils appliquent leurs connaissances antérieures de façon inappropriée et aider les étudiants à modifier leurs connaissances antérieures dans le but qu’ils construisent des modèles mentaux plus robustes et plus justes. » </a:t>
            </a:r>
          </a:p>
        </p:txBody>
      </p:sp>
    </p:spTree>
    <p:extLst>
      <p:ext uri="{BB962C8B-B14F-4D97-AF65-F5344CB8AC3E}">
        <p14:creationId xmlns:p14="http://schemas.microsoft.com/office/powerpoint/2010/main" val="12672486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19EB05-8AB5-789C-6C7D-CAFCB290D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1.Rappel des principes de pédagogie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ECE88B-7472-1067-D58A-9C8D724050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b="1" dirty="0"/>
              <a:t>5- Favoriser le transfert des apprentissages du cours au milieu de soins</a:t>
            </a:r>
          </a:p>
          <a:p>
            <a:pPr marL="0" indent="0">
              <a:buNone/>
            </a:pPr>
            <a:r>
              <a:rPr lang="fr-FR" dirty="0"/>
              <a:t>-De la théorie du cours vers le milieu de soins</a:t>
            </a:r>
          </a:p>
          <a:p>
            <a:pPr marL="0" indent="0">
              <a:buNone/>
            </a:pPr>
            <a:r>
              <a:rPr lang="fr-FR" dirty="0"/>
              <a:t> -Transfert des acquis de la formation</a:t>
            </a:r>
          </a:p>
          <a:p>
            <a:pPr marL="0" indent="0">
              <a:buNone/>
            </a:pPr>
            <a:r>
              <a:rPr lang="fr-FR" dirty="0"/>
              <a:t>              </a:t>
            </a:r>
            <a:r>
              <a:rPr lang="fr-FR" b="1" dirty="0"/>
              <a:t>Défi de l’étudiant, seul face à cette responsabilité</a:t>
            </a:r>
          </a:p>
          <a:p>
            <a:pPr marL="0" indent="0">
              <a:buNone/>
            </a:pPr>
            <a:r>
              <a:rPr lang="fr-FR" dirty="0"/>
              <a:t>4 stratégies favorisent le transfert:</a:t>
            </a:r>
          </a:p>
          <a:p>
            <a:pPr marL="0" indent="0">
              <a:buNone/>
            </a:pPr>
            <a:r>
              <a:rPr lang="fr-FR" b="1" dirty="0"/>
              <a:t>1-Contextualisation-décontextualisation-recontextualisation</a:t>
            </a:r>
          </a:p>
          <a:p>
            <a:pPr marL="0" indent="0">
              <a:buNone/>
            </a:pPr>
            <a:r>
              <a:rPr lang="fr-FR" b="1" dirty="0"/>
              <a:t>2-Authenticité du contexte d’apprentissage</a:t>
            </a:r>
          </a:p>
          <a:p>
            <a:pPr marL="0" indent="0">
              <a:buNone/>
            </a:pPr>
            <a:r>
              <a:rPr lang="fr-FR" b="1" dirty="0"/>
              <a:t>3-Compagnonage cognitif</a:t>
            </a:r>
          </a:p>
          <a:p>
            <a:pPr marL="0" indent="0">
              <a:buNone/>
            </a:pPr>
            <a:r>
              <a:rPr lang="fr-FR" b="1" dirty="0"/>
              <a:t>4-Réflexivité</a:t>
            </a:r>
          </a:p>
        </p:txBody>
      </p:sp>
    </p:spTree>
    <p:extLst>
      <p:ext uri="{BB962C8B-B14F-4D97-AF65-F5344CB8AC3E}">
        <p14:creationId xmlns:p14="http://schemas.microsoft.com/office/powerpoint/2010/main" val="422626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CD8D57-F79D-CDF2-0A02-41316ED57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1.Rappel des principes de pédagogie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55A070-9191-0D78-0ADA-55F77FE11D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b="1" dirty="0"/>
              <a:t>6-Motiver les étudiants et les impliquer dans leur apprentissage</a:t>
            </a:r>
          </a:p>
          <a:p>
            <a:pPr marL="0" indent="0">
              <a:buNone/>
            </a:pPr>
            <a:r>
              <a:rPr lang="fr-FR" dirty="0"/>
              <a:t>Mettre en œuvre une stratégie permettant à l’étudiant de répondre à la question:  « A quoi ce que vous me demandez de faire ou d’apprendre va me servir? »</a:t>
            </a:r>
          </a:p>
          <a:p>
            <a:pPr marL="0" indent="0">
              <a:buNone/>
            </a:pPr>
            <a:r>
              <a:rPr lang="fr-FR" dirty="0"/>
              <a:t>1-explorer les attentes des étudiants</a:t>
            </a:r>
          </a:p>
          <a:p>
            <a:pPr marL="0" indent="0">
              <a:buNone/>
            </a:pPr>
            <a:r>
              <a:rPr lang="fr-FR" dirty="0"/>
              <a:t>2-Expliquez à quoi servira le contenu enseigné</a:t>
            </a:r>
          </a:p>
          <a:p>
            <a:pPr marL="0" indent="0">
              <a:buNone/>
            </a:pPr>
            <a:r>
              <a:rPr lang="fr-FR" dirty="0"/>
              <a:t>3-Aidez les étudiants à identifier les buts à long terme réalistes et structurés</a:t>
            </a:r>
          </a:p>
          <a:p>
            <a:pPr marL="0" indent="0">
              <a:buNone/>
            </a:pPr>
            <a:r>
              <a:rPr lang="fr-FR" dirty="0"/>
              <a:t>Ex « classe inversée »</a:t>
            </a:r>
          </a:p>
        </p:txBody>
      </p:sp>
    </p:spTree>
    <p:extLst>
      <p:ext uri="{BB962C8B-B14F-4D97-AF65-F5344CB8AC3E}">
        <p14:creationId xmlns:p14="http://schemas.microsoft.com/office/powerpoint/2010/main" val="25561464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399EE7-47D0-ECE4-9289-34A2C9322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2.Introduction des nouvelles données </a:t>
            </a:r>
            <a:r>
              <a:rPr lang="fr-FR" dirty="0" err="1"/>
              <a:t>desTIC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DE7018-D9A7-165F-B139-631580A518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Le vote électronique</a:t>
            </a:r>
          </a:p>
          <a:p>
            <a:r>
              <a:rPr lang="fr-FR" dirty="0"/>
              <a:t>L’usage des smartphones: Le </a:t>
            </a:r>
            <a:r>
              <a:rPr lang="fr-FR" dirty="0" err="1"/>
              <a:t>wooclap</a:t>
            </a:r>
            <a:endParaRPr lang="fr-FR" dirty="0"/>
          </a:p>
          <a:p>
            <a:r>
              <a:rPr lang="fr-FR" dirty="0"/>
              <a:t>Document multimédia</a:t>
            </a:r>
          </a:p>
          <a:p>
            <a:r>
              <a:rPr lang="fr-FR" dirty="0"/>
              <a:t>Méthode d’intégration guidée par le groupe(MIGG)</a:t>
            </a:r>
          </a:p>
          <a:p>
            <a:r>
              <a:rPr lang="fr-FR" dirty="0"/>
              <a:t>Buzz group</a:t>
            </a:r>
          </a:p>
          <a:p>
            <a:r>
              <a:rPr lang="fr-FR" dirty="0"/>
              <a:t>Vignette clinique</a:t>
            </a:r>
          </a:p>
          <a:p>
            <a:r>
              <a:rPr lang="fr-FR" dirty="0"/>
              <a:t>Résumés d’étape</a:t>
            </a:r>
          </a:p>
        </p:txBody>
      </p:sp>
    </p:spTree>
    <p:extLst>
      <p:ext uri="{BB962C8B-B14F-4D97-AF65-F5344CB8AC3E}">
        <p14:creationId xmlns:p14="http://schemas.microsoft.com/office/powerpoint/2010/main" val="184355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8896A3-56FE-EEA4-1AD6-BE04A1D34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3.Analyse d’une leçon CAMES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374F01-A14E-FC2B-8DF1-6A77D5BEDC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Cible: M2 –Prérequis Vérification?</a:t>
            </a:r>
          </a:p>
          <a:p>
            <a:r>
              <a:rPr lang="fr-FR" dirty="0"/>
              <a:t>Rappel dans les généralités</a:t>
            </a:r>
          </a:p>
          <a:p>
            <a:r>
              <a:rPr lang="fr-FR" dirty="0"/>
              <a:t>Pas de mesure des connaissances antérieures</a:t>
            </a:r>
          </a:p>
          <a:p>
            <a:r>
              <a:rPr lang="fr-FR" dirty="0"/>
              <a:t>Pas de contextualisation-décontextualisation- recontextualisation</a:t>
            </a:r>
          </a:p>
          <a:p>
            <a:r>
              <a:rPr lang="fr-FR" dirty="0"/>
              <a:t>Pas de rétroaction</a:t>
            </a:r>
          </a:p>
          <a:p>
            <a:r>
              <a:rPr lang="fr-FR" dirty="0"/>
              <a:t>Attentes des étudiants</a:t>
            </a:r>
          </a:p>
          <a:p>
            <a:r>
              <a:rPr lang="fr-FR" dirty="0"/>
              <a:t>Communication paraverbale et non verbale</a:t>
            </a:r>
          </a:p>
          <a:p>
            <a:r>
              <a:rPr lang="fr-FR" dirty="0"/>
              <a:t>Résumés d’étapes</a:t>
            </a:r>
          </a:p>
          <a:p>
            <a:pPr marL="0" indent="0">
              <a:buNone/>
            </a:pP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860780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79F2C4-1453-B885-E185-39A4B2A41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4.Proposition de Leçon type : préparation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85619C-1267-82CE-DD30-E559646CE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1</a:t>
            </a:r>
            <a:r>
              <a:rPr lang="fr-FR" baseline="30000" dirty="0"/>
              <a:t>ère</a:t>
            </a:r>
            <a:r>
              <a:rPr lang="fr-FR" dirty="0"/>
              <a:t> étape : identifiez les objectifs d’apprentissage</a:t>
            </a:r>
          </a:p>
          <a:p>
            <a:pPr marL="0" indent="0">
              <a:buNone/>
            </a:pPr>
            <a:r>
              <a:rPr lang="fr-FR" dirty="0"/>
              <a:t>« Qu’est-ce que je veux que les étudiants retiennent de mon cours dans une semaine, dans un mois et dans trois ans? »</a:t>
            </a:r>
          </a:p>
          <a:p>
            <a:r>
              <a:rPr lang="fr-FR" dirty="0"/>
              <a:t>2</a:t>
            </a:r>
            <a:r>
              <a:rPr lang="fr-FR" baseline="30000" dirty="0"/>
              <a:t>ème</a:t>
            </a:r>
            <a:r>
              <a:rPr lang="fr-FR" dirty="0"/>
              <a:t> étape : sélectionnez le contenu scientifique</a:t>
            </a:r>
          </a:p>
          <a:p>
            <a:pPr marL="0" indent="0">
              <a:buNone/>
            </a:pPr>
            <a:r>
              <a:rPr lang="fr-FR" dirty="0"/>
              <a:t>La traduction didactique</a:t>
            </a:r>
          </a:p>
          <a:p>
            <a:r>
              <a:rPr lang="fr-FR" dirty="0"/>
              <a:t>3</a:t>
            </a:r>
            <a:r>
              <a:rPr lang="fr-FR" baseline="30000" dirty="0"/>
              <a:t>ème</a:t>
            </a:r>
            <a:r>
              <a:rPr lang="fr-FR" dirty="0"/>
              <a:t> étape : structurez le cours</a:t>
            </a:r>
          </a:p>
          <a:p>
            <a:pPr marL="0" indent="0">
              <a:buNone/>
            </a:pPr>
            <a:r>
              <a:rPr lang="fr-FR" dirty="0"/>
              <a:t>Approche classique est obsolète</a:t>
            </a:r>
          </a:p>
          <a:p>
            <a:pPr marL="0" indent="0">
              <a:buNone/>
            </a:pPr>
            <a:r>
              <a:rPr lang="fr-FR" dirty="0"/>
              <a:t>La meilleure approche est celle centrée sur la résolution d’un problème</a:t>
            </a:r>
          </a:p>
          <a:p>
            <a:pPr marL="0" indent="0">
              <a:buNone/>
            </a:pPr>
            <a:r>
              <a:rPr lang="fr-FR" b="1" dirty="0"/>
              <a:t>Un cours ne doit jamais commencer par son contenu scientifique !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606465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681295-E5A3-3E66-A8D8-126D0A0C5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4.Proposition de Leçon type : animation du cours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36D92A1-C8F1-297D-5622-5291A82EF2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dirty="0"/>
              <a:t>Au début du cours</a:t>
            </a:r>
          </a:p>
          <a:p>
            <a:pPr marL="0" indent="0">
              <a:buNone/>
            </a:pPr>
            <a:r>
              <a:rPr lang="fr-FR" dirty="0"/>
              <a:t>-Thème du cours</a:t>
            </a:r>
          </a:p>
          <a:p>
            <a:pPr marL="0" indent="0">
              <a:buNone/>
            </a:pPr>
            <a:r>
              <a:rPr lang="fr-FR" dirty="0"/>
              <a:t>-les objectifs d’apprentissage et leur </a:t>
            </a:r>
            <a:r>
              <a:rPr lang="fr-FR" b="1" dirty="0"/>
              <a:t>utilité pour la pratique professionnelle</a:t>
            </a:r>
          </a:p>
          <a:p>
            <a:pPr marL="0" indent="0">
              <a:buNone/>
            </a:pPr>
            <a:r>
              <a:rPr lang="fr-FR" dirty="0"/>
              <a:t>-le plan </a:t>
            </a:r>
          </a:p>
          <a:p>
            <a:r>
              <a:rPr lang="fr-FR" dirty="0"/>
              <a:t>Pendant le cours </a:t>
            </a:r>
          </a:p>
          <a:p>
            <a:pPr marL="0" indent="0">
              <a:buNone/>
            </a:pPr>
            <a:r>
              <a:rPr lang="fr-FR" dirty="0"/>
              <a:t>-Contextualisation des apprentissages</a:t>
            </a:r>
          </a:p>
          <a:p>
            <a:pPr marL="0" indent="0">
              <a:buNone/>
            </a:pPr>
            <a:r>
              <a:rPr lang="fr-FR" dirty="0"/>
              <a:t>-exploration des connaissances antérieures</a:t>
            </a:r>
          </a:p>
          <a:p>
            <a:pPr marL="0" indent="0">
              <a:buNone/>
            </a:pPr>
            <a:r>
              <a:rPr lang="fr-FR" dirty="0"/>
              <a:t>-implication active des étudiants (MIGG, Buzz group, poser des questions…)</a:t>
            </a:r>
          </a:p>
        </p:txBody>
      </p:sp>
    </p:spTree>
    <p:extLst>
      <p:ext uri="{BB962C8B-B14F-4D97-AF65-F5344CB8AC3E}">
        <p14:creationId xmlns:p14="http://schemas.microsoft.com/office/powerpoint/2010/main" val="6249391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20417A-EBF9-027D-757A-0FFC5D90F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307" y="1000745"/>
            <a:ext cx="10515600" cy="1325563"/>
          </a:xfrm>
        </p:spPr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E9D2DFB-980E-AFF9-CF2F-42952C71E2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037" y="635620"/>
            <a:ext cx="10515600" cy="6304461"/>
          </a:xfrm>
        </p:spPr>
      </p:pic>
    </p:spTree>
    <p:extLst>
      <p:ext uri="{BB962C8B-B14F-4D97-AF65-F5344CB8AC3E}">
        <p14:creationId xmlns:p14="http://schemas.microsoft.com/office/powerpoint/2010/main" val="33100895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91920F-D3B8-A1F1-1EFF-F6A40694A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4.Proposition de Leçon type 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5C2F39-CE7C-12DC-5FAD-6BBA038BF8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b="1" dirty="0"/>
              <a:t>Prise de notes par les étudiants</a:t>
            </a:r>
          </a:p>
          <a:p>
            <a:pPr marL="0" indent="0">
              <a:buNone/>
            </a:pPr>
            <a:r>
              <a:rPr lang="fr-FR" dirty="0"/>
              <a:t>L’étudiant mobilise simultanément des capacités d’écoute, d’écriture, et de lecture.   Complexe+++</a:t>
            </a:r>
          </a:p>
          <a:p>
            <a:pPr marL="0" indent="0">
              <a:buNone/>
            </a:pPr>
            <a:r>
              <a:rPr lang="fr-FR" dirty="0"/>
              <a:t>Adaptez le rythme du discours lors des éléments nouveaux ou complexes</a:t>
            </a:r>
          </a:p>
          <a:p>
            <a:r>
              <a:rPr lang="fr-FR" b="1" dirty="0"/>
              <a:t>Support d’apprentissage donner aux étudiants</a:t>
            </a:r>
          </a:p>
          <a:p>
            <a:pPr marL="0" indent="0">
              <a:buNone/>
            </a:pPr>
            <a:r>
              <a:rPr lang="fr-FR" dirty="0"/>
              <a:t>-plan du cours enrichi de renvois vers différents ressources(références bibliographiques ou documents en ligne)</a:t>
            </a:r>
          </a:p>
          <a:p>
            <a:pPr marL="0" indent="0">
              <a:buNone/>
            </a:pPr>
            <a:r>
              <a:rPr lang="fr-FR" dirty="0"/>
              <a:t>-articles ou ouvrages de référence, permet aux étudiants de compléter leurs notes </a:t>
            </a:r>
          </a:p>
        </p:txBody>
      </p:sp>
    </p:spTree>
    <p:extLst>
      <p:ext uri="{BB962C8B-B14F-4D97-AF65-F5344CB8AC3E}">
        <p14:creationId xmlns:p14="http://schemas.microsoft.com/office/powerpoint/2010/main" val="16947354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65AA0E-3F90-1734-2F4C-FEE3F5F74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Conclusion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27197D4-1355-93EB-E728-02A3FFE1D3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Passivité des étudiants dans un cours</a:t>
            </a:r>
          </a:p>
          <a:p>
            <a:r>
              <a:rPr lang="fr-FR" dirty="0"/>
              <a:t>Attitude purement transmissive de l’enseignant</a:t>
            </a:r>
          </a:p>
          <a:p>
            <a:r>
              <a:rPr lang="fr-FR" dirty="0"/>
              <a:t>Stratégie de mise en œuvre des principes de pédagogie active de grands groupes</a:t>
            </a:r>
          </a:p>
          <a:p>
            <a:r>
              <a:rPr lang="fr-FR" dirty="0"/>
              <a:t>Réduire le contenu scientifique= deuil pour l’enseignant</a:t>
            </a:r>
          </a:p>
          <a:p>
            <a:pPr marL="0" indent="0">
              <a:buNone/>
            </a:pPr>
            <a:r>
              <a:rPr lang="fr-FR" b="1" dirty="0"/>
              <a:t>Amont il faut avoir défini les objectifs d’apprentissage et les lier aux compétences visées par le dispositif de formation</a:t>
            </a:r>
          </a:p>
        </p:txBody>
      </p:sp>
    </p:spTree>
    <p:extLst>
      <p:ext uri="{BB962C8B-B14F-4D97-AF65-F5344CB8AC3E}">
        <p14:creationId xmlns:p14="http://schemas.microsoft.com/office/powerpoint/2010/main" val="99749156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</TotalTime>
  <Words>913</Words>
  <Application>Microsoft Office PowerPoint</Application>
  <PresentationFormat>Grand écran</PresentationFormat>
  <Paragraphs>117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Thème Office</vt:lpstr>
      <vt:lpstr>LIMITES D’UNE LECON TYPE CAMES</vt:lpstr>
      <vt:lpstr>Plan </vt:lpstr>
      <vt:lpstr>Quizz sur les connaissances des participants</vt:lpstr>
      <vt:lpstr>Introduction</vt:lpstr>
      <vt:lpstr>1.Rappel des principes de pédagogie</vt:lpstr>
      <vt:lpstr>1.Rappel des principes de pédagogie</vt:lpstr>
      <vt:lpstr>1.Rappel des principes de pédagogie</vt:lpstr>
      <vt:lpstr>1.Rappel des principes de pédagogie</vt:lpstr>
      <vt:lpstr>1.Rappel des principes de pédagogie</vt:lpstr>
      <vt:lpstr>1.Rappel des principes de pédagogie</vt:lpstr>
      <vt:lpstr>1.Rappel des principes de pédagogie</vt:lpstr>
      <vt:lpstr>2.Introduction des nouvelles données desTIC </vt:lpstr>
      <vt:lpstr>3.Analyse d’une leçon CAMES </vt:lpstr>
      <vt:lpstr>4.Proposition de Leçon type : préparation</vt:lpstr>
      <vt:lpstr>4.Proposition de Leçon type : animation du cours</vt:lpstr>
      <vt:lpstr>Présentation PowerPoint</vt:lpstr>
      <vt:lpstr>4.Proposition de Leçon type  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ARMAND SELOUKOU</dc:creator>
  <cp:lastModifiedBy>ARMAND SELOUKOU</cp:lastModifiedBy>
  <cp:revision>7</cp:revision>
  <dcterms:created xsi:type="dcterms:W3CDTF">2026-09-12T21:02:00Z</dcterms:created>
  <dcterms:modified xsi:type="dcterms:W3CDTF">2026-09-17T02:35:47Z</dcterms:modified>
</cp:coreProperties>
</file>