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69" r:id="rId2"/>
    <p:sldId id="286" r:id="rId3"/>
    <p:sldId id="271" r:id="rId4"/>
    <p:sldId id="272" r:id="rId5"/>
    <p:sldId id="273" r:id="rId6"/>
    <p:sldId id="284" r:id="rId7"/>
    <p:sldId id="275" r:id="rId8"/>
    <p:sldId id="276" r:id="rId9"/>
    <p:sldId id="282" r:id="rId10"/>
    <p:sldId id="278" r:id="rId11"/>
    <p:sldId id="279" r:id="rId12"/>
    <p:sldId id="280" r:id="rId13"/>
    <p:sldId id="281" r:id="rId1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76638" autoAdjust="0"/>
  </p:normalViewPr>
  <p:slideViewPr>
    <p:cSldViewPr snapToGrid="0" snapToObjects="1">
      <p:cViewPr varScale="1">
        <p:scale>
          <a:sx n="48" d="100"/>
          <a:sy n="48" d="100"/>
        </p:scale>
        <p:origin x="452"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6676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Bonjour à toutes et à tous, et merci de votre présence à ce </a:t>
            </a:r>
            <a:r>
              <a:rPr lang="en-US" dirty="0" err="1"/>
              <a:t>séminaire</a:t>
            </a:r>
            <a:r>
              <a:rPr lang="en-US" dirty="0"/>
              <a:t> </a:t>
            </a:r>
            <a:r>
              <a:rPr lang="en-US" dirty="0" err="1"/>
              <a:t>pédagogique</a:t>
            </a:r>
            <a:r>
              <a:rPr lang="en-US" dirty="0"/>
              <a:t>. Je vous propose, pendant les 15 prochaines minutes, une communication sur les limites du « tout cognitif » dans l'articulation entre évaluation formative et certificative. Comme enseignants de médecine, nous savons combien la cognition est centrale dans l'apprentissage — mais je vais vous montrer pourquoi elle ne doit jamais devenir la seule grille de lecture de notre pédagogie.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Quatre objectifs guident notre réflexion. D'abord, définir précisément ce qu'on entend par « tout cognitif », pour éviter tout malentendu. Ensuite, situer l'approche cognitive dans l'histoire des courants pédagogiques, afin de relativiser sa place. Troisièmement, expliquer comment le numérique transforme — et parfois accentue — cette centralité cognitive. Enfin, identifier concrètement les risques et menaces que cette approche fait peser sur la formation médicale, si elle n'est pas contrebalancée.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Avant d'entrer dans le vif du sujet, une clarification conceptuelle s'impose. La didactique s'intéresse au savoir — que faut-il enseigner, comment structurer une discipline comme la sémiologie ou la pharmacologie. La pédagogie, elle, s'intéresse à la relation — comment faire apprendre, comment accompagner l'étudiant. Le « tout cognitif » naît souvent d'une confusion entre ces deux plans : on croit faire de la pédagogie alors qu'on ne fait que transmettre un contenu, aussi bien structuré soit-il.</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cognitif désigne les processus mentaux — mémoire, raisonnement, attention — qui permettent d'acquérir un savoir. C'est un apport précieux et légitime. Le « tout cognitif », en revanche, est une dérive : c'est quand on réduit tout apprentissage — y compris le geste technique, la relation au patient, le jugement clinique en situation — à sa seule dimension intellectuelle, évaluable par un examen écrit. Or en médecine, le savoir-être, l'habileté gestuelle et le travail d'équipe ne se réduisent pas à une copie d'examen.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Soyons clairs : il ne s'agit pas de rejeter la cognition, mais de la remettre à sa juste place. Les sciences cognitives nous ont beaucoup apporté : la répétition espacée pour mémoriser durablement une pharmacologie complexe, les scripts cliniques pour modéliser le raisonnement diagnostique, l'individualisation des parcours selon le profil de l'apprenant, et des outils d'évaluation plus valides et mieux alignés sur les objectifs pédagogiques. Ces apports sont réels — le problème commence quand on s'arrête là.</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bref rappel historique permet de relativiser la place du cognitif. Le behaviorisme voyait l'apprentissage comme une simple réponse à un stimulus. Le cognitivisme, avec Piaget et Bruner, a ouvert la boîte noire de l'esprit. Le constructivisme puis le socio-constructivisme ont montré que l'apprenant construit activement son savoir, notamment dans l'interaction sociale. Aujourd'hui, le connectivisme décrit un apprentissage en réseau, à l'ère du numérique. Le cognitif n'est donc qu'un maillon parmi d'autres — pas la totalité de la chaîne.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place de l'approche cognitive peut se lire sur trois plans. Un plan historique d'abord : elle hérite de travaux fondateurs qui ont légitimé l'étude des processus mentaux. Un plan culturel ensuite : nos institutions valorisent fortement le savoir théorique et la performance à l'écrit, héritage d'une tradition universitaire ancienne. Un plan évolutif enfin : le numérique renouvelle et amplifie ce rapport cognitif au savoir, avec l'intelligence artificielle, la simulation et les learning analytics. C'est ce dernier point que nous allons approfondir.</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numérique offre des avancées réelles : accès élargi au savoir via l'e-learning et les banques de cas cliniques, personnalisation des parcours grâce à l'IA, traçabilité fine des apprentissages avec les learning analytics. Mais il a un revers : il peut renforcer le « tout cognitif » en réduisant l'apprentissage à des quiz, des badges et des scores. Or aucun algorithme n'enseigne le toucher clinique, la relation au patient ou le travail en équipe au chevet du malade. Il y a aussi un risque de dépendance à l'IA générative, au détriment du raisonnement clinique autonome de nos étudiants.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Concrètement, le « tout cognitif » fragilise quatre zones de notre enseignement. Dans l'enseignement lui-même : des cours magistraux surchargés d'informations, une transmission descendante, peu de place à l'expérientiel. Dans l'apprentissage : surcharge cognitive et mémorisation superficielle. Dans l'évaluation : la domination des QCM et des examens écrits, au détriment des habiletés pratiques et relationnelles. Et enfin dans la compétence elle-même : un savoir théorique certifié qui ne garantit ni compétence clinique réelle, ni professionnalisme.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médecine, ces risques prennent une gravité particulière. L'érosion du raisonnement clinique incarné : un savoir appris par cœur qui ne transfère pas toujours au lit du patient. L'affaiblissement de l'empathie, quand la relation de soin est réduite à des compétences théoriques évaluables sur copie. La dévalorisation du travail d'équipe, au profit d'une compétition individuelle centrée sur le classement. Et le risque le plus grave : une certification déconnectée du terrain — un diplôme qui atteste des savoirs sans garantir la sécurité des soins prodigués aux patients.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Comment dépasser le « tout cognitif » sans jeter le bébé avec l'eau du bain ? En articulant mieux le formatif et le certificatif. Le formatif doit privilégier le feedback continu, la simulation, les jeux de rôle, les stages cliniques, et faire une place à l'erreur comme levier d'apprentissage. Le certificatif, lui, doit s'appuyer sur des épreuves cliniques objectives structurées, une évaluation multi-méthodes combinant écrit, pratique et observation, et un jury pluridisciplinaire qui ne se limite pas à un score chiffré.</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Pour conclure : la cognition est nécessaire, elle n'est pas suffisante. Le « tout cognitif » expose notre formation à produire des savoirs sans compétence incarnée. Le numérique doit servir l'équilibre pédagogique, et non l'accentuer. Le formatif et le certificatif gagnent à évaluer conjointement le savoir, le savoir-faire et le savoir-être. Car former un médecin, c'est former une personne compétente dans toutes ses dimensions — pas seulement une mémoire performante. Je vous remercie de votre attention et reste à votre écoute pour vos questions.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Merci encore pour votre attention et votre engagement dans la formation de nos futurs médecins. Je suis maintenant à votre disposition pour les questions et la discussion.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PLAIN">
    <p:bg>
      <p:bgPr>
        <a:solidFill>
          <a:srgbClr val="FFFFFF"/>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2.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2761"/>
        </a:solidFill>
        <a:effectLst/>
      </p:bgPr>
    </p:bg>
    <p:spTree>
      <p:nvGrpSpPr>
        <p:cNvPr id="1" name=""/>
        <p:cNvGrpSpPr/>
        <p:nvPr/>
      </p:nvGrpSpPr>
      <p:grpSpPr>
        <a:xfrm>
          <a:off x="0" y="0"/>
          <a:ext cx="0" cy="0"/>
          <a:chOff x="0" y="0"/>
          <a:chExt cx="0" cy="0"/>
        </a:xfrm>
      </p:grpSpPr>
      <p:sp>
        <p:nvSpPr>
          <p:cNvPr id="3" name="Shape 0"/>
          <p:cNvSpPr/>
          <p:nvPr/>
        </p:nvSpPr>
        <p:spPr>
          <a:xfrm>
            <a:off x="9692640" y="-1463040"/>
            <a:ext cx="4754880" cy="4754880"/>
          </a:xfrm>
          <a:prstGeom prst="ellipse">
            <a:avLst/>
          </a:prstGeom>
          <a:solidFill>
            <a:srgbClr val="141A47"/>
          </a:solidFill>
          <a:ln/>
        </p:spPr>
        <p:txBody>
          <a:bodyPr/>
          <a:lstStyle/>
          <a:p>
            <a:endParaRPr lang="fr-FR"/>
          </a:p>
        </p:txBody>
      </p:sp>
      <p:sp>
        <p:nvSpPr>
          <p:cNvPr id="4" name="Shape 1"/>
          <p:cNvSpPr/>
          <p:nvPr/>
        </p:nvSpPr>
        <p:spPr>
          <a:xfrm>
            <a:off x="10881360" y="3931920"/>
            <a:ext cx="3108960" cy="3108960"/>
          </a:xfrm>
          <a:prstGeom prst="ellipse">
            <a:avLst/>
          </a:prstGeom>
          <a:solidFill>
            <a:srgbClr val="141A47"/>
          </a:solidFill>
          <a:ln/>
        </p:spPr>
        <p:txBody>
          <a:bodyPr/>
          <a:lstStyle/>
          <a:p>
            <a:endParaRPr lang="fr-FR"/>
          </a:p>
        </p:txBody>
      </p:sp>
      <p:sp>
        <p:nvSpPr>
          <p:cNvPr id="5" name="Text 2"/>
          <p:cNvSpPr txBox="1"/>
          <p:nvPr/>
        </p:nvSpPr>
        <p:spPr>
          <a:xfrm>
            <a:off x="731520" y="1417320"/>
            <a:ext cx="9601200" cy="365760"/>
          </a:xfrm>
          <a:prstGeom prst="rect">
            <a:avLst/>
          </a:prstGeom>
          <a:noFill/>
          <a:ln/>
        </p:spPr>
        <p:txBody>
          <a:bodyPr wrap="square" lIns="0" tIns="0" rIns="0" bIns="0" rtlCol="0" anchor="ctr"/>
          <a:lstStyle/>
          <a:p>
            <a:pPr marL="0" indent="0" algn="ctr">
              <a:buNone/>
            </a:pPr>
            <a:r>
              <a:rPr lang="en-US" sz="1750" b="1" kern="0" spc="200" dirty="0">
                <a:solidFill>
                  <a:srgbClr val="C9A15A"/>
                </a:solidFill>
                <a:latin typeface="Calibri" pitchFamily="34" charset="0"/>
                <a:ea typeface="Calibri" pitchFamily="34" charset="-122"/>
                <a:cs typeface="Calibri" pitchFamily="34" charset="-120"/>
              </a:rPr>
              <a:t>SÉMINAIRE PÉDAGOGIQUE — ENSEIGNANTS DE MÉDECINE</a:t>
            </a:r>
            <a:endParaRPr lang="en-US" sz="1750" dirty="0"/>
          </a:p>
        </p:txBody>
      </p:sp>
      <p:sp>
        <p:nvSpPr>
          <p:cNvPr id="6" name="Text 3"/>
          <p:cNvSpPr txBox="1"/>
          <p:nvPr/>
        </p:nvSpPr>
        <p:spPr>
          <a:xfrm>
            <a:off x="731520" y="1874520"/>
            <a:ext cx="10241280" cy="1188720"/>
          </a:xfrm>
          <a:prstGeom prst="rect">
            <a:avLst/>
          </a:prstGeom>
          <a:noFill/>
          <a:ln/>
        </p:spPr>
        <p:txBody>
          <a:bodyPr wrap="square" lIns="0" tIns="0" rIns="0" bIns="0" rtlCol="0" anchor="ctr"/>
          <a:lstStyle/>
          <a:p>
            <a:pPr marL="0" indent="0">
              <a:buNone/>
            </a:pPr>
            <a:r>
              <a:rPr lang="en-US" sz="4800" b="1" dirty="0">
                <a:solidFill>
                  <a:srgbClr val="FFFFFF"/>
                </a:solidFill>
                <a:latin typeface="Cambria" pitchFamily="34" charset="0"/>
                <a:ea typeface="Cambria" pitchFamily="34" charset="-122"/>
                <a:cs typeface="Cambria" pitchFamily="34" charset="-120"/>
              </a:rPr>
              <a:t>Les limites du « tout cognitif »</a:t>
            </a:r>
            <a:endParaRPr lang="en-US" sz="4800" dirty="0"/>
          </a:p>
        </p:txBody>
      </p:sp>
      <p:sp>
        <p:nvSpPr>
          <p:cNvPr id="7" name="Text 4"/>
          <p:cNvSpPr txBox="1"/>
          <p:nvPr/>
        </p:nvSpPr>
        <p:spPr>
          <a:xfrm>
            <a:off x="731520" y="2971800"/>
            <a:ext cx="9875520" cy="640080"/>
          </a:xfrm>
          <a:prstGeom prst="rect">
            <a:avLst/>
          </a:prstGeom>
          <a:noFill/>
          <a:ln/>
        </p:spPr>
        <p:txBody>
          <a:bodyPr wrap="square" lIns="0" tIns="0" rIns="0" bIns="0" rtlCol="0" anchor="ctr"/>
          <a:lstStyle/>
          <a:p>
            <a:pPr marL="0" indent="0">
              <a:buNone/>
            </a:pPr>
            <a:r>
              <a:rPr lang="en-US" sz="2450" i="1" dirty="0">
                <a:solidFill>
                  <a:srgbClr val="CADCFC"/>
                </a:solidFill>
                <a:latin typeface="Calibri" pitchFamily="34" charset="0"/>
                <a:ea typeface="Calibri" pitchFamily="34" charset="-122"/>
                <a:cs typeface="Calibri" pitchFamily="34" charset="-120"/>
              </a:rPr>
              <a:t>Repenser l’articulation formatif / certificatif en pédagogie médicale</a:t>
            </a:r>
            <a:endParaRPr lang="en-US" sz="2450" dirty="0"/>
          </a:p>
        </p:txBody>
      </p:sp>
      <p:sp>
        <p:nvSpPr>
          <p:cNvPr id="8" name="Shape 5"/>
          <p:cNvSpPr/>
          <p:nvPr/>
        </p:nvSpPr>
        <p:spPr>
          <a:xfrm>
            <a:off x="749808" y="3794760"/>
            <a:ext cx="2194560" cy="0"/>
          </a:xfrm>
          <a:prstGeom prst="line">
            <a:avLst/>
          </a:prstGeom>
          <a:noFill/>
          <a:ln w="31750">
            <a:solidFill>
              <a:srgbClr val="C9A15A"/>
            </a:solidFill>
            <a:prstDash val="solid"/>
          </a:ln>
        </p:spPr>
        <p:txBody>
          <a:bodyPr/>
          <a:lstStyle/>
          <a:p>
            <a:endParaRPr lang="fr-FR"/>
          </a:p>
        </p:txBody>
      </p:sp>
      <p:pic>
        <p:nvPicPr>
          <p:cNvPr id="9" name="Image 0" descr="/home/claude/seminaire/icons/brain_ice.png"/>
          <p:cNvPicPr>
            <a:picLocks noChangeAspect="1"/>
          </p:cNvPicPr>
          <p:nvPr/>
        </p:nvPicPr>
        <p:blipFill>
          <a:blip r:embed="rId3"/>
          <a:stretch>
            <a:fillRect/>
          </a:stretch>
        </p:blipFill>
        <p:spPr>
          <a:xfrm>
            <a:off x="731520" y="4160520"/>
            <a:ext cx="502920" cy="502920"/>
          </a:xfrm>
          <a:prstGeom prst="rect">
            <a:avLst/>
          </a:prstGeom>
        </p:spPr>
      </p:pic>
      <p:sp>
        <p:nvSpPr>
          <p:cNvPr id="10" name="Text 6"/>
          <p:cNvSpPr txBox="1"/>
          <p:nvPr/>
        </p:nvSpPr>
        <p:spPr>
          <a:xfrm>
            <a:off x="1371600" y="4160520"/>
            <a:ext cx="4572000" cy="502920"/>
          </a:xfrm>
          <a:prstGeom prst="rect">
            <a:avLst/>
          </a:prstGeom>
          <a:noFill/>
          <a:ln/>
        </p:spPr>
        <p:txBody>
          <a:bodyPr wrap="square" lIns="0" tIns="0" rIns="0" bIns="0" rtlCol="0" anchor="ctr"/>
          <a:lstStyle/>
          <a:p>
            <a:pPr marL="0" indent="0">
              <a:buNone/>
            </a:pPr>
            <a:r>
              <a:rPr lang="en-US" sz="1900" dirty="0">
                <a:solidFill>
                  <a:srgbClr val="FFFFFF"/>
                </a:solidFill>
                <a:latin typeface="Calibri" pitchFamily="34" charset="0"/>
                <a:ea typeface="Calibri" pitchFamily="34" charset="-122"/>
                <a:cs typeface="Calibri" pitchFamily="34" charset="-120"/>
              </a:rPr>
              <a:t>Communication de synthèse — 15 minutes</a:t>
            </a:r>
            <a:endParaRPr lang="en-US" sz="1900" dirty="0"/>
          </a:p>
        </p:txBody>
      </p:sp>
      <p:sp>
        <p:nvSpPr>
          <p:cNvPr id="11" name="Text 7"/>
          <p:cNvSpPr txBox="1"/>
          <p:nvPr/>
        </p:nvSpPr>
        <p:spPr>
          <a:xfrm>
            <a:off x="731520" y="5440680"/>
            <a:ext cx="5364480" cy="1051560"/>
          </a:xfrm>
          <a:prstGeom prst="rect">
            <a:avLst/>
          </a:prstGeom>
          <a:noFill/>
          <a:ln/>
        </p:spPr>
        <p:txBody>
          <a:bodyPr wrap="square" lIns="0" tIns="0" rIns="0" bIns="0" rtlCol="0" anchor="ctr"/>
          <a:lstStyle/>
          <a:p>
            <a:pPr marL="0" indent="0">
              <a:buNone/>
            </a:pPr>
            <a:r>
              <a:rPr lang="en-US" sz="2800" b="1" i="1" dirty="0">
                <a:solidFill>
                  <a:srgbClr val="CADCFC"/>
                </a:solidFill>
                <a:latin typeface="Calibri" pitchFamily="34" charset="0"/>
                <a:ea typeface="Calibri" pitchFamily="34" charset="-122"/>
                <a:cs typeface="Calibri" pitchFamily="34" charset="-120"/>
              </a:rPr>
              <a:t>ATENGUENA OKOBALEMBA Etienne </a:t>
            </a:r>
          </a:p>
          <a:p>
            <a:pPr marL="0" indent="0">
              <a:buNone/>
            </a:pPr>
            <a:r>
              <a:rPr lang="en-US" sz="2400" dirty="0">
                <a:solidFill>
                  <a:srgbClr val="CADCFC"/>
                </a:solidFill>
                <a:latin typeface="Calibri" pitchFamily="34" charset="0"/>
                <a:ea typeface="Calibri" pitchFamily="34" charset="-122"/>
                <a:cs typeface="Calibri" pitchFamily="34" charset="-120"/>
              </a:rPr>
              <a:t>Yaoundé — 17 </a:t>
            </a:r>
            <a:r>
              <a:rPr lang="en-US" sz="2400" dirty="0" err="1">
                <a:solidFill>
                  <a:srgbClr val="CADCFC"/>
                </a:solidFill>
                <a:latin typeface="Calibri" pitchFamily="34" charset="0"/>
                <a:ea typeface="Calibri" pitchFamily="34" charset="-122"/>
                <a:cs typeface="Calibri" pitchFamily="34" charset="-120"/>
              </a:rPr>
              <a:t>Septembre</a:t>
            </a:r>
            <a:r>
              <a:rPr lang="en-US" sz="2400" dirty="0">
                <a:solidFill>
                  <a:srgbClr val="CADCFC"/>
                </a:solidFill>
                <a:latin typeface="Calibri" pitchFamily="34" charset="0"/>
                <a:ea typeface="Calibri" pitchFamily="34" charset="-122"/>
                <a:cs typeface="Calibri" pitchFamily="34" charset="-120"/>
              </a:rPr>
              <a:t> 2026</a:t>
            </a:r>
            <a:endParaRPr lang="en-US" sz="2400" dirty="0"/>
          </a:p>
        </p:txBody>
      </p:sp>
    </p:spTree>
    <p:extLst>
      <p:ext uri="{BB962C8B-B14F-4D97-AF65-F5344CB8AC3E}">
        <p14:creationId xmlns:p14="http://schemas.microsoft.com/office/powerpoint/2010/main" val="1191525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Text 0"/>
          <p:cNvSpPr txBox="1"/>
          <p:nvPr/>
        </p:nvSpPr>
        <p:spPr>
          <a:xfrm>
            <a:off x="548640" y="411480"/>
            <a:ext cx="8229600" cy="320040"/>
          </a:xfrm>
          <a:prstGeom prst="rect">
            <a:avLst/>
          </a:prstGeom>
          <a:noFill/>
          <a:ln/>
        </p:spPr>
        <p:txBody>
          <a:bodyPr wrap="square" lIns="0" tIns="0" rIns="0" bIns="0" rtlCol="0" anchor="ctr"/>
          <a:lstStyle/>
          <a:p>
            <a:pPr marL="0" indent="0">
              <a:buNone/>
            </a:pPr>
            <a:r>
              <a:rPr lang="en-US" sz="1700" b="1" kern="0" spc="200" dirty="0">
                <a:solidFill>
                  <a:srgbClr val="C9A15A"/>
                </a:solidFill>
                <a:latin typeface="Calibri" pitchFamily="34" charset="0"/>
                <a:ea typeface="Calibri" pitchFamily="34" charset="-122"/>
                <a:cs typeface="Calibri" pitchFamily="34" charset="-120"/>
              </a:rPr>
              <a:t>CADRAGE</a:t>
            </a:r>
            <a:endParaRPr lang="en-US" sz="1700" dirty="0"/>
          </a:p>
        </p:txBody>
      </p:sp>
      <p:sp>
        <p:nvSpPr>
          <p:cNvPr id="4" name="Text 1"/>
          <p:cNvSpPr txBox="1"/>
          <p:nvPr/>
        </p:nvSpPr>
        <p:spPr>
          <a:xfrm>
            <a:off x="548640" y="713232"/>
            <a:ext cx="10515600" cy="822960"/>
          </a:xfrm>
          <a:prstGeom prst="rect">
            <a:avLst/>
          </a:prstGeom>
          <a:noFill/>
          <a:ln/>
        </p:spPr>
        <p:txBody>
          <a:bodyPr wrap="square" lIns="0" tIns="0" rIns="0" bIns="0" rtlCol="0" anchor="ctr"/>
          <a:lstStyle/>
          <a:p>
            <a:pPr marL="0" indent="0">
              <a:buNone/>
            </a:pPr>
            <a:r>
              <a:rPr lang="en-US" sz="3300" b="1" dirty="0">
                <a:solidFill>
                  <a:srgbClr val="1E2761"/>
                </a:solidFill>
                <a:latin typeface="Cambria" pitchFamily="34" charset="0"/>
                <a:ea typeface="Cambria" pitchFamily="34" charset="-122"/>
                <a:cs typeface="Cambria" pitchFamily="34" charset="-120"/>
              </a:rPr>
              <a:t>Objectifs de la communication</a:t>
            </a:r>
            <a:endParaRPr lang="en-US" sz="3300" dirty="0"/>
          </a:p>
        </p:txBody>
      </p:sp>
      <p:sp>
        <p:nvSpPr>
          <p:cNvPr id="5" name="Text 2"/>
          <p:cNvSpPr txBox="1"/>
          <p:nvPr/>
        </p:nvSpPr>
        <p:spPr>
          <a:xfrm>
            <a:off x="548640" y="1417320"/>
            <a:ext cx="10789920" cy="457200"/>
          </a:xfrm>
          <a:prstGeom prst="rect">
            <a:avLst/>
          </a:prstGeom>
          <a:noFill/>
          <a:ln/>
        </p:spPr>
        <p:txBody>
          <a:bodyPr wrap="square" lIns="0" tIns="0" rIns="0" bIns="0" rtlCol="0" anchor="ctr"/>
          <a:lstStyle/>
          <a:p>
            <a:pPr marL="0" indent="0">
              <a:buNone/>
            </a:pPr>
            <a:r>
              <a:rPr lang="en-US" sz="2050" i="1" dirty="0">
                <a:solidFill>
                  <a:srgbClr val="6B7280"/>
                </a:solidFill>
                <a:latin typeface="Calibri" pitchFamily="34" charset="0"/>
                <a:ea typeface="Calibri" pitchFamily="34" charset="-122"/>
                <a:cs typeface="Calibri" pitchFamily="34" charset="-120"/>
              </a:rPr>
              <a:t>Analyser les inconvénients des approches pédagogiques basées sur la cognition</a:t>
            </a:r>
            <a:endParaRPr lang="en-US" sz="2050" dirty="0"/>
          </a:p>
        </p:txBody>
      </p:sp>
      <p:sp>
        <p:nvSpPr>
          <p:cNvPr id="6" name="Shape 3"/>
          <p:cNvSpPr/>
          <p:nvPr/>
        </p:nvSpPr>
        <p:spPr>
          <a:xfrm>
            <a:off x="546100" y="2148840"/>
            <a:ext cx="2667000" cy="3977640"/>
          </a:xfrm>
          <a:prstGeom prst="roundRect">
            <a:avLst>
              <a:gd name="adj" fmla="val 4317"/>
            </a:avLst>
          </a:prstGeom>
          <a:solidFill>
            <a:srgbClr val="EEF3FC"/>
          </a:solidFill>
          <a:ln/>
          <a:effectLst>
            <a:outerShdw blurRad="101600" dist="38100" dir="5400000" algn="bl" rotWithShape="0">
              <a:srgbClr val="1E2761">
                <a:alpha val="12000"/>
              </a:srgbClr>
            </a:outerShdw>
          </a:effectLst>
        </p:spPr>
        <p:txBody>
          <a:bodyPr/>
          <a:lstStyle/>
          <a:p>
            <a:endParaRPr lang="fr-FR"/>
          </a:p>
        </p:txBody>
      </p:sp>
      <p:sp>
        <p:nvSpPr>
          <p:cNvPr id="7" name="Shape 4"/>
          <p:cNvSpPr/>
          <p:nvPr/>
        </p:nvSpPr>
        <p:spPr>
          <a:xfrm>
            <a:off x="1422400" y="2468880"/>
            <a:ext cx="914400" cy="914400"/>
          </a:xfrm>
          <a:prstGeom prst="ellipse">
            <a:avLst/>
          </a:prstGeom>
          <a:solidFill>
            <a:srgbClr val="1E2761"/>
          </a:solidFill>
          <a:ln/>
        </p:spPr>
        <p:txBody>
          <a:bodyPr/>
          <a:lstStyle/>
          <a:p>
            <a:endParaRPr lang="fr-FR"/>
          </a:p>
        </p:txBody>
      </p:sp>
      <p:pic>
        <p:nvPicPr>
          <p:cNvPr id="8" name="Image 0" descr="/home/claude/seminaire/icons/brain_ice.png"/>
          <p:cNvPicPr>
            <a:picLocks noChangeAspect="1"/>
          </p:cNvPicPr>
          <p:nvPr/>
        </p:nvPicPr>
        <p:blipFill>
          <a:blip r:embed="rId3"/>
          <a:stretch>
            <a:fillRect/>
          </a:stretch>
        </p:blipFill>
        <p:spPr>
          <a:xfrm>
            <a:off x="1606550" y="2651760"/>
            <a:ext cx="548640" cy="548640"/>
          </a:xfrm>
          <a:prstGeom prst="rect">
            <a:avLst/>
          </a:prstGeom>
        </p:spPr>
      </p:pic>
      <p:sp>
        <p:nvSpPr>
          <p:cNvPr id="9" name="Text 5"/>
          <p:cNvSpPr txBox="1"/>
          <p:nvPr/>
        </p:nvSpPr>
        <p:spPr>
          <a:xfrm>
            <a:off x="711200" y="2313432"/>
            <a:ext cx="457200" cy="365760"/>
          </a:xfrm>
          <a:prstGeom prst="rect">
            <a:avLst/>
          </a:prstGeom>
          <a:noFill/>
          <a:ln/>
        </p:spPr>
        <p:txBody>
          <a:bodyPr wrap="square" lIns="0" tIns="0" rIns="0" bIns="0" rtlCol="0" anchor="ctr"/>
          <a:lstStyle/>
          <a:p>
            <a:pPr marL="0" indent="0">
              <a:buNone/>
            </a:pPr>
            <a:r>
              <a:rPr lang="en-US" sz="2150" b="1" dirty="0">
                <a:solidFill>
                  <a:srgbClr val="C9A15A"/>
                </a:solidFill>
                <a:latin typeface="Cambria" pitchFamily="34" charset="0"/>
                <a:ea typeface="Cambria" pitchFamily="34" charset="-122"/>
                <a:cs typeface="Cambria" pitchFamily="34" charset="-120"/>
              </a:rPr>
              <a:t>1</a:t>
            </a:r>
            <a:endParaRPr lang="en-US" sz="2150" dirty="0"/>
          </a:p>
        </p:txBody>
      </p:sp>
      <p:sp>
        <p:nvSpPr>
          <p:cNvPr id="10" name="Text 6"/>
          <p:cNvSpPr txBox="1"/>
          <p:nvPr/>
        </p:nvSpPr>
        <p:spPr>
          <a:xfrm>
            <a:off x="698500" y="3657600"/>
            <a:ext cx="2362200" cy="777240"/>
          </a:xfrm>
          <a:prstGeom prst="rect">
            <a:avLst/>
          </a:prstGeom>
          <a:noFill/>
          <a:ln/>
        </p:spPr>
        <p:txBody>
          <a:bodyPr wrap="square" lIns="0" tIns="0" rIns="0" bIns="0" rtlCol="0" anchor="ctr"/>
          <a:lstStyle/>
          <a:p>
            <a:pPr marL="0" indent="0" algn="ctr">
              <a:buNone/>
            </a:pPr>
            <a:r>
              <a:rPr lang="en-US" sz="1950" b="1" dirty="0">
                <a:solidFill>
                  <a:srgbClr val="1E2761"/>
                </a:solidFill>
                <a:latin typeface="Cambria" pitchFamily="34" charset="0"/>
                <a:ea typeface="Cambria" pitchFamily="34" charset="-122"/>
                <a:cs typeface="Cambria" pitchFamily="34" charset="-120"/>
              </a:rPr>
              <a:t>Définir le « tout cognitif »</a:t>
            </a:r>
            <a:endParaRPr lang="en-US" sz="1950" dirty="0"/>
          </a:p>
        </p:txBody>
      </p:sp>
      <p:sp>
        <p:nvSpPr>
          <p:cNvPr id="11" name="Text 7"/>
          <p:cNvSpPr txBox="1"/>
          <p:nvPr/>
        </p:nvSpPr>
        <p:spPr>
          <a:xfrm>
            <a:off x="698500" y="4434840"/>
            <a:ext cx="2362200" cy="1554480"/>
          </a:xfrm>
          <a:prstGeom prst="rect">
            <a:avLst/>
          </a:prstGeom>
          <a:noFill/>
          <a:ln/>
        </p:spPr>
        <p:txBody>
          <a:bodyPr wrap="square" lIns="0" tIns="0" rIns="0" bIns="0" rtlCol="0" anchor="t"/>
          <a:lstStyle/>
          <a:p>
            <a:pPr marL="0" indent="0" algn="ctr">
              <a:buNone/>
            </a:pPr>
            <a:r>
              <a:rPr lang="en-US" sz="1600" dirty="0">
                <a:solidFill>
                  <a:srgbClr val="27293D"/>
                </a:solidFill>
                <a:latin typeface="Calibri" pitchFamily="34" charset="0"/>
                <a:ea typeface="Calibri" pitchFamily="34" charset="-122"/>
                <a:cs typeface="Calibri" pitchFamily="34" charset="-120"/>
              </a:rPr>
              <a:t>Distinguer l’apport de la cognition de son absolutisation dans l’acte d’enseigner.</a:t>
            </a:r>
            <a:endParaRPr lang="en-US" sz="1600" dirty="0"/>
          </a:p>
        </p:txBody>
      </p:sp>
      <p:sp>
        <p:nvSpPr>
          <p:cNvPr id="12" name="Shape 8"/>
          <p:cNvSpPr/>
          <p:nvPr/>
        </p:nvSpPr>
        <p:spPr>
          <a:xfrm>
            <a:off x="3365500" y="2148840"/>
            <a:ext cx="2667000" cy="3977640"/>
          </a:xfrm>
          <a:prstGeom prst="roundRect">
            <a:avLst>
              <a:gd name="adj" fmla="val 4317"/>
            </a:avLst>
          </a:prstGeom>
          <a:solidFill>
            <a:srgbClr val="EEF3FC"/>
          </a:solidFill>
          <a:ln/>
          <a:effectLst>
            <a:outerShdw blurRad="101600" dist="38100" dir="5400000" algn="bl" rotWithShape="0">
              <a:srgbClr val="1E2761">
                <a:alpha val="12000"/>
              </a:srgbClr>
            </a:outerShdw>
          </a:effectLst>
        </p:spPr>
        <p:txBody>
          <a:bodyPr/>
          <a:lstStyle/>
          <a:p>
            <a:endParaRPr lang="fr-FR"/>
          </a:p>
        </p:txBody>
      </p:sp>
      <p:sp>
        <p:nvSpPr>
          <p:cNvPr id="13" name="Shape 9"/>
          <p:cNvSpPr/>
          <p:nvPr/>
        </p:nvSpPr>
        <p:spPr>
          <a:xfrm>
            <a:off x="4241800" y="2468880"/>
            <a:ext cx="914400" cy="914400"/>
          </a:xfrm>
          <a:prstGeom prst="ellipse">
            <a:avLst/>
          </a:prstGeom>
          <a:solidFill>
            <a:srgbClr val="1E2761"/>
          </a:solidFill>
          <a:ln/>
        </p:spPr>
        <p:txBody>
          <a:bodyPr/>
          <a:lstStyle/>
          <a:p>
            <a:endParaRPr lang="fr-FR"/>
          </a:p>
        </p:txBody>
      </p:sp>
      <p:pic>
        <p:nvPicPr>
          <p:cNvPr id="14" name="Image 1" descr="/home/claude/seminaire/icons/history_ice.png"/>
          <p:cNvPicPr>
            <a:picLocks noChangeAspect="1"/>
          </p:cNvPicPr>
          <p:nvPr/>
        </p:nvPicPr>
        <p:blipFill>
          <a:blip r:embed="rId4"/>
          <a:stretch>
            <a:fillRect/>
          </a:stretch>
        </p:blipFill>
        <p:spPr>
          <a:xfrm>
            <a:off x="4425950" y="2651760"/>
            <a:ext cx="548640" cy="548640"/>
          </a:xfrm>
          <a:prstGeom prst="rect">
            <a:avLst/>
          </a:prstGeom>
        </p:spPr>
      </p:pic>
      <p:sp>
        <p:nvSpPr>
          <p:cNvPr id="15" name="Text 10"/>
          <p:cNvSpPr txBox="1"/>
          <p:nvPr/>
        </p:nvSpPr>
        <p:spPr>
          <a:xfrm>
            <a:off x="3530600" y="2313432"/>
            <a:ext cx="457200" cy="365760"/>
          </a:xfrm>
          <a:prstGeom prst="rect">
            <a:avLst/>
          </a:prstGeom>
          <a:noFill/>
          <a:ln/>
        </p:spPr>
        <p:txBody>
          <a:bodyPr wrap="square" lIns="0" tIns="0" rIns="0" bIns="0" rtlCol="0" anchor="ctr"/>
          <a:lstStyle/>
          <a:p>
            <a:pPr marL="0" indent="0">
              <a:buNone/>
            </a:pPr>
            <a:r>
              <a:rPr lang="en-US" sz="2150" b="1" dirty="0">
                <a:solidFill>
                  <a:srgbClr val="C9A15A"/>
                </a:solidFill>
                <a:latin typeface="Cambria" pitchFamily="34" charset="0"/>
                <a:ea typeface="Cambria" pitchFamily="34" charset="-122"/>
                <a:cs typeface="Cambria" pitchFamily="34" charset="-120"/>
              </a:rPr>
              <a:t>2</a:t>
            </a:r>
            <a:endParaRPr lang="en-US" sz="2150" dirty="0"/>
          </a:p>
        </p:txBody>
      </p:sp>
      <p:sp>
        <p:nvSpPr>
          <p:cNvPr id="16" name="Text 11"/>
          <p:cNvSpPr txBox="1"/>
          <p:nvPr/>
        </p:nvSpPr>
        <p:spPr>
          <a:xfrm>
            <a:off x="3517900" y="3657600"/>
            <a:ext cx="2362200" cy="777240"/>
          </a:xfrm>
          <a:prstGeom prst="rect">
            <a:avLst/>
          </a:prstGeom>
          <a:noFill/>
          <a:ln/>
        </p:spPr>
        <p:txBody>
          <a:bodyPr wrap="square" lIns="0" tIns="0" rIns="0" bIns="0" rtlCol="0" anchor="ctr"/>
          <a:lstStyle/>
          <a:p>
            <a:pPr marL="0" indent="0" algn="ctr">
              <a:buNone/>
            </a:pPr>
            <a:r>
              <a:rPr lang="en-US" sz="1950" b="1" dirty="0">
                <a:solidFill>
                  <a:srgbClr val="1E2761"/>
                </a:solidFill>
                <a:latin typeface="Cambria" pitchFamily="34" charset="0"/>
                <a:ea typeface="Cambria" pitchFamily="34" charset="-122"/>
                <a:cs typeface="Cambria" pitchFamily="34" charset="-120"/>
              </a:rPr>
              <a:t>Situer l’approche cognitive</a:t>
            </a:r>
            <a:endParaRPr lang="en-US" sz="1950" dirty="0"/>
          </a:p>
        </p:txBody>
      </p:sp>
      <p:sp>
        <p:nvSpPr>
          <p:cNvPr id="17" name="Text 12"/>
          <p:cNvSpPr txBox="1"/>
          <p:nvPr/>
        </p:nvSpPr>
        <p:spPr>
          <a:xfrm>
            <a:off x="3517900" y="4434840"/>
            <a:ext cx="2362200" cy="1554480"/>
          </a:xfrm>
          <a:prstGeom prst="rect">
            <a:avLst/>
          </a:prstGeom>
          <a:noFill/>
          <a:ln/>
        </p:spPr>
        <p:txBody>
          <a:bodyPr wrap="square" lIns="0" tIns="0" rIns="0" bIns="0" rtlCol="0" anchor="t"/>
          <a:lstStyle/>
          <a:p>
            <a:pPr marL="0" indent="0" algn="ctr">
              <a:buNone/>
            </a:pPr>
            <a:r>
              <a:rPr lang="en-US" sz="1600" dirty="0">
                <a:solidFill>
                  <a:srgbClr val="27293D"/>
                </a:solidFill>
                <a:latin typeface="Calibri" pitchFamily="34" charset="0"/>
                <a:ea typeface="Calibri" pitchFamily="34" charset="-122"/>
                <a:cs typeface="Calibri" pitchFamily="34" charset="-120"/>
              </a:rPr>
              <a:t>Retracer sa place dans les grands courants pédagogiques (behaviorisme, constructivisme...).</a:t>
            </a:r>
            <a:endParaRPr lang="en-US" sz="1600" dirty="0"/>
          </a:p>
        </p:txBody>
      </p:sp>
      <p:sp>
        <p:nvSpPr>
          <p:cNvPr id="18" name="Shape 13"/>
          <p:cNvSpPr/>
          <p:nvPr/>
        </p:nvSpPr>
        <p:spPr>
          <a:xfrm>
            <a:off x="6184900" y="2148840"/>
            <a:ext cx="2667000" cy="3977640"/>
          </a:xfrm>
          <a:prstGeom prst="roundRect">
            <a:avLst>
              <a:gd name="adj" fmla="val 4317"/>
            </a:avLst>
          </a:prstGeom>
          <a:solidFill>
            <a:srgbClr val="EEF3FC"/>
          </a:solidFill>
          <a:ln/>
          <a:effectLst>
            <a:outerShdw blurRad="101600" dist="38100" dir="5400000" algn="bl" rotWithShape="0">
              <a:srgbClr val="1E2761">
                <a:alpha val="12000"/>
              </a:srgbClr>
            </a:outerShdw>
          </a:effectLst>
        </p:spPr>
        <p:txBody>
          <a:bodyPr/>
          <a:lstStyle/>
          <a:p>
            <a:endParaRPr lang="fr-FR"/>
          </a:p>
        </p:txBody>
      </p:sp>
      <p:sp>
        <p:nvSpPr>
          <p:cNvPr id="19" name="Shape 14"/>
          <p:cNvSpPr/>
          <p:nvPr/>
        </p:nvSpPr>
        <p:spPr>
          <a:xfrm>
            <a:off x="7061200" y="2468880"/>
            <a:ext cx="914400" cy="914400"/>
          </a:xfrm>
          <a:prstGeom prst="ellipse">
            <a:avLst/>
          </a:prstGeom>
          <a:solidFill>
            <a:srgbClr val="1E2761"/>
          </a:solidFill>
          <a:ln/>
        </p:spPr>
        <p:txBody>
          <a:bodyPr/>
          <a:lstStyle/>
          <a:p>
            <a:endParaRPr lang="fr-FR"/>
          </a:p>
        </p:txBody>
      </p:sp>
      <p:pic>
        <p:nvPicPr>
          <p:cNvPr id="20" name="Image 2" descr="/home/claude/seminaire/icons/laptop_ice.png"/>
          <p:cNvPicPr>
            <a:picLocks noChangeAspect="1"/>
          </p:cNvPicPr>
          <p:nvPr/>
        </p:nvPicPr>
        <p:blipFill>
          <a:blip r:embed="rId5"/>
          <a:stretch>
            <a:fillRect/>
          </a:stretch>
        </p:blipFill>
        <p:spPr>
          <a:xfrm>
            <a:off x="7245350" y="2651760"/>
            <a:ext cx="548640" cy="548640"/>
          </a:xfrm>
          <a:prstGeom prst="rect">
            <a:avLst/>
          </a:prstGeom>
        </p:spPr>
      </p:pic>
      <p:sp>
        <p:nvSpPr>
          <p:cNvPr id="21" name="Text 15"/>
          <p:cNvSpPr txBox="1"/>
          <p:nvPr/>
        </p:nvSpPr>
        <p:spPr>
          <a:xfrm>
            <a:off x="6350000" y="2313432"/>
            <a:ext cx="457200" cy="365760"/>
          </a:xfrm>
          <a:prstGeom prst="rect">
            <a:avLst/>
          </a:prstGeom>
          <a:noFill/>
          <a:ln/>
        </p:spPr>
        <p:txBody>
          <a:bodyPr wrap="square" lIns="0" tIns="0" rIns="0" bIns="0" rtlCol="0" anchor="ctr"/>
          <a:lstStyle/>
          <a:p>
            <a:pPr marL="0" indent="0">
              <a:buNone/>
            </a:pPr>
            <a:r>
              <a:rPr lang="en-US" sz="2150" b="1" dirty="0">
                <a:solidFill>
                  <a:srgbClr val="C9A15A"/>
                </a:solidFill>
                <a:latin typeface="Cambria" pitchFamily="34" charset="0"/>
                <a:ea typeface="Cambria" pitchFamily="34" charset="-122"/>
                <a:cs typeface="Cambria" pitchFamily="34" charset="-120"/>
              </a:rPr>
              <a:t>3</a:t>
            </a:r>
            <a:endParaRPr lang="en-US" sz="2150" dirty="0"/>
          </a:p>
        </p:txBody>
      </p:sp>
      <p:sp>
        <p:nvSpPr>
          <p:cNvPr id="22" name="Text 16"/>
          <p:cNvSpPr txBox="1"/>
          <p:nvPr/>
        </p:nvSpPr>
        <p:spPr>
          <a:xfrm>
            <a:off x="6337300" y="3657600"/>
            <a:ext cx="2362200" cy="777240"/>
          </a:xfrm>
          <a:prstGeom prst="rect">
            <a:avLst/>
          </a:prstGeom>
          <a:noFill/>
          <a:ln/>
        </p:spPr>
        <p:txBody>
          <a:bodyPr wrap="square" lIns="0" tIns="0" rIns="0" bIns="0" rtlCol="0" anchor="ctr"/>
          <a:lstStyle/>
          <a:p>
            <a:pPr marL="0" indent="0" algn="ctr">
              <a:buNone/>
            </a:pPr>
            <a:r>
              <a:rPr lang="en-US" sz="1950" b="1" dirty="0">
                <a:solidFill>
                  <a:srgbClr val="1E2761"/>
                </a:solidFill>
                <a:latin typeface="Cambria" pitchFamily="34" charset="0"/>
                <a:ea typeface="Cambria" pitchFamily="34" charset="-122"/>
                <a:cs typeface="Cambria" pitchFamily="34" charset="-120"/>
              </a:rPr>
              <a:t>Expliquer l’enjeu du numérique</a:t>
            </a:r>
            <a:endParaRPr lang="en-US" sz="1950" dirty="0"/>
          </a:p>
        </p:txBody>
      </p:sp>
      <p:sp>
        <p:nvSpPr>
          <p:cNvPr id="23" name="Text 17"/>
          <p:cNvSpPr txBox="1"/>
          <p:nvPr/>
        </p:nvSpPr>
        <p:spPr>
          <a:xfrm>
            <a:off x="6337300" y="4434840"/>
            <a:ext cx="2362200" cy="1554480"/>
          </a:xfrm>
          <a:prstGeom prst="rect">
            <a:avLst/>
          </a:prstGeom>
          <a:noFill/>
          <a:ln/>
        </p:spPr>
        <p:txBody>
          <a:bodyPr wrap="square" lIns="0" tIns="0" rIns="0" bIns="0" rtlCol="0" anchor="t"/>
          <a:lstStyle/>
          <a:p>
            <a:pPr marL="0" indent="0" algn="ctr">
              <a:buNone/>
            </a:pPr>
            <a:r>
              <a:rPr lang="en-US" sz="1600" dirty="0">
                <a:solidFill>
                  <a:srgbClr val="27293D"/>
                </a:solidFill>
                <a:latin typeface="Calibri" pitchFamily="34" charset="0"/>
                <a:ea typeface="Calibri" pitchFamily="34" charset="-122"/>
                <a:cs typeface="Calibri" pitchFamily="34" charset="-120"/>
              </a:rPr>
              <a:t>Comprendre comment la digitalisation transforme le processus d’apprentissage.</a:t>
            </a:r>
            <a:endParaRPr lang="en-US" sz="1600" dirty="0"/>
          </a:p>
        </p:txBody>
      </p:sp>
      <p:sp>
        <p:nvSpPr>
          <p:cNvPr id="24" name="Shape 18"/>
          <p:cNvSpPr/>
          <p:nvPr/>
        </p:nvSpPr>
        <p:spPr>
          <a:xfrm>
            <a:off x="9004300" y="2148840"/>
            <a:ext cx="2667000" cy="3977640"/>
          </a:xfrm>
          <a:prstGeom prst="roundRect">
            <a:avLst>
              <a:gd name="adj" fmla="val 4317"/>
            </a:avLst>
          </a:prstGeom>
          <a:solidFill>
            <a:srgbClr val="EEF3FC"/>
          </a:solidFill>
          <a:ln/>
          <a:effectLst>
            <a:outerShdw blurRad="101600" dist="38100" dir="5400000" algn="bl" rotWithShape="0">
              <a:srgbClr val="1E2761">
                <a:alpha val="12000"/>
              </a:srgbClr>
            </a:outerShdw>
          </a:effectLst>
        </p:spPr>
        <p:txBody>
          <a:bodyPr/>
          <a:lstStyle/>
          <a:p>
            <a:endParaRPr lang="fr-FR"/>
          </a:p>
        </p:txBody>
      </p:sp>
      <p:sp>
        <p:nvSpPr>
          <p:cNvPr id="25" name="Shape 19"/>
          <p:cNvSpPr/>
          <p:nvPr/>
        </p:nvSpPr>
        <p:spPr>
          <a:xfrm>
            <a:off x="9880600" y="2468880"/>
            <a:ext cx="914400" cy="914400"/>
          </a:xfrm>
          <a:prstGeom prst="ellipse">
            <a:avLst/>
          </a:prstGeom>
          <a:solidFill>
            <a:srgbClr val="1E2761"/>
          </a:solidFill>
          <a:ln/>
        </p:spPr>
        <p:txBody>
          <a:bodyPr/>
          <a:lstStyle/>
          <a:p>
            <a:endParaRPr lang="fr-FR"/>
          </a:p>
        </p:txBody>
      </p:sp>
      <p:pic>
        <p:nvPicPr>
          <p:cNvPr id="26" name="Image 3" descr="/home/claude/seminaire/icons/warning_ice.png"/>
          <p:cNvPicPr>
            <a:picLocks noChangeAspect="1"/>
          </p:cNvPicPr>
          <p:nvPr/>
        </p:nvPicPr>
        <p:blipFill>
          <a:blip r:embed="rId6"/>
          <a:stretch>
            <a:fillRect/>
          </a:stretch>
        </p:blipFill>
        <p:spPr>
          <a:xfrm>
            <a:off x="10064750" y="2651760"/>
            <a:ext cx="548640" cy="548640"/>
          </a:xfrm>
          <a:prstGeom prst="rect">
            <a:avLst/>
          </a:prstGeom>
        </p:spPr>
      </p:pic>
      <p:sp>
        <p:nvSpPr>
          <p:cNvPr id="27" name="Text 20"/>
          <p:cNvSpPr txBox="1"/>
          <p:nvPr/>
        </p:nvSpPr>
        <p:spPr>
          <a:xfrm>
            <a:off x="9169400" y="2313432"/>
            <a:ext cx="457200" cy="365760"/>
          </a:xfrm>
          <a:prstGeom prst="rect">
            <a:avLst/>
          </a:prstGeom>
          <a:noFill/>
          <a:ln/>
        </p:spPr>
        <p:txBody>
          <a:bodyPr wrap="square" lIns="0" tIns="0" rIns="0" bIns="0" rtlCol="0" anchor="ctr"/>
          <a:lstStyle/>
          <a:p>
            <a:pPr marL="0" indent="0">
              <a:buNone/>
            </a:pPr>
            <a:r>
              <a:rPr lang="en-US" sz="2150" b="1" dirty="0">
                <a:solidFill>
                  <a:srgbClr val="C9A15A"/>
                </a:solidFill>
                <a:latin typeface="Cambria" pitchFamily="34" charset="0"/>
                <a:ea typeface="Cambria" pitchFamily="34" charset="-122"/>
                <a:cs typeface="Cambria" pitchFamily="34" charset="-120"/>
              </a:rPr>
              <a:t>4</a:t>
            </a:r>
            <a:endParaRPr lang="en-US" sz="2150" dirty="0"/>
          </a:p>
        </p:txBody>
      </p:sp>
      <p:sp>
        <p:nvSpPr>
          <p:cNvPr id="28" name="Text 21"/>
          <p:cNvSpPr txBox="1"/>
          <p:nvPr/>
        </p:nvSpPr>
        <p:spPr>
          <a:xfrm>
            <a:off x="9156700" y="3657600"/>
            <a:ext cx="2362200" cy="777240"/>
          </a:xfrm>
          <a:prstGeom prst="rect">
            <a:avLst/>
          </a:prstGeom>
          <a:noFill/>
          <a:ln/>
        </p:spPr>
        <p:txBody>
          <a:bodyPr wrap="square" lIns="0" tIns="0" rIns="0" bIns="0" rtlCol="0" anchor="ctr"/>
          <a:lstStyle/>
          <a:p>
            <a:pPr marL="0" indent="0" algn="ctr">
              <a:buNone/>
            </a:pPr>
            <a:r>
              <a:rPr lang="en-US" sz="1950" b="1" dirty="0">
                <a:solidFill>
                  <a:srgbClr val="1E2761"/>
                </a:solidFill>
                <a:latin typeface="Cambria" pitchFamily="34" charset="0"/>
                <a:ea typeface="Cambria" pitchFamily="34" charset="-122"/>
                <a:cs typeface="Cambria" pitchFamily="34" charset="-120"/>
              </a:rPr>
              <a:t>Déterminer risques et menaces</a:t>
            </a:r>
            <a:endParaRPr lang="en-US" sz="1950" dirty="0"/>
          </a:p>
        </p:txBody>
      </p:sp>
      <p:sp>
        <p:nvSpPr>
          <p:cNvPr id="29" name="Text 22"/>
          <p:cNvSpPr txBox="1"/>
          <p:nvPr/>
        </p:nvSpPr>
        <p:spPr>
          <a:xfrm>
            <a:off x="9156700" y="4434840"/>
            <a:ext cx="2362200" cy="1554480"/>
          </a:xfrm>
          <a:prstGeom prst="rect">
            <a:avLst/>
          </a:prstGeom>
          <a:noFill/>
          <a:ln/>
        </p:spPr>
        <p:txBody>
          <a:bodyPr wrap="square" lIns="0" tIns="0" rIns="0" bIns="0" rtlCol="0" anchor="t"/>
          <a:lstStyle/>
          <a:p>
            <a:pPr marL="0" indent="0" algn="ctr">
              <a:buNone/>
            </a:pPr>
            <a:r>
              <a:rPr lang="en-US" sz="1600" dirty="0">
                <a:solidFill>
                  <a:srgbClr val="27293D"/>
                </a:solidFill>
                <a:latin typeface="Calibri" pitchFamily="34" charset="0"/>
                <a:ea typeface="Calibri" pitchFamily="34" charset="-122"/>
                <a:cs typeface="Calibri" pitchFamily="34" charset="-120"/>
              </a:rPr>
              <a:t>Identifier ce que le « tout cognitif » fait courir à la formation médicale.</a:t>
            </a:r>
            <a:endParaRPr lang="en-US" sz="1600" dirty="0"/>
          </a:p>
        </p:txBody>
      </p:sp>
      <p:sp>
        <p:nvSpPr>
          <p:cNvPr id="30" name="Text 23"/>
          <p:cNvSpPr txBox="1"/>
          <p:nvPr/>
        </p:nvSpPr>
        <p:spPr>
          <a:xfrm>
            <a:off x="457200" y="6510528"/>
            <a:ext cx="7315200" cy="274320"/>
          </a:xfrm>
          <a:prstGeom prst="rect">
            <a:avLst/>
          </a:prstGeom>
          <a:noFill/>
          <a:ln/>
        </p:spPr>
        <p:txBody>
          <a:bodyPr wrap="square" lIns="0" tIns="0" rIns="0" bIns="0" rtlCol="0" anchor="ctr"/>
          <a:lstStyle/>
          <a:p>
            <a:pPr marL="0" indent="0" algn="l">
              <a:buNone/>
            </a:pPr>
            <a:r>
              <a:rPr lang="en-US" sz="1200" dirty="0">
                <a:solidFill>
                  <a:srgbClr val="6B7280"/>
                </a:solidFill>
                <a:latin typeface="Calibri" pitchFamily="34" charset="0"/>
                <a:ea typeface="Calibri" pitchFamily="34" charset="-122"/>
                <a:cs typeface="Calibri" pitchFamily="34" charset="-120"/>
              </a:rPr>
              <a:t>Limites du tout cognitif en pédagogie médicale</a:t>
            </a:r>
            <a:endParaRPr lang="en-US" sz="1200" dirty="0"/>
          </a:p>
        </p:txBody>
      </p:sp>
      <p:sp>
        <p:nvSpPr>
          <p:cNvPr id="31" name="Text 24"/>
          <p:cNvSpPr txBox="1"/>
          <p:nvPr/>
        </p:nvSpPr>
        <p:spPr>
          <a:xfrm>
            <a:off x="11368735" y="6510528"/>
            <a:ext cx="365760" cy="274320"/>
          </a:xfrm>
          <a:prstGeom prst="rect">
            <a:avLst/>
          </a:prstGeom>
          <a:noFill/>
          <a:ln/>
        </p:spPr>
        <p:txBody>
          <a:bodyPr wrap="square" lIns="0" tIns="0" rIns="0" bIns="0" rtlCol="0" anchor="ctr"/>
          <a:lstStyle/>
          <a:p>
            <a:pPr marL="0" indent="0" algn="r">
              <a:buNone/>
            </a:pPr>
            <a:r>
              <a:rPr lang="en-US" sz="1200" dirty="0">
                <a:solidFill>
                  <a:srgbClr val="6B7280"/>
                </a:solidFill>
                <a:latin typeface="Calibri" pitchFamily="34" charset="0"/>
                <a:ea typeface="Calibri" pitchFamily="34" charset="-122"/>
                <a:cs typeface="Calibri" pitchFamily="34" charset="-120"/>
              </a:rPr>
              <a:t>1</a:t>
            </a:r>
            <a:endParaRPr lang="en-US" sz="1200" dirty="0"/>
          </a:p>
        </p:txBody>
      </p:sp>
    </p:spTree>
    <p:extLst>
      <p:ext uri="{BB962C8B-B14F-4D97-AF65-F5344CB8AC3E}">
        <p14:creationId xmlns:p14="http://schemas.microsoft.com/office/powerpoint/2010/main" val="3984390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Text 0"/>
          <p:cNvSpPr txBox="1"/>
          <p:nvPr/>
        </p:nvSpPr>
        <p:spPr>
          <a:xfrm>
            <a:off x="548640" y="411480"/>
            <a:ext cx="8229600" cy="320040"/>
          </a:xfrm>
          <a:prstGeom prst="rect">
            <a:avLst/>
          </a:prstGeom>
          <a:noFill/>
          <a:ln/>
        </p:spPr>
        <p:txBody>
          <a:bodyPr wrap="square" lIns="0" tIns="0" rIns="0" bIns="0" rtlCol="0" anchor="ctr"/>
          <a:lstStyle/>
          <a:p>
            <a:pPr marL="0" indent="0">
              <a:buNone/>
            </a:pPr>
            <a:r>
              <a:rPr lang="en-US" sz="1700" b="1" kern="0" spc="200" dirty="0">
                <a:solidFill>
                  <a:srgbClr val="C9A15A"/>
                </a:solidFill>
                <a:latin typeface="Calibri" pitchFamily="34" charset="0"/>
                <a:ea typeface="Calibri" pitchFamily="34" charset="-122"/>
                <a:cs typeface="Calibri" pitchFamily="34" charset="-120"/>
              </a:rPr>
              <a:t>1. INTRODUCTION</a:t>
            </a:r>
            <a:endParaRPr lang="en-US" sz="1700" dirty="0"/>
          </a:p>
        </p:txBody>
      </p:sp>
      <p:sp>
        <p:nvSpPr>
          <p:cNvPr id="4" name="Text 1"/>
          <p:cNvSpPr txBox="1"/>
          <p:nvPr/>
        </p:nvSpPr>
        <p:spPr>
          <a:xfrm>
            <a:off x="548640" y="713232"/>
            <a:ext cx="10515600" cy="822960"/>
          </a:xfrm>
          <a:prstGeom prst="rect">
            <a:avLst/>
          </a:prstGeom>
          <a:noFill/>
          <a:ln/>
        </p:spPr>
        <p:txBody>
          <a:bodyPr wrap="square" lIns="0" tIns="0" rIns="0" bIns="0" rtlCol="0" anchor="ctr"/>
          <a:lstStyle/>
          <a:p>
            <a:pPr marL="0" indent="0">
              <a:buNone/>
            </a:pPr>
            <a:r>
              <a:rPr lang="en-US" sz="3300" b="1" dirty="0">
                <a:solidFill>
                  <a:srgbClr val="1E2761"/>
                </a:solidFill>
                <a:latin typeface="Cambria" pitchFamily="34" charset="0"/>
                <a:ea typeface="Cambria" pitchFamily="34" charset="-122"/>
                <a:cs typeface="Cambria" pitchFamily="34" charset="-120"/>
              </a:rPr>
              <a:t>Didactique et pédagogie : une distinction nécessaire</a:t>
            </a:r>
            <a:endParaRPr lang="en-US" sz="3300" dirty="0"/>
          </a:p>
        </p:txBody>
      </p:sp>
      <p:sp>
        <p:nvSpPr>
          <p:cNvPr id="5" name="Text 2"/>
          <p:cNvSpPr txBox="1"/>
          <p:nvPr/>
        </p:nvSpPr>
        <p:spPr>
          <a:xfrm>
            <a:off x="548640" y="1508760"/>
            <a:ext cx="10881360" cy="640080"/>
          </a:xfrm>
          <a:prstGeom prst="rect">
            <a:avLst/>
          </a:prstGeom>
          <a:noFill/>
          <a:ln/>
        </p:spPr>
        <p:txBody>
          <a:bodyPr wrap="square" lIns="0" tIns="0" rIns="0" bIns="0" rtlCol="0" anchor="ctr"/>
          <a:lstStyle/>
          <a:p>
            <a:pPr marL="0" indent="0">
              <a:buNone/>
            </a:pPr>
            <a:r>
              <a:rPr lang="en-US" sz="1800" dirty="0">
                <a:solidFill>
                  <a:srgbClr val="27293D"/>
                </a:solidFill>
                <a:latin typeface="Calibri" pitchFamily="34" charset="0"/>
                <a:ea typeface="Calibri" pitchFamily="34" charset="-122"/>
                <a:cs typeface="Calibri" pitchFamily="34" charset="-120"/>
              </a:rPr>
              <a:t>Avant d’interroger le « tout cognitif », il faut clarifier de quel plan on parle : celui des savoirs (didactique) ou celui de la relation éducative (pédagogie).</a:t>
            </a:r>
            <a:endParaRPr lang="en-US" sz="1800" dirty="0"/>
          </a:p>
        </p:txBody>
      </p:sp>
      <p:sp>
        <p:nvSpPr>
          <p:cNvPr id="6" name="Shape 3"/>
          <p:cNvSpPr/>
          <p:nvPr/>
        </p:nvSpPr>
        <p:spPr>
          <a:xfrm>
            <a:off x="548640" y="2331720"/>
            <a:ext cx="5074920" cy="3566160"/>
          </a:xfrm>
          <a:prstGeom prst="roundRect">
            <a:avLst>
              <a:gd name="adj" fmla="val 2564"/>
            </a:avLst>
          </a:prstGeom>
          <a:solidFill>
            <a:srgbClr val="FFFFFF"/>
          </a:solidFill>
          <a:ln w="15875">
            <a:solidFill>
              <a:srgbClr val="CADCFC"/>
            </a:solidFill>
            <a:prstDash val="solid"/>
          </a:ln>
        </p:spPr>
        <p:txBody>
          <a:bodyPr/>
          <a:lstStyle/>
          <a:p>
            <a:endParaRPr lang="fr-FR"/>
          </a:p>
        </p:txBody>
      </p:sp>
      <p:sp>
        <p:nvSpPr>
          <p:cNvPr id="7" name="Shape 4"/>
          <p:cNvSpPr/>
          <p:nvPr/>
        </p:nvSpPr>
        <p:spPr>
          <a:xfrm>
            <a:off x="548640" y="2331720"/>
            <a:ext cx="5074920" cy="777240"/>
          </a:xfrm>
          <a:prstGeom prst="roundRect">
            <a:avLst>
              <a:gd name="adj" fmla="val 11765"/>
            </a:avLst>
          </a:prstGeom>
          <a:solidFill>
            <a:srgbClr val="1E2761"/>
          </a:solidFill>
          <a:ln/>
        </p:spPr>
        <p:txBody>
          <a:bodyPr/>
          <a:lstStyle/>
          <a:p>
            <a:endParaRPr lang="fr-FR"/>
          </a:p>
        </p:txBody>
      </p:sp>
      <p:sp>
        <p:nvSpPr>
          <p:cNvPr id="8" name="Shape 5"/>
          <p:cNvSpPr/>
          <p:nvPr/>
        </p:nvSpPr>
        <p:spPr>
          <a:xfrm>
            <a:off x="548640" y="2743200"/>
            <a:ext cx="5074920" cy="365760"/>
          </a:xfrm>
          <a:prstGeom prst="rect">
            <a:avLst/>
          </a:prstGeom>
          <a:solidFill>
            <a:srgbClr val="1E2761"/>
          </a:solidFill>
          <a:ln/>
        </p:spPr>
        <p:txBody>
          <a:bodyPr/>
          <a:lstStyle/>
          <a:p>
            <a:endParaRPr lang="fr-FR"/>
          </a:p>
        </p:txBody>
      </p:sp>
      <p:pic>
        <p:nvPicPr>
          <p:cNvPr id="9" name="Image 0" descr="/home/claude/seminaire/icons/book_gold.png"/>
          <p:cNvPicPr>
            <a:picLocks noChangeAspect="1"/>
          </p:cNvPicPr>
          <p:nvPr/>
        </p:nvPicPr>
        <p:blipFill>
          <a:blip r:embed="rId3"/>
          <a:stretch>
            <a:fillRect/>
          </a:stretch>
        </p:blipFill>
        <p:spPr>
          <a:xfrm>
            <a:off x="749808" y="2487168"/>
            <a:ext cx="457200" cy="457200"/>
          </a:xfrm>
          <a:prstGeom prst="rect">
            <a:avLst/>
          </a:prstGeom>
        </p:spPr>
      </p:pic>
      <p:sp>
        <p:nvSpPr>
          <p:cNvPr id="10" name="Text 6"/>
          <p:cNvSpPr txBox="1"/>
          <p:nvPr/>
        </p:nvSpPr>
        <p:spPr>
          <a:xfrm>
            <a:off x="1325880" y="2331720"/>
            <a:ext cx="4160520" cy="777240"/>
          </a:xfrm>
          <a:prstGeom prst="rect">
            <a:avLst/>
          </a:prstGeom>
          <a:noFill/>
          <a:ln/>
        </p:spPr>
        <p:txBody>
          <a:bodyPr wrap="square" lIns="0" tIns="0" rIns="0" bIns="0" rtlCol="0" anchor="ctr"/>
          <a:lstStyle/>
          <a:p>
            <a:pPr marL="0" indent="0">
              <a:buNone/>
            </a:pPr>
            <a:r>
              <a:rPr lang="en-US" sz="2550" b="1" dirty="0">
                <a:solidFill>
                  <a:srgbClr val="FFFFFF"/>
                </a:solidFill>
                <a:latin typeface="Cambria" pitchFamily="34" charset="0"/>
                <a:ea typeface="Cambria" pitchFamily="34" charset="-122"/>
                <a:cs typeface="Cambria" pitchFamily="34" charset="-120"/>
              </a:rPr>
              <a:t>Didactique</a:t>
            </a:r>
            <a:endParaRPr lang="en-US" sz="2550" dirty="0"/>
          </a:p>
        </p:txBody>
      </p:sp>
      <p:sp>
        <p:nvSpPr>
          <p:cNvPr id="11" name="Text 7"/>
          <p:cNvSpPr txBox="1"/>
          <p:nvPr/>
        </p:nvSpPr>
        <p:spPr>
          <a:xfrm>
            <a:off x="868680" y="3337560"/>
            <a:ext cx="4434840" cy="2377440"/>
          </a:xfrm>
          <a:prstGeom prst="rect">
            <a:avLst/>
          </a:prstGeom>
          <a:noFill/>
          <a:ln/>
        </p:spPr>
        <p:txBody>
          <a:bodyPr wrap="square" lIns="0" tIns="0" rIns="0" bIns="0" rtlCol="0" anchor="t"/>
          <a:lstStyle/>
          <a:p>
            <a:pPr marL="177800" indent="-177800">
              <a:spcAft>
                <a:spcPts val="1200"/>
              </a:spcAft>
              <a:buSzPct val="100000"/>
              <a:buChar char="▪"/>
            </a:pPr>
            <a:r>
              <a:rPr lang="en-US" sz="1700" dirty="0">
                <a:solidFill>
                  <a:srgbClr val="27293D"/>
                </a:solidFill>
                <a:latin typeface="Calibri" pitchFamily="34" charset="0"/>
                <a:ea typeface="Calibri" pitchFamily="34" charset="-122"/>
                <a:cs typeface="Calibri" pitchFamily="34" charset="-120"/>
              </a:rPr>
              <a:t>Organisation du savoir à enseigner (contenu, discipline).</a:t>
            </a:r>
            <a:endParaRPr lang="en-US" sz="1700" dirty="0"/>
          </a:p>
          <a:p>
            <a:pPr marL="177800" indent="-177800">
              <a:spcAft>
                <a:spcPts val="1200"/>
              </a:spcAft>
              <a:buSzPct val="100000"/>
              <a:buChar char="▪"/>
            </a:pPr>
            <a:r>
              <a:rPr lang="en-US" sz="1700" dirty="0">
                <a:solidFill>
                  <a:srgbClr val="27293D"/>
                </a:solidFill>
                <a:latin typeface="Calibri" pitchFamily="34" charset="0"/>
                <a:ea typeface="Calibri" pitchFamily="34" charset="-122"/>
                <a:cs typeface="Calibri" pitchFamily="34" charset="-120"/>
              </a:rPr>
              <a:t>Question centrale : « Que faut-il enseigner et comment structurer ce savoir » ?</a:t>
            </a:r>
            <a:endParaRPr lang="en-US" sz="1700" dirty="0"/>
          </a:p>
          <a:p>
            <a:pPr marL="177800" indent="-177800">
              <a:spcAft>
                <a:spcPts val="1200"/>
              </a:spcAft>
              <a:buSzPct val="100000"/>
              <a:buChar char="▪"/>
            </a:pPr>
            <a:r>
              <a:rPr lang="en-US" sz="1700" dirty="0">
                <a:solidFill>
                  <a:srgbClr val="27293D"/>
                </a:solidFill>
                <a:latin typeface="Calibri" pitchFamily="34" charset="0"/>
                <a:ea typeface="Calibri" pitchFamily="34" charset="-122"/>
                <a:cs typeface="Calibri" pitchFamily="34" charset="-120"/>
              </a:rPr>
              <a:t>Focalisée sur la matière — ex. : sémiologie, pharmacologie.</a:t>
            </a:r>
            <a:endParaRPr lang="en-US" sz="1700" dirty="0"/>
          </a:p>
        </p:txBody>
      </p:sp>
      <p:sp>
        <p:nvSpPr>
          <p:cNvPr id="12" name="Shape 8"/>
          <p:cNvSpPr/>
          <p:nvPr/>
        </p:nvSpPr>
        <p:spPr>
          <a:xfrm>
            <a:off x="6172200" y="2331720"/>
            <a:ext cx="5074920" cy="3566160"/>
          </a:xfrm>
          <a:prstGeom prst="roundRect">
            <a:avLst>
              <a:gd name="adj" fmla="val 2564"/>
            </a:avLst>
          </a:prstGeom>
          <a:solidFill>
            <a:srgbClr val="FFFFFF"/>
          </a:solidFill>
          <a:ln w="15875">
            <a:solidFill>
              <a:srgbClr val="CADCFC"/>
            </a:solidFill>
            <a:prstDash val="solid"/>
          </a:ln>
        </p:spPr>
        <p:txBody>
          <a:bodyPr/>
          <a:lstStyle/>
          <a:p>
            <a:endParaRPr lang="fr-FR"/>
          </a:p>
        </p:txBody>
      </p:sp>
      <p:sp>
        <p:nvSpPr>
          <p:cNvPr id="13" name="Shape 9"/>
          <p:cNvSpPr/>
          <p:nvPr/>
        </p:nvSpPr>
        <p:spPr>
          <a:xfrm>
            <a:off x="6172200" y="2331720"/>
            <a:ext cx="5074920" cy="777240"/>
          </a:xfrm>
          <a:prstGeom prst="roundRect">
            <a:avLst>
              <a:gd name="adj" fmla="val 11765"/>
            </a:avLst>
          </a:prstGeom>
          <a:solidFill>
            <a:srgbClr val="1E2761"/>
          </a:solidFill>
          <a:ln/>
        </p:spPr>
        <p:txBody>
          <a:bodyPr/>
          <a:lstStyle/>
          <a:p>
            <a:endParaRPr lang="fr-FR"/>
          </a:p>
        </p:txBody>
      </p:sp>
      <p:sp>
        <p:nvSpPr>
          <p:cNvPr id="14" name="Shape 10"/>
          <p:cNvSpPr/>
          <p:nvPr/>
        </p:nvSpPr>
        <p:spPr>
          <a:xfrm>
            <a:off x="6172200" y="2743200"/>
            <a:ext cx="5074920" cy="365760"/>
          </a:xfrm>
          <a:prstGeom prst="rect">
            <a:avLst/>
          </a:prstGeom>
          <a:solidFill>
            <a:srgbClr val="1E2761"/>
          </a:solidFill>
          <a:ln/>
        </p:spPr>
        <p:txBody>
          <a:bodyPr/>
          <a:lstStyle/>
          <a:p>
            <a:endParaRPr lang="fr-FR"/>
          </a:p>
        </p:txBody>
      </p:sp>
      <p:pic>
        <p:nvPicPr>
          <p:cNvPr id="15" name="Image 1" descr="/home/claude/seminaire/icons/hands_gold.png"/>
          <p:cNvPicPr>
            <a:picLocks noChangeAspect="1"/>
          </p:cNvPicPr>
          <p:nvPr/>
        </p:nvPicPr>
        <p:blipFill>
          <a:blip r:embed="rId4"/>
          <a:stretch>
            <a:fillRect/>
          </a:stretch>
        </p:blipFill>
        <p:spPr>
          <a:xfrm>
            <a:off x="6373368" y="2487168"/>
            <a:ext cx="457200" cy="457200"/>
          </a:xfrm>
          <a:prstGeom prst="rect">
            <a:avLst/>
          </a:prstGeom>
        </p:spPr>
      </p:pic>
      <p:sp>
        <p:nvSpPr>
          <p:cNvPr id="16" name="Text 11"/>
          <p:cNvSpPr txBox="1"/>
          <p:nvPr/>
        </p:nvSpPr>
        <p:spPr>
          <a:xfrm>
            <a:off x="6949440" y="2331720"/>
            <a:ext cx="4160520" cy="777240"/>
          </a:xfrm>
          <a:prstGeom prst="rect">
            <a:avLst/>
          </a:prstGeom>
          <a:noFill/>
          <a:ln/>
        </p:spPr>
        <p:txBody>
          <a:bodyPr wrap="square" lIns="0" tIns="0" rIns="0" bIns="0" rtlCol="0" anchor="ctr"/>
          <a:lstStyle/>
          <a:p>
            <a:pPr marL="0" indent="0">
              <a:buNone/>
            </a:pPr>
            <a:r>
              <a:rPr lang="en-US" sz="2550" b="1" dirty="0">
                <a:solidFill>
                  <a:srgbClr val="FFFFFF"/>
                </a:solidFill>
                <a:latin typeface="Cambria" pitchFamily="34" charset="0"/>
                <a:ea typeface="Cambria" pitchFamily="34" charset="-122"/>
                <a:cs typeface="Cambria" pitchFamily="34" charset="-120"/>
              </a:rPr>
              <a:t>Pédagogie</a:t>
            </a:r>
            <a:endParaRPr lang="en-US" sz="2550" dirty="0"/>
          </a:p>
        </p:txBody>
      </p:sp>
      <p:sp>
        <p:nvSpPr>
          <p:cNvPr id="17" name="Text 12"/>
          <p:cNvSpPr txBox="1"/>
          <p:nvPr/>
        </p:nvSpPr>
        <p:spPr>
          <a:xfrm>
            <a:off x="6492240" y="3337560"/>
            <a:ext cx="4434840" cy="2377440"/>
          </a:xfrm>
          <a:prstGeom prst="rect">
            <a:avLst/>
          </a:prstGeom>
          <a:noFill/>
          <a:ln/>
        </p:spPr>
        <p:txBody>
          <a:bodyPr wrap="square" lIns="0" tIns="0" rIns="0" bIns="0" rtlCol="0" anchor="t"/>
          <a:lstStyle/>
          <a:p>
            <a:pPr marL="177800" indent="-177800">
              <a:spcAft>
                <a:spcPts val="1200"/>
              </a:spcAft>
              <a:buSzPct val="100000"/>
              <a:buChar char="▪"/>
            </a:pPr>
            <a:r>
              <a:rPr lang="en-US" sz="1700" dirty="0">
                <a:solidFill>
                  <a:srgbClr val="27293D"/>
                </a:solidFill>
                <a:latin typeface="Calibri" pitchFamily="34" charset="0"/>
                <a:ea typeface="Calibri" pitchFamily="34" charset="-122"/>
                <a:cs typeface="Calibri" pitchFamily="34" charset="-120"/>
              </a:rPr>
              <a:t>Relation entre enseignant, apprenant et savoir dans l’acte d’apprendre.</a:t>
            </a:r>
            <a:endParaRPr lang="en-US" sz="1700" dirty="0"/>
          </a:p>
          <a:p>
            <a:pPr marL="177800" indent="-177800">
              <a:spcAft>
                <a:spcPts val="1200"/>
              </a:spcAft>
              <a:buSzPct val="100000"/>
              <a:buChar char="▪"/>
            </a:pPr>
            <a:r>
              <a:rPr lang="en-US" sz="1700" dirty="0">
                <a:solidFill>
                  <a:srgbClr val="27293D"/>
                </a:solidFill>
                <a:latin typeface="Calibri" pitchFamily="34" charset="0"/>
                <a:ea typeface="Calibri" pitchFamily="34" charset="-122"/>
                <a:cs typeface="Calibri" pitchFamily="34" charset="-120"/>
              </a:rPr>
              <a:t>Question centrale : « Comment favoriser l’apprentissage et le développement de l’apprenant » ?</a:t>
            </a:r>
            <a:endParaRPr lang="en-US" sz="1700" dirty="0"/>
          </a:p>
          <a:p>
            <a:pPr marL="177800" indent="-177800">
              <a:spcAft>
                <a:spcPts val="1200"/>
              </a:spcAft>
              <a:buSzPct val="100000"/>
              <a:buChar char="▪"/>
            </a:pPr>
            <a:r>
              <a:rPr lang="en-US" sz="1700" dirty="0">
                <a:solidFill>
                  <a:srgbClr val="27293D"/>
                </a:solidFill>
                <a:latin typeface="Calibri" pitchFamily="34" charset="0"/>
                <a:ea typeface="Calibri" pitchFamily="34" charset="-122"/>
                <a:cs typeface="Calibri" pitchFamily="34" charset="-120"/>
              </a:rPr>
              <a:t>Focalisée sur la méthode, la posture, l’accompagnement.</a:t>
            </a:r>
            <a:endParaRPr lang="en-US" sz="1700" dirty="0"/>
          </a:p>
        </p:txBody>
      </p:sp>
      <p:sp>
        <p:nvSpPr>
          <p:cNvPr id="18" name="Text 13"/>
          <p:cNvSpPr txBox="1"/>
          <p:nvPr/>
        </p:nvSpPr>
        <p:spPr>
          <a:xfrm>
            <a:off x="548640" y="6035040"/>
            <a:ext cx="10881360" cy="457200"/>
          </a:xfrm>
          <a:prstGeom prst="rect">
            <a:avLst/>
          </a:prstGeom>
          <a:noFill/>
          <a:ln/>
        </p:spPr>
        <p:txBody>
          <a:bodyPr wrap="square" lIns="0" tIns="0" rIns="0" bIns="0" rtlCol="0" anchor="ctr"/>
          <a:lstStyle/>
          <a:p>
            <a:pPr marL="0" indent="0">
              <a:buNone/>
            </a:pPr>
            <a:r>
              <a:rPr lang="en-US" sz="1700" i="1" dirty="0">
                <a:solidFill>
                  <a:srgbClr val="1E2761"/>
                </a:solidFill>
                <a:latin typeface="Calibri" pitchFamily="34" charset="0"/>
                <a:ea typeface="Calibri" pitchFamily="34" charset="-122"/>
                <a:cs typeface="Calibri" pitchFamily="34" charset="-120"/>
              </a:rPr>
              <a:t>Le « tout cognitif » naît souvent d’une confusion : réduire la pédagogie à une simple ingénierie de transmission du savoir.</a:t>
            </a:r>
            <a:endParaRPr lang="en-US" sz="1700" dirty="0"/>
          </a:p>
        </p:txBody>
      </p:sp>
      <p:sp>
        <p:nvSpPr>
          <p:cNvPr id="19" name="Text 14"/>
          <p:cNvSpPr txBox="1"/>
          <p:nvPr/>
        </p:nvSpPr>
        <p:spPr>
          <a:xfrm>
            <a:off x="457200" y="6510528"/>
            <a:ext cx="7315200" cy="274320"/>
          </a:xfrm>
          <a:prstGeom prst="rect">
            <a:avLst/>
          </a:prstGeom>
          <a:noFill/>
          <a:ln/>
        </p:spPr>
        <p:txBody>
          <a:bodyPr wrap="square" lIns="0" tIns="0" rIns="0" bIns="0" rtlCol="0" anchor="ctr"/>
          <a:lstStyle/>
          <a:p>
            <a:pPr marL="0" indent="0" algn="l">
              <a:buNone/>
            </a:pPr>
            <a:r>
              <a:rPr lang="en-US" sz="1200" dirty="0">
                <a:solidFill>
                  <a:srgbClr val="6B7280"/>
                </a:solidFill>
                <a:latin typeface="Calibri" pitchFamily="34" charset="0"/>
                <a:ea typeface="Calibri" pitchFamily="34" charset="-122"/>
                <a:cs typeface="Calibri" pitchFamily="34" charset="-120"/>
              </a:rPr>
              <a:t>Limites du tout cognitif en pédagogie médicale</a:t>
            </a:r>
            <a:endParaRPr lang="en-US" sz="1200" dirty="0"/>
          </a:p>
        </p:txBody>
      </p:sp>
      <p:sp>
        <p:nvSpPr>
          <p:cNvPr id="20" name="Text 15"/>
          <p:cNvSpPr txBox="1"/>
          <p:nvPr/>
        </p:nvSpPr>
        <p:spPr>
          <a:xfrm>
            <a:off x="11368735" y="6510528"/>
            <a:ext cx="365760" cy="274320"/>
          </a:xfrm>
          <a:prstGeom prst="rect">
            <a:avLst/>
          </a:prstGeom>
          <a:noFill/>
          <a:ln/>
        </p:spPr>
        <p:txBody>
          <a:bodyPr wrap="square" lIns="0" tIns="0" rIns="0" bIns="0" rtlCol="0" anchor="ctr"/>
          <a:lstStyle/>
          <a:p>
            <a:pPr marL="0" indent="0" algn="r">
              <a:buNone/>
            </a:pPr>
            <a:r>
              <a:rPr lang="en-US" sz="1200" dirty="0">
                <a:solidFill>
                  <a:srgbClr val="6B7280"/>
                </a:solidFill>
                <a:latin typeface="Calibri" pitchFamily="34" charset="0"/>
                <a:ea typeface="Calibri" pitchFamily="34" charset="-122"/>
                <a:cs typeface="Calibri" pitchFamily="34" charset="-120"/>
              </a:rPr>
              <a:t>2</a:t>
            </a:r>
            <a:endParaRPr lang="en-US" sz="1200" dirty="0"/>
          </a:p>
        </p:txBody>
      </p:sp>
    </p:spTree>
    <p:extLst>
      <p:ext uri="{BB962C8B-B14F-4D97-AF65-F5344CB8AC3E}">
        <p14:creationId xmlns:p14="http://schemas.microsoft.com/office/powerpoint/2010/main" val="2334785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Text 0"/>
          <p:cNvSpPr txBox="1"/>
          <p:nvPr/>
        </p:nvSpPr>
        <p:spPr>
          <a:xfrm>
            <a:off x="548640" y="411480"/>
            <a:ext cx="8229600" cy="320040"/>
          </a:xfrm>
          <a:prstGeom prst="rect">
            <a:avLst/>
          </a:prstGeom>
          <a:noFill/>
          <a:ln/>
        </p:spPr>
        <p:txBody>
          <a:bodyPr wrap="square" lIns="0" tIns="0" rIns="0" bIns="0" rtlCol="0" anchor="ctr"/>
          <a:lstStyle/>
          <a:p>
            <a:pPr marL="0" indent="0">
              <a:buNone/>
            </a:pPr>
            <a:r>
              <a:rPr lang="en-US" sz="1700" b="1" kern="0" spc="200" dirty="0">
                <a:solidFill>
                  <a:srgbClr val="C9A15A"/>
                </a:solidFill>
                <a:latin typeface="Calibri" pitchFamily="34" charset="0"/>
                <a:ea typeface="Calibri" pitchFamily="34" charset="-122"/>
                <a:cs typeface="Calibri" pitchFamily="34" charset="-120"/>
              </a:rPr>
              <a:t>2. GÉNÉRALITÉS</a:t>
            </a:r>
            <a:endParaRPr lang="en-US" sz="1700" dirty="0"/>
          </a:p>
        </p:txBody>
      </p:sp>
      <p:sp>
        <p:nvSpPr>
          <p:cNvPr id="4" name="Text 1"/>
          <p:cNvSpPr txBox="1"/>
          <p:nvPr/>
        </p:nvSpPr>
        <p:spPr>
          <a:xfrm>
            <a:off x="548640" y="713232"/>
            <a:ext cx="10515600" cy="822960"/>
          </a:xfrm>
          <a:prstGeom prst="rect">
            <a:avLst/>
          </a:prstGeom>
          <a:noFill/>
          <a:ln/>
        </p:spPr>
        <p:txBody>
          <a:bodyPr wrap="square" lIns="0" tIns="0" rIns="0" bIns="0" rtlCol="0" anchor="ctr"/>
          <a:lstStyle/>
          <a:p>
            <a:pPr marL="0" indent="0">
              <a:buNone/>
            </a:pPr>
            <a:r>
              <a:rPr lang="en-US" sz="3300" b="1" dirty="0">
                <a:solidFill>
                  <a:srgbClr val="1E2761"/>
                </a:solidFill>
                <a:latin typeface="Cambria" pitchFamily="34" charset="0"/>
                <a:ea typeface="Cambria" pitchFamily="34" charset="-122"/>
                <a:cs typeface="Cambria" pitchFamily="34" charset="-120"/>
              </a:rPr>
              <a:t>Du « cognitif » au « tout cognitif »</a:t>
            </a:r>
            <a:endParaRPr lang="en-US" sz="3300" dirty="0"/>
          </a:p>
        </p:txBody>
      </p:sp>
      <p:sp>
        <p:nvSpPr>
          <p:cNvPr id="5" name="Shape 2"/>
          <p:cNvSpPr/>
          <p:nvPr/>
        </p:nvSpPr>
        <p:spPr>
          <a:xfrm>
            <a:off x="548640" y="1600200"/>
            <a:ext cx="5212080" cy="4480560"/>
          </a:xfrm>
          <a:prstGeom prst="roundRect">
            <a:avLst>
              <a:gd name="adj" fmla="val 2041"/>
            </a:avLst>
          </a:prstGeom>
          <a:solidFill>
            <a:srgbClr val="EEF3FC"/>
          </a:solidFill>
          <a:ln/>
        </p:spPr>
        <p:txBody>
          <a:bodyPr/>
          <a:lstStyle/>
          <a:p>
            <a:endParaRPr lang="fr-FR"/>
          </a:p>
        </p:txBody>
      </p:sp>
      <p:pic>
        <p:nvPicPr>
          <p:cNvPr id="6" name="Image 0" descr="/home/claude/seminaire/icons/brain_navy.png"/>
          <p:cNvPicPr>
            <a:picLocks noChangeAspect="1"/>
          </p:cNvPicPr>
          <p:nvPr/>
        </p:nvPicPr>
        <p:blipFill>
          <a:blip r:embed="rId3"/>
          <a:stretch>
            <a:fillRect/>
          </a:stretch>
        </p:blipFill>
        <p:spPr>
          <a:xfrm>
            <a:off x="868680" y="1874520"/>
            <a:ext cx="594360" cy="594360"/>
          </a:xfrm>
          <a:prstGeom prst="rect">
            <a:avLst/>
          </a:prstGeom>
        </p:spPr>
      </p:pic>
      <p:sp>
        <p:nvSpPr>
          <p:cNvPr id="7" name="Text 3"/>
          <p:cNvSpPr txBox="1"/>
          <p:nvPr/>
        </p:nvSpPr>
        <p:spPr>
          <a:xfrm>
            <a:off x="1600200" y="1920240"/>
            <a:ext cx="3657600" cy="502920"/>
          </a:xfrm>
          <a:prstGeom prst="rect">
            <a:avLst/>
          </a:prstGeom>
          <a:noFill/>
          <a:ln/>
        </p:spPr>
        <p:txBody>
          <a:bodyPr wrap="square" lIns="0" tIns="0" rIns="0" bIns="0" rtlCol="0" anchor="ctr"/>
          <a:lstStyle/>
          <a:p>
            <a:pPr marL="0" indent="0">
              <a:buNone/>
            </a:pPr>
            <a:r>
              <a:rPr lang="en-US" sz="2300" b="1" dirty="0">
                <a:solidFill>
                  <a:srgbClr val="1E2761"/>
                </a:solidFill>
                <a:latin typeface="Cambria" pitchFamily="34" charset="0"/>
                <a:ea typeface="Cambria" pitchFamily="34" charset="-122"/>
                <a:cs typeface="Cambria" pitchFamily="34" charset="-120"/>
              </a:rPr>
              <a:t>Le cognitif</a:t>
            </a:r>
            <a:endParaRPr lang="en-US" sz="2300" dirty="0"/>
          </a:p>
        </p:txBody>
      </p:sp>
      <p:sp>
        <p:nvSpPr>
          <p:cNvPr id="8" name="Text 4"/>
          <p:cNvSpPr txBox="1"/>
          <p:nvPr/>
        </p:nvSpPr>
        <p:spPr>
          <a:xfrm>
            <a:off x="868680" y="2606040"/>
            <a:ext cx="4572000" cy="1554480"/>
          </a:xfrm>
          <a:prstGeom prst="rect">
            <a:avLst/>
          </a:prstGeom>
          <a:noFill/>
          <a:ln/>
        </p:spPr>
        <p:txBody>
          <a:bodyPr wrap="square" lIns="0" tIns="0" rIns="0" bIns="0" rtlCol="0" anchor="t"/>
          <a:lstStyle/>
          <a:p>
            <a:pPr marL="0" indent="0">
              <a:spcAft>
                <a:spcPts val="1000"/>
              </a:spcAft>
              <a:buNone/>
            </a:pPr>
            <a:r>
              <a:rPr lang="en-US" sz="1700" dirty="0">
                <a:solidFill>
                  <a:srgbClr val="27293D"/>
                </a:solidFill>
                <a:latin typeface="Calibri" pitchFamily="34" charset="0"/>
                <a:ea typeface="Calibri" pitchFamily="34" charset="-122"/>
                <a:cs typeface="Calibri" pitchFamily="34" charset="-120"/>
              </a:rPr>
              <a:t>Ensemble des processus mentaux permettant d’acquérir, traiter et mobiliser des connaissances (mémoire, raisonnement, attention, métacognition).</a:t>
            </a:r>
            <a:endParaRPr lang="en-US" sz="1700" dirty="0"/>
          </a:p>
          <a:p>
            <a:pPr marL="0" indent="0">
              <a:buNone/>
            </a:pPr>
            <a:r>
              <a:rPr lang="en-US" sz="1700" dirty="0">
                <a:solidFill>
                  <a:srgbClr val="27293D"/>
                </a:solidFill>
                <a:latin typeface="Calibri" pitchFamily="34" charset="0"/>
                <a:ea typeface="Calibri" pitchFamily="34" charset="-122"/>
                <a:cs typeface="Calibri" pitchFamily="34" charset="-120"/>
              </a:rPr>
              <a:t>Un apport légitime et nécessaire : comprendre comment l’étudiant construit son savoir.</a:t>
            </a:r>
            <a:endParaRPr lang="en-US" sz="1700" dirty="0"/>
          </a:p>
        </p:txBody>
      </p:sp>
      <p:sp>
        <p:nvSpPr>
          <p:cNvPr id="9" name="Shape 5"/>
          <p:cNvSpPr/>
          <p:nvPr/>
        </p:nvSpPr>
        <p:spPr>
          <a:xfrm>
            <a:off x="868680" y="4315968"/>
            <a:ext cx="4617720" cy="0"/>
          </a:xfrm>
          <a:prstGeom prst="line">
            <a:avLst/>
          </a:prstGeom>
          <a:noFill/>
          <a:ln w="12700">
            <a:solidFill>
              <a:srgbClr val="CADCFC"/>
            </a:solidFill>
            <a:prstDash val="solid"/>
          </a:ln>
        </p:spPr>
        <p:txBody>
          <a:bodyPr/>
          <a:lstStyle/>
          <a:p>
            <a:endParaRPr lang="fr-FR"/>
          </a:p>
        </p:txBody>
      </p:sp>
      <p:pic>
        <p:nvPicPr>
          <p:cNvPr id="10" name="Image 1" descr="/home/claude/seminaire/icons/warning_red.png"/>
          <p:cNvPicPr>
            <a:picLocks noChangeAspect="1"/>
          </p:cNvPicPr>
          <p:nvPr/>
        </p:nvPicPr>
        <p:blipFill>
          <a:blip r:embed="rId4"/>
          <a:stretch>
            <a:fillRect/>
          </a:stretch>
        </p:blipFill>
        <p:spPr>
          <a:xfrm>
            <a:off x="868680" y="4526280"/>
            <a:ext cx="548640" cy="548640"/>
          </a:xfrm>
          <a:prstGeom prst="rect">
            <a:avLst/>
          </a:prstGeom>
        </p:spPr>
      </p:pic>
      <p:sp>
        <p:nvSpPr>
          <p:cNvPr id="11" name="Text 6"/>
          <p:cNvSpPr txBox="1"/>
          <p:nvPr/>
        </p:nvSpPr>
        <p:spPr>
          <a:xfrm>
            <a:off x="1554480" y="4572000"/>
            <a:ext cx="4023360" cy="457200"/>
          </a:xfrm>
          <a:prstGeom prst="rect">
            <a:avLst/>
          </a:prstGeom>
          <a:noFill/>
          <a:ln/>
        </p:spPr>
        <p:txBody>
          <a:bodyPr wrap="square" lIns="0" tIns="0" rIns="0" bIns="0" rtlCol="0" anchor="ctr"/>
          <a:lstStyle/>
          <a:p>
            <a:pPr marL="0" indent="0">
              <a:buNone/>
            </a:pPr>
            <a:r>
              <a:rPr lang="en-US" sz="2300" b="1" dirty="0">
                <a:solidFill>
                  <a:srgbClr val="B33B3B"/>
                </a:solidFill>
                <a:latin typeface="Cambria" pitchFamily="34" charset="0"/>
                <a:ea typeface="Cambria" pitchFamily="34" charset="-122"/>
                <a:cs typeface="Cambria" pitchFamily="34" charset="-120"/>
              </a:rPr>
              <a:t>Le « tout cognitif »</a:t>
            </a:r>
            <a:endParaRPr lang="en-US" sz="2300" dirty="0"/>
          </a:p>
        </p:txBody>
      </p:sp>
      <p:sp>
        <p:nvSpPr>
          <p:cNvPr id="12" name="Text 7"/>
          <p:cNvSpPr txBox="1"/>
          <p:nvPr/>
        </p:nvSpPr>
        <p:spPr>
          <a:xfrm>
            <a:off x="868680" y="5074920"/>
            <a:ext cx="4572000" cy="914400"/>
          </a:xfrm>
          <a:prstGeom prst="rect">
            <a:avLst/>
          </a:prstGeom>
          <a:noFill/>
          <a:ln/>
        </p:spPr>
        <p:txBody>
          <a:bodyPr wrap="square" lIns="0" tIns="0" rIns="0" bIns="0" rtlCol="0" anchor="t"/>
          <a:lstStyle/>
          <a:p>
            <a:pPr marL="0" indent="0">
              <a:buNone/>
            </a:pPr>
            <a:r>
              <a:rPr lang="en-US" sz="1700" dirty="0">
                <a:solidFill>
                  <a:srgbClr val="27293D"/>
                </a:solidFill>
                <a:latin typeface="Calibri" pitchFamily="34" charset="0"/>
                <a:ea typeface="Calibri" pitchFamily="34" charset="-122"/>
                <a:cs typeface="Calibri" pitchFamily="34" charset="-120"/>
              </a:rPr>
              <a:t>La dérive qui réduit tout apprentissage — y compris gestuel, relationnel, éthique — à sa seule dimension intellectuelle et évaluable par des savoirs.</a:t>
            </a:r>
            <a:endParaRPr lang="en-US" sz="1700" dirty="0"/>
          </a:p>
        </p:txBody>
      </p:sp>
      <p:sp>
        <p:nvSpPr>
          <p:cNvPr id="13" name="Shape 8"/>
          <p:cNvSpPr/>
          <p:nvPr/>
        </p:nvSpPr>
        <p:spPr>
          <a:xfrm>
            <a:off x="6172200" y="1600200"/>
            <a:ext cx="5440680" cy="4480560"/>
          </a:xfrm>
          <a:prstGeom prst="roundRect">
            <a:avLst>
              <a:gd name="adj" fmla="val 2041"/>
            </a:avLst>
          </a:prstGeom>
          <a:solidFill>
            <a:srgbClr val="1E2761"/>
          </a:solidFill>
          <a:ln/>
        </p:spPr>
        <p:txBody>
          <a:bodyPr/>
          <a:lstStyle/>
          <a:p>
            <a:endParaRPr lang="fr-FR"/>
          </a:p>
        </p:txBody>
      </p:sp>
      <p:sp>
        <p:nvSpPr>
          <p:cNvPr id="14" name="Text 9"/>
          <p:cNvSpPr txBox="1"/>
          <p:nvPr/>
        </p:nvSpPr>
        <p:spPr>
          <a:xfrm>
            <a:off x="6492240" y="1874520"/>
            <a:ext cx="4800600" cy="548640"/>
          </a:xfrm>
          <a:prstGeom prst="rect">
            <a:avLst/>
          </a:prstGeom>
          <a:noFill/>
          <a:ln/>
        </p:spPr>
        <p:txBody>
          <a:bodyPr wrap="square" lIns="0" tIns="0" rIns="0" bIns="0" rtlCol="0" anchor="ctr"/>
          <a:lstStyle/>
          <a:p>
            <a:pPr marL="0" indent="0">
              <a:buNone/>
            </a:pPr>
            <a:r>
              <a:rPr lang="en-US" sz="2050" b="1" dirty="0">
                <a:solidFill>
                  <a:srgbClr val="C9A15A"/>
                </a:solidFill>
                <a:latin typeface="Cambria" pitchFamily="34" charset="0"/>
                <a:ea typeface="Cambria" pitchFamily="34" charset="-122"/>
                <a:cs typeface="Cambria" pitchFamily="34" charset="-120"/>
              </a:rPr>
              <a:t>Ce que le « tout cognitif » laisse de côté</a:t>
            </a:r>
            <a:endParaRPr lang="en-US" sz="2050" dirty="0"/>
          </a:p>
        </p:txBody>
      </p:sp>
      <p:pic>
        <p:nvPicPr>
          <p:cNvPr id="15" name="Image 2" descr="/home/claude/seminaire/icons/usermd_gold.png"/>
          <p:cNvPicPr>
            <a:picLocks noChangeAspect="1"/>
          </p:cNvPicPr>
          <p:nvPr/>
        </p:nvPicPr>
        <p:blipFill>
          <a:blip r:embed="rId5"/>
          <a:stretch>
            <a:fillRect/>
          </a:stretch>
        </p:blipFill>
        <p:spPr>
          <a:xfrm>
            <a:off x="6492240" y="2560320"/>
            <a:ext cx="384048" cy="384048"/>
          </a:xfrm>
          <a:prstGeom prst="rect">
            <a:avLst/>
          </a:prstGeom>
        </p:spPr>
      </p:pic>
      <p:sp>
        <p:nvSpPr>
          <p:cNvPr id="16" name="Text 10"/>
          <p:cNvSpPr txBox="1"/>
          <p:nvPr/>
        </p:nvSpPr>
        <p:spPr>
          <a:xfrm>
            <a:off x="7040880" y="2514600"/>
            <a:ext cx="4251960" cy="320040"/>
          </a:xfrm>
          <a:prstGeom prst="rect">
            <a:avLst/>
          </a:prstGeom>
          <a:noFill/>
          <a:ln/>
        </p:spPr>
        <p:txBody>
          <a:bodyPr wrap="square" lIns="0" tIns="0" rIns="0" bIns="0" rtlCol="0" anchor="ctr"/>
          <a:lstStyle/>
          <a:p>
            <a:pPr marL="0" indent="0">
              <a:buNone/>
            </a:pPr>
            <a:r>
              <a:rPr lang="en-US" sz="1750" b="1" dirty="0">
                <a:solidFill>
                  <a:srgbClr val="FFFFFF"/>
                </a:solidFill>
                <a:latin typeface="Calibri" pitchFamily="34" charset="0"/>
                <a:ea typeface="Calibri" pitchFamily="34" charset="-122"/>
                <a:cs typeface="Calibri" pitchFamily="34" charset="-120"/>
              </a:rPr>
              <a:t>Le savoir-être clinique</a:t>
            </a:r>
            <a:endParaRPr lang="en-US" sz="1750" dirty="0"/>
          </a:p>
        </p:txBody>
      </p:sp>
      <p:sp>
        <p:nvSpPr>
          <p:cNvPr id="17" name="Text 11"/>
          <p:cNvSpPr txBox="1"/>
          <p:nvPr/>
        </p:nvSpPr>
        <p:spPr>
          <a:xfrm>
            <a:off x="7040880" y="2852928"/>
            <a:ext cx="4251960" cy="457200"/>
          </a:xfrm>
          <a:prstGeom prst="rect">
            <a:avLst/>
          </a:prstGeom>
          <a:noFill/>
          <a:ln/>
        </p:spPr>
        <p:txBody>
          <a:bodyPr wrap="square" lIns="0" tIns="0" rIns="0" bIns="0" rtlCol="0" anchor="ctr"/>
          <a:lstStyle/>
          <a:p>
            <a:pPr marL="0" indent="0">
              <a:buNone/>
            </a:pPr>
            <a:r>
              <a:rPr lang="en-US" sz="1500" dirty="0">
                <a:solidFill>
                  <a:srgbClr val="CADCFC"/>
                </a:solidFill>
                <a:latin typeface="Calibri" pitchFamily="34" charset="0"/>
                <a:ea typeface="Calibri" pitchFamily="34" charset="-122"/>
                <a:cs typeface="Calibri" pitchFamily="34" charset="-120"/>
              </a:rPr>
              <a:t>Empathie, écoute, relation au patient</a:t>
            </a:r>
            <a:endParaRPr lang="en-US" sz="1500" dirty="0"/>
          </a:p>
        </p:txBody>
      </p:sp>
      <p:pic>
        <p:nvPicPr>
          <p:cNvPr id="18" name="Image 3" descr="/home/claude/seminaire/icons/hands_gold.png"/>
          <p:cNvPicPr>
            <a:picLocks noChangeAspect="1"/>
          </p:cNvPicPr>
          <p:nvPr/>
        </p:nvPicPr>
        <p:blipFill>
          <a:blip r:embed="rId6"/>
          <a:stretch>
            <a:fillRect/>
          </a:stretch>
        </p:blipFill>
        <p:spPr>
          <a:xfrm>
            <a:off x="6492240" y="3429000"/>
            <a:ext cx="384048" cy="384048"/>
          </a:xfrm>
          <a:prstGeom prst="rect">
            <a:avLst/>
          </a:prstGeom>
        </p:spPr>
      </p:pic>
      <p:sp>
        <p:nvSpPr>
          <p:cNvPr id="19" name="Text 12"/>
          <p:cNvSpPr txBox="1"/>
          <p:nvPr/>
        </p:nvSpPr>
        <p:spPr>
          <a:xfrm>
            <a:off x="7040880" y="3383280"/>
            <a:ext cx="4251960" cy="320040"/>
          </a:xfrm>
          <a:prstGeom prst="rect">
            <a:avLst/>
          </a:prstGeom>
          <a:noFill/>
          <a:ln/>
        </p:spPr>
        <p:txBody>
          <a:bodyPr wrap="square" lIns="0" tIns="0" rIns="0" bIns="0" rtlCol="0" anchor="ctr"/>
          <a:lstStyle/>
          <a:p>
            <a:pPr marL="0" indent="0">
              <a:buNone/>
            </a:pPr>
            <a:r>
              <a:rPr lang="en-US" sz="1750" b="1" dirty="0">
                <a:solidFill>
                  <a:srgbClr val="FFFFFF"/>
                </a:solidFill>
                <a:latin typeface="Calibri" pitchFamily="34" charset="0"/>
                <a:ea typeface="Calibri" pitchFamily="34" charset="-122"/>
                <a:cs typeface="Calibri" pitchFamily="34" charset="-120"/>
              </a:rPr>
              <a:t>Le geste et l’habileté</a:t>
            </a:r>
            <a:endParaRPr lang="en-US" sz="1750" dirty="0"/>
          </a:p>
        </p:txBody>
      </p:sp>
      <p:sp>
        <p:nvSpPr>
          <p:cNvPr id="20" name="Text 13"/>
          <p:cNvSpPr txBox="1"/>
          <p:nvPr/>
        </p:nvSpPr>
        <p:spPr>
          <a:xfrm>
            <a:off x="7040880" y="3721608"/>
            <a:ext cx="4251960" cy="457200"/>
          </a:xfrm>
          <a:prstGeom prst="rect">
            <a:avLst/>
          </a:prstGeom>
          <a:noFill/>
          <a:ln/>
        </p:spPr>
        <p:txBody>
          <a:bodyPr wrap="square" lIns="0" tIns="0" rIns="0" bIns="0" rtlCol="0" anchor="ctr"/>
          <a:lstStyle/>
          <a:p>
            <a:pPr marL="0" indent="0">
              <a:buNone/>
            </a:pPr>
            <a:r>
              <a:rPr lang="en-US" sz="1500" dirty="0">
                <a:solidFill>
                  <a:srgbClr val="CADCFC"/>
                </a:solidFill>
                <a:latin typeface="Calibri" pitchFamily="34" charset="0"/>
                <a:ea typeface="Calibri" pitchFamily="34" charset="-122"/>
                <a:cs typeface="Calibri" pitchFamily="34" charset="-120"/>
              </a:rPr>
              <a:t>Compétences psychomotrices, palpation, gestes techniques</a:t>
            </a:r>
            <a:endParaRPr lang="en-US" sz="1500" dirty="0"/>
          </a:p>
        </p:txBody>
      </p:sp>
      <p:pic>
        <p:nvPicPr>
          <p:cNvPr id="21" name="Image 4" descr="/home/claude/seminaire/icons/heartbeat_gold.png"/>
          <p:cNvPicPr>
            <a:picLocks noChangeAspect="1"/>
          </p:cNvPicPr>
          <p:nvPr/>
        </p:nvPicPr>
        <p:blipFill>
          <a:blip r:embed="rId7"/>
          <a:stretch>
            <a:fillRect/>
          </a:stretch>
        </p:blipFill>
        <p:spPr>
          <a:xfrm>
            <a:off x="6492240" y="4297680"/>
            <a:ext cx="384048" cy="384048"/>
          </a:xfrm>
          <a:prstGeom prst="rect">
            <a:avLst/>
          </a:prstGeom>
        </p:spPr>
      </p:pic>
      <p:sp>
        <p:nvSpPr>
          <p:cNvPr id="22" name="Text 14"/>
          <p:cNvSpPr txBox="1"/>
          <p:nvPr/>
        </p:nvSpPr>
        <p:spPr>
          <a:xfrm>
            <a:off x="7040880" y="4251960"/>
            <a:ext cx="4251960" cy="320040"/>
          </a:xfrm>
          <a:prstGeom prst="rect">
            <a:avLst/>
          </a:prstGeom>
          <a:noFill/>
          <a:ln/>
        </p:spPr>
        <p:txBody>
          <a:bodyPr wrap="square" lIns="0" tIns="0" rIns="0" bIns="0" rtlCol="0" anchor="ctr"/>
          <a:lstStyle/>
          <a:p>
            <a:pPr marL="0" indent="0">
              <a:buNone/>
            </a:pPr>
            <a:r>
              <a:rPr lang="en-US" sz="1750" b="1" dirty="0">
                <a:solidFill>
                  <a:srgbClr val="FFFFFF"/>
                </a:solidFill>
                <a:latin typeface="Calibri" pitchFamily="34" charset="0"/>
                <a:ea typeface="Calibri" pitchFamily="34" charset="-122"/>
                <a:cs typeface="Calibri" pitchFamily="34" charset="-120"/>
              </a:rPr>
              <a:t>Le jugement en situation</a:t>
            </a:r>
            <a:endParaRPr lang="en-US" sz="1750" dirty="0"/>
          </a:p>
        </p:txBody>
      </p:sp>
      <p:sp>
        <p:nvSpPr>
          <p:cNvPr id="23" name="Text 15"/>
          <p:cNvSpPr txBox="1"/>
          <p:nvPr/>
        </p:nvSpPr>
        <p:spPr>
          <a:xfrm>
            <a:off x="7040880" y="4590288"/>
            <a:ext cx="4251960" cy="457200"/>
          </a:xfrm>
          <a:prstGeom prst="rect">
            <a:avLst/>
          </a:prstGeom>
          <a:noFill/>
          <a:ln/>
        </p:spPr>
        <p:txBody>
          <a:bodyPr wrap="square" lIns="0" tIns="0" rIns="0" bIns="0" rtlCol="0" anchor="ctr"/>
          <a:lstStyle/>
          <a:p>
            <a:pPr marL="0" indent="0">
              <a:buNone/>
            </a:pPr>
            <a:r>
              <a:rPr lang="en-US" sz="1500" dirty="0">
                <a:solidFill>
                  <a:srgbClr val="CADCFC"/>
                </a:solidFill>
                <a:latin typeface="Calibri" pitchFamily="34" charset="0"/>
                <a:ea typeface="Calibri" pitchFamily="34" charset="-122"/>
                <a:cs typeface="Calibri" pitchFamily="34" charset="-120"/>
              </a:rPr>
              <a:t>Raisonnement clinique face à l’incertitude réelle</a:t>
            </a:r>
            <a:endParaRPr lang="en-US" sz="1500" dirty="0"/>
          </a:p>
        </p:txBody>
      </p:sp>
      <p:pic>
        <p:nvPicPr>
          <p:cNvPr id="24" name="Image 5" descr="/home/claude/seminaire/icons/users_gold.png"/>
          <p:cNvPicPr>
            <a:picLocks noChangeAspect="1"/>
          </p:cNvPicPr>
          <p:nvPr/>
        </p:nvPicPr>
        <p:blipFill>
          <a:blip r:embed="rId8"/>
          <a:stretch>
            <a:fillRect/>
          </a:stretch>
        </p:blipFill>
        <p:spPr>
          <a:xfrm>
            <a:off x="6492240" y="5166360"/>
            <a:ext cx="384048" cy="384048"/>
          </a:xfrm>
          <a:prstGeom prst="rect">
            <a:avLst/>
          </a:prstGeom>
        </p:spPr>
      </p:pic>
      <p:sp>
        <p:nvSpPr>
          <p:cNvPr id="25" name="Text 16"/>
          <p:cNvSpPr txBox="1"/>
          <p:nvPr/>
        </p:nvSpPr>
        <p:spPr>
          <a:xfrm>
            <a:off x="7040880" y="5120640"/>
            <a:ext cx="4251960" cy="320040"/>
          </a:xfrm>
          <a:prstGeom prst="rect">
            <a:avLst/>
          </a:prstGeom>
          <a:noFill/>
          <a:ln/>
        </p:spPr>
        <p:txBody>
          <a:bodyPr wrap="square" lIns="0" tIns="0" rIns="0" bIns="0" rtlCol="0" anchor="ctr"/>
          <a:lstStyle/>
          <a:p>
            <a:pPr marL="0" indent="0">
              <a:buNone/>
            </a:pPr>
            <a:r>
              <a:rPr lang="en-US" sz="1750" b="1" dirty="0">
                <a:solidFill>
                  <a:srgbClr val="FFFFFF"/>
                </a:solidFill>
                <a:latin typeface="Calibri" pitchFamily="34" charset="0"/>
                <a:ea typeface="Calibri" pitchFamily="34" charset="-122"/>
                <a:cs typeface="Calibri" pitchFamily="34" charset="-120"/>
              </a:rPr>
              <a:t>La dimension collective</a:t>
            </a:r>
            <a:endParaRPr lang="en-US" sz="1750" dirty="0"/>
          </a:p>
        </p:txBody>
      </p:sp>
      <p:sp>
        <p:nvSpPr>
          <p:cNvPr id="26" name="Text 17"/>
          <p:cNvSpPr txBox="1"/>
          <p:nvPr/>
        </p:nvSpPr>
        <p:spPr>
          <a:xfrm>
            <a:off x="7040880" y="5458968"/>
            <a:ext cx="4251960" cy="457200"/>
          </a:xfrm>
          <a:prstGeom prst="rect">
            <a:avLst/>
          </a:prstGeom>
          <a:noFill/>
          <a:ln/>
        </p:spPr>
        <p:txBody>
          <a:bodyPr wrap="square" lIns="0" tIns="0" rIns="0" bIns="0" rtlCol="0" anchor="ctr"/>
          <a:lstStyle/>
          <a:p>
            <a:pPr marL="0" indent="0">
              <a:buNone/>
            </a:pPr>
            <a:r>
              <a:rPr lang="en-US" sz="1500" dirty="0">
                <a:solidFill>
                  <a:srgbClr val="CADCFC"/>
                </a:solidFill>
                <a:latin typeface="Calibri" pitchFamily="34" charset="0"/>
                <a:ea typeface="Calibri" pitchFamily="34" charset="-122"/>
                <a:cs typeface="Calibri" pitchFamily="34" charset="-120"/>
              </a:rPr>
              <a:t>Travail d’équipe, communication interprofessionnelle</a:t>
            </a:r>
            <a:endParaRPr lang="en-US" sz="1500" dirty="0"/>
          </a:p>
        </p:txBody>
      </p:sp>
      <p:sp>
        <p:nvSpPr>
          <p:cNvPr id="27" name="Text 18"/>
          <p:cNvSpPr txBox="1"/>
          <p:nvPr/>
        </p:nvSpPr>
        <p:spPr>
          <a:xfrm>
            <a:off x="457200" y="6510528"/>
            <a:ext cx="7315200" cy="274320"/>
          </a:xfrm>
          <a:prstGeom prst="rect">
            <a:avLst/>
          </a:prstGeom>
          <a:noFill/>
          <a:ln/>
        </p:spPr>
        <p:txBody>
          <a:bodyPr wrap="square" lIns="0" tIns="0" rIns="0" bIns="0" rtlCol="0" anchor="ctr"/>
          <a:lstStyle/>
          <a:p>
            <a:pPr marL="0" indent="0" algn="l">
              <a:buNone/>
            </a:pPr>
            <a:r>
              <a:rPr lang="en-US" sz="1200" dirty="0">
                <a:solidFill>
                  <a:srgbClr val="6B7280"/>
                </a:solidFill>
                <a:latin typeface="Calibri" pitchFamily="34" charset="0"/>
                <a:ea typeface="Calibri" pitchFamily="34" charset="-122"/>
                <a:cs typeface="Calibri" pitchFamily="34" charset="-120"/>
              </a:rPr>
              <a:t>Limites du tout cognitif en pédagogie médicale</a:t>
            </a:r>
            <a:endParaRPr lang="en-US" sz="1200" dirty="0"/>
          </a:p>
        </p:txBody>
      </p:sp>
      <p:sp>
        <p:nvSpPr>
          <p:cNvPr id="28" name="Text 19"/>
          <p:cNvSpPr txBox="1"/>
          <p:nvPr/>
        </p:nvSpPr>
        <p:spPr>
          <a:xfrm>
            <a:off x="11368735" y="6510528"/>
            <a:ext cx="365760" cy="274320"/>
          </a:xfrm>
          <a:prstGeom prst="rect">
            <a:avLst/>
          </a:prstGeom>
          <a:noFill/>
          <a:ln/>
        </p:spPr>
        <p:txBody>
          <a:bodyPr wrap="square" lIns="0" tIns="0" rIns="0" bIns="0" rtlCol="0" anchor="ctr"/>
          <a:lstStyle/>
          <a:p>
            <a:pPr marL="0" indent="0" algn="r">
              <a:buNone/>
            </a:pPr>
            <a:r>
              <a:rPr lang="en-US" sz="1200" dirty="0">
                <a:solidFill>
                  <a:srgbClr val="6B7280"/>
                </a:solidFill>
                <a:latin typeface="Calibri" pitchFamily="34" charset="0"/>
                <a:ea typeface="Calibri" pitchFamily="34" charset="-122"/>
                <a:cs typeface="Calibri" pitchFamily="34" charset="-120"/>
              </a:rPr>
              <a:t>3</a:t>
            </a:r>
            <a:endParaRPr lang="en-US" sz="1200" dirty="0"/>
          </a:p>
        </p:txBody>
      </p:sp>
    </p:spTree>
    <p:extLst>
      <p:ext uri="{BB962C8B-B14F-4D97-AF65-F5344CB8AC3E}">
        <p14:creationId xmlns:p14="http://schemas.microsoft.com/office/powerpoint/2010/main" val="3447411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0"/>
          <p:cNvSpPr txBox="1"/>
          <p:nvPr/>
        </p:nvSpPr>
        <p:spPr>
          <a:xfrm>
            <a:off x="548640" y="411480"/>
            <a:ext cx="8229600" cy="320040"/>
          </a:xfrm>
          <a:prstGeom prst="rect">
            <a:avLst/>
          </a:prstGeom>
          <a:noFill/>
          <a:ln/>
        </p:spPr>
        <p:txBody>
          <a:bodyPr wrap="square" lIns="0" tIns="0" rIns="0" bIns="0" rtlCol="0" anchor="ctr"/>
          <a:lstStyle/>
          <a:p>
            <a:pPr marL="0" indent="0">
              <a:buNone/>
            </a:pPr>
            <a:r>
              <a:rPr lang="en-US" sz="1700" b="1" kern="0" spc="200" dirty="0">
                <a:solidFill>
                  <a:srgbClr val="C9A15A"/>
                </a:solidFill>
                <a:latin typeface="Calibri" pitchFamily="34" charset="0"/>
                <a:ea typeface="Calibri" pitchFamily="34" charset="-122"/>
                <a:cs typeface="Calibri" pitchFamily="34" charset="-120"/>
              </a:rPr>
              <a:t>2. GÉNÉRALITÉS</a:t>
            </a:r>
            <a:endParaRPr lang="en-US" sz="1700" dirty="0"/>
          </a:p>
        </p:txBody>
      </p:sp>
      <p:sp>
        <p:nvSpPr>
          <p:cNvPr id="4" name="Text 1"/>
          <p:cNvSpPr txBox="1"/>
          <p:nvPr/>
        </p:nvSpPr>
        <p:spPr>
          <a:xfrm>
            <a:off x="548640" y="713232"/>
            <a:ext cx="10515600" cy="822960"/>
          </a:xfrm>
          <a:prstGeom prst="rect">
            <a:avLst/>
          </a:prstGeom>
          <a:noFill/>
          <a:ln/>
        </p:spPr>
        <p:txBody>
          <a:bodyPr wrap="square" lIns="0" tIns="0" rIns="0" bIns="0" rtlCol="0" anchor="ctr"/>
          <a:lstStyle/>
          <a:p>
            <a:pPr marL="0" indent="0">
              <a:buNone/>
            </a:pPr>
            <a:r>
              <a:rPr lang="en-US" sz="3300" b="1" dirty="0">
                <a:solidFill>
                  <a:srgbClr val="1E2761"/>
                </a:solidFill>
                <a:latin typeface="Cambria" pitchFamily="34" charset="0"/>
                <a:ea typeface="Cambria" pitchFamily="34" charset="-122"/>
                <a:cs typeface="Cambria" pitchFamily="34" charset="-120"/>
              </a:rPr>
              <a:t>L’intérêt de la cognition dans l’apprentissage</a:t>
            </a:r>
            <a:endParaRPr lang="en-US" sz="3300" dirty="0"/>
          </a:p>
        </p:txBody>
      </p:sp>
      <p:sp>
        <p:nvSpPr>
          <p:cNvPr id="5" name="Text 2"/>
          <p:cNvSpPr txBox="1"/>
          <p:nvPr/>
        </p:nvSpPr>
        <p:spPr>
          <a:xfrm>
            <a:off x="548640" y="1463040"/>
            <a:ext cx="10881360" cy="457200"/>
          </a:xfrm>
          <a:prstGeom prst="rect">
            <a:avLst/>
          </a:prstGeom>
          <a:noFill/>
          <a:ln/>
        </p:spPr>
        <p:txBody>
          <a:bodyPr wrap="square" lIns="0" tIns="0" rIns="0" bIns="0" rtlCol="0" anchor="ctr"/>
          <a:lstStyle/>
          <a:p>
            <a:pPr marL="0" indent="0">
              <a:buNone/>
            </a:pPr>
            <a:r>
              <a:rPr lang="en-US" sz="1800" dirty="0">
                <a:solidFill>
                  <a:srgbClr val="27293D"/>
                </a:solidFill>
                <a:latin typeface="Calibri" pitchFamily="34" charset="0"/>
                <a:ea typeface="Calibri" pitchFamily="34" charset="-122"/>
                <a:cs typeface="Calibri" pitchFamily="34" charset="-120"/>
              </a:rPr>
              <a:t>Avant toute critique, reconnaître ce que les sciences cognitives ont apporté à la pédagogie médicale :</a:t>
            </a:r>
            <a:endParaRPr lang="en-US" sz="1800" dirty="0"/>
          </a:p>
        </p:txBody>
      </p:sp>
      <p:sp>
        <p:nvSpPr>
          <p:cNvPr id="6" name="Shape 3"/>
          <p:cNvSpPr/>
          <p:nvPr/>
        </p:nvSpPr>
        <p:spPr>
          <a:xfrm>
            <a:off x="546100" y="2286000"/>
            <a:ext cx="2667000" cy="3566160"/>
          </a:xfrm>
          <a:prstGeom prst="roundRect">
            <a:avLst>
              <a:gd name="adj" fmla="val 3597"/>
            </a:avLst>
          </a:prstGeom>
          <a:solidFill>
            <a:srgbClr val="EEF3FC"/>
          </a:solidFill>
          <a:ln w="12700">
            <a:solidFill>
              <a:srgbClr val="CADCFC"/>
            </a:solidFill>
            <a:prstDash val="solid"/>
          </a:ln>
        </p:spPr>
        <p:txBody>
          <a:bodyPr/>
          <a:lstStyle/>
          <a:p>
            <a:endParaRPr lang="fr-FR"/>
          </a:p>
        </p:txBody>
      </p:sp>
      <p:sp>
        <p:nvSpPr>
          <p:cNvPr id="7" name="Shape 4"/>
          <p:cNvSpPr/>
          <p:nvPr/>
        </p:nvSpPr>
        <p:spPr>
          <a:xfrm>
            <a:off x="1468120" y="2560320"/>
            <a:ext cx="822960" cy="822960"/>
          </a:xfrm>
          <a:prstGeom prst="ellipse">
            <a:avLst/>
          </a:prstGeom>
          <a:solidFill>
            <a:srgbClr val="1E2761"/>
          </a:solidFill>
          <a:ln/>
        </p:spPr>
        <p:txBody>
          <a:bodyPr/>
          <a:lstStyle/>
          <a:p>
            <a:endParaRPr lang="fr-FR"/>
          </a:p>
        </p:txBody>
      </p:sp>
      <p:pic>
        <p:nvPicPr>
          <p:cNvPr id="8" name="Image 0" descr="/home/claude/seminaire/icons/chart_ice.png"/>
          <p:cNvPicPr>
            <a:picLocks noChangeAspect="1"/>
          </p:cNvPicPr>
          <p:nvPr/>
        </p:nvPicPr>
        <p:blipFill>
          <a:blip r:embed="rId3"/>
          <a:stretch>
            <a:fillRect/>
          </a:stretch>
        </p:blipFill>
        <p:spPr>
          <a:xfrm>
            <a:off x="1632585" y="2724912"/>
            <a:ext cx="493776" cy="493776"/>
          </a:xfrm>
          <a:prstGeom prst="rect">
            <a:avLst/>
          </a:prstGeom>
        </p:spPr>
      </p:pic>
      <p:sp>
        <p:nvSpPr>
          <p:cNvPr id="9" name="Text 5"/>
          <p:cNvSpPr txBox="1"/>
          <p:nvPr/>
        </p:nvSpPr>
        <p:spPr>
          <a:xfrm>
            <a:off x="698500" y="3611880"/>
            <a:ext cx="2362200" cy="685800"/>
          </a:xfrm>
          <a:prstGeom prst="rect">
            <a:avLst/>
          </a:prstGeom>
          <a:noFill/>
          <a:ln/>
        </p:spPr>
        <p:txBody>
          <a:bodyPr wrap="square" lIns="0" tIns="0" rIns="0" bIns="0" rtlCol="0" anchor="ctr"/>
          <a:lstStyle/>
          <a:p>
            <a:pPr marL="0" indent="0" algn="ctr">
              <a:buNone/>
            </a:pPr>
            <a:r>
              <a:rPr lang="en-US" sz="1800" b="1" dirty="0">
                <a:solidFill>
                  <a:srgbClr val="1E2761"/>
                </a:solidFill>
                <a:latin typeface="Cambria" pitchFamily="34" charset="0"/>
                <a:ea typeface="Cambria" pitchFamily="34" charset="-122"/>
                <a:cs typeface="Cambria" pitchFamily="34" charset="-120"/>
              </a:rPr>
              <a:t>Comprendre la mémoire</a:t>
            </a:r>
            <a:endParaRPr lang="en-US" sz="1800" dirty="0"/>
          </a:p>
        </p:txBody>
      </p:sp>
      <p:sp>
        <p:nvSpPr>
          <p:cNvPr id="10" name="Text 6"/>
          <p:cNvSpPr txBox="1"/>
          <p:nvPr/>
        </p:nvSpPr>
        <p:spPr>
          <a:xfrm>
            <a:off x="698500" y="4297680"/>
            <a:ext cx="2362200" cy="1371600"/>
          </a:xfrm>
          <a:prstGeom prst="rect">
            <a:avLst/>
          </a:prstGeom>
          <a:noFill/>
          <a:ln/>
        </p:spPr>
        <p:txBody>
          <a:bodyPr wrap="square" lIns="0" tIns="0" rIns="0" bIns="0" rtlCol="0" anchor="t"/>
          <a:lstStyle/>
          <a:p>
            <a:pPr marL="0" indent="0" algn="ctr">
              <a:buNone/>
            </a:pPr>
            <a:r>
              <a:rPr lang="en-US" sz="1500" dirty="0">
                <a:solidFill>
                  <a:srgbClr val="27293D"/>
                </a:solidFill>
                <a:latin typeface="Calibri" pitchFamily="34" charset="0"/>
                <a:ea typeface="Calibri" pitchFamily="34" charset="-122"/>
                <a:cs typeface="Calibri" pitchFamily="34" charset="-120"/>
              </a:rPr>
              <a:t>Répétition espacée, ancrage et consolidation des connaissances médicales complexes.</a:t>
            </a:r>
            <a:endParaRPr lang="en-US" sz="1500" dirty="0"/>
          </a:p>
        </p:txBody>
      </p:sp>
      <p:sp>
        <p:nvSpPr>
          <p:cNvPr id="11" name="Shape 7"/>
          <p:cNvSpPr/>
          <p:nvPr/>
        </p:nvSpPr>
        <p:spPr>
          <a:xfrm>
            <a:off x="3365500" y="2286000"/>
            <a:ext cx="2667000" cy="3566160"/>
          </a:xfrm>
          <a:prstGeom prst="roundRect">
            <a:avLst>
              <a:gd name="adj" fmla="val 3597"/>
            </a:avLst>
          </a:prstGeom>
          <a:solidFill>
            <a:srgbClr val="FFFFFF"/>
          </a:solidFill>
          <a:ln w="12700">
            <a:solidFill>
              <a:srgbClr val="CADCFC"/>
            </a:solidFill>
            <a:prstDash val="solid"/>
          </a:ln>
        </p:spPr>
        <p:txBody>
          <a:bodyPr/>
          <a:lstStyle/>
          <a:p>
            <a:endParaRPr lang="fr-FR"/>
          </a:p>
        </p:txBody>
      </p:sp>
      <p:sp>
        <p:nvSpPr>
          <p:cNvPr id="12" name="Shape 8"/>
          <p:cNvSpPr/>
          <p:nvPr/>
        </p:nvSpPr>
        <p:spPr>
          <a:xfrm>
            <a:off x="4287520" y="2560320"/>
            <a:ext cx="822960" cy="822960"/>
          </a:xfrm>
          <a:prstGeom prst="ellipse">
            <a:avLst/>
          </a:prstGeom>
          <a:solidFill>
            <a:srgbClr val="1E2761"/>
          </a:solidFill>
          <a:ln/>
        </p:spPr>
        <p:txBody>
          <a:bodyPr/>
          <a:lstStyle/>
          <a:p>
            <a:endParaRPr lang="fr-FR"/>
          </a:p>
        </p:txBody>
      </p:sp>
      <p:pic>
        <p:nvPicPr>
          <p:cNvPr id="13" name="Image 1" descr="/home/claude/seminaire/icons/cogs_ice.png"/>
          <p:cNvPicPr>
            <a:picLocks noChangeAspect="1"/>
          </p:cNvPicPr>
          <p:nvPr/>
        </p:nvPicPr>
        <p:blipFill>
          <a:blip r:embed="rId4"/>
          <a:stretch>
            <a:fillRect/>
          </a:stretch>
        </p:blipFill>
        <p:spPr>
          <a:xfrm>
            <a:off x="4451985" y="2724912"/>
            <a:ext cx="493776" cy="493776"/>
          </a:xfrm>
          <a:prstGeom prst="rect">
            <a:avLst/>
          </a:prstGeom>
        </p:spPr>
      </p:pic>
      <p:sp>
        <p:nvSpPr>
          <p:cNvPr id="14" name="Text 9"/>
          <p:cNvSpPr txBox="1"/>
          <p:nvPr/>
        </p:nvSpPr>
        <p:spPr>
          <a:xfrm>
            <a:off x="3517900" y="3611880"/>
            <a:ext cx="2362200" cy="685800"/>
          </a:xfrm>
          <a:prstGeom prst="rect">
            <a:avLst/>
          </a:prstGeom>
          <a:noFill/>
          <a:ln/>
        </p:spPr>
        <p:txBody>
          <a:bodyPr wrap="square" lIns="0" tIns="0" rIns="0" bIns="0" rtlCol="0" anchor="ctr"/>
          <a:lstStyle/>
          <a:p>
            <a:pPr marL="0" indent="0" algn="ctr">
              <a:buNone/>
            </a:pPr>
            <a:r>
              <a:rPr lang="en-US" sz="1800" b="1" dirty="0">
                <a:solidFill>
                  <a:srgbClr val="1E2761"/>
                </a:solidFill>
                <a:latin typeface="Cambria" pitchFamily="34" charset="0"/>
                <a:ea typeface="Cambria" pitchFamily="34" charset="-122"/>
                <a:cs typeface="Cambria" pitchFamily="34" charset="-120"/>
              </a:rPr>
              <a:t>Modéliser le raisonnement</a:t>
            </a:r>
            <a:endParaRPr lang="en-US" sz="1800" dirty="0"/>
          </a:p>
        </p:txBody>
      </p:sp>
      <p:sp>
        <p:nvSpPr>
          <p:cNvPr id="15" name="Text 10"/>
          <p:cNvSpPr txBox="1"/>
          <p:nvPr/>
        </p:nvSpPr>
        <p:spPr>
          <a:xfrm>
            <a:off x="3517900" y="4297680"/>
            <a:ext cx="2362200" cy="1371600"/>
          </a:xfrm>
          <a:prstGeom prst="rect">
            <a:avLst/>
          </a:prstGeom>
          <a:noFill/>
          <a:ln/>
        </p:spPr>
        <p:txBody>
          <a:bodyPr wrap="square" lIns="0" tIns="0" rIns="0" bIns="0" rtlCol="0" anchor="t"/>
          <a:lstStyle/>
          <a:p>
            <a:pPr marL="0" indent="0" algn="ctr">
              <a:buNone/>
            </a:pPr>
            <a:r>
              <a:rPr lang="en-US" sz="1500" dirty="0">
                <a:solidFill>
                  <a:srgbClr val="27293D"/>
                </a:solidFill>
                <a:latin typeface="Calibri" pitchFamily="34" charset="0"/>
                <a:ea typeface="Calibri" pitchFamily="34" charset="-122"/>
                <a:cs typeface="Calibri" pitchFamily="34" charset="-120"/>
              </a:rPr>
              <a:t>Scripts cliniques, résolution de problèmes, prise de décision diagnostique.</a:t>
            </a:r>
            <a:endParaRPr lang="en-US" sz="1500" dirty="0"/>
          </a:p>
        </p:txBody>
      </p:sp>
      <p:sp>
        <p:nvSpPr>
          <p:cNvPr id="16" name="Shape 11"/>
          <p:cNvSpPr/>
          <p:nvPr/>
        </p:nvSpPr>
        <p:spPr>
          <a:xfrm>
            <a:off x="6184900" y="2286000"/>
            <a:ext cx="2667000" cy="3566160"/>
          </a:xfrm>
          <a:prstGeom prst="roundRect">
            <a:avLst>
              <a:gd name="adj" fmla="val 3597"/>
            </a:avLst>
          </a:prstGeom>
          <a:solidFill>
            <a:srgbClr val="EEF3FC"/>
          </a:solidFill>
          <a:ln w="12700">
            <a:solidFill>
              <a:srgbClr val="CADCFC"/>
            </a:solidFill>
            <a:prstDash val="solid"/>
          </a:ln>
        </p:spPr>
        <p:txBody>
          <a:bodyPr/>
          <a:lstStyle/>
          <a:p>
            <a:endParaRPr lang="fr-FR"/>
          </a:p>
        </p:txBody>
      </p:sp>
      <p:sp>
        <p:nvSpPr>
          <p:cNvPr id="17" name="Shape 12"/>
          <p:cNvSpPr/>
          <p:nvPr/>
        </p:nvSpPr>
        <p:spPr>
          <a:xfrm>
            <a:off x="7106920" y="2560320"/>
            <a:ext cx="822960" cy="822960"/>
          </a:xfrm>
          <a:prstGeom prst="ellipse">
            <a:avLst/>
          </a:prstGeom>
          <a:solidFill>
            <a:srgbClr val="1E2761"/>
          </a:solidFill>
          <a:ln/>
        </p:spPr>
        <p:txBody>
          <a:bodyPr/>
          <a:lstStyle/>
          <a:p>
            <a:endParaRPr lang="fr-FR"/>
          </a:p>
        </p:txBody>
      </p:sp>
      <p:pic>
        <p:nvPicPr>
          <p:cNvPr id="18" name="Image 2" descr="/home/claude/seminaire/icons/bulb_ice.png"/>
          <p:cNvPicPr>
            <a:picLocks noChangeAspect="1"/>
          </p:cNvPicPr>
          <p:nvPr/>
        </p:nvPicPr>
        <p:blipFill>
          <a:blip r:embed="rId5"/>
          <a:stretch>
            <a:fillRect/>
          </a:stretch>
        </p:blipFill>
        <p:spPr>
          <a:xfrm>
            <a:off x="7271384" y="2724912"/>
            <a:ext cx="493776" cy="493776"/>
          </a:xfrm>
          <a:prstGeom prst="rect">
            <a:avLst/>
          </a:prstGeom>
        </p:spPr>
      </p:pic>
      <p:sp>
        <p:nvSpPr>
          <p:cNvPr id="19" name="Text 13"/>
          <p:cNvSpPr txBox="1"/>
          <p:nvPr/>
        </p:nvSpPr>
        <p:spPr>
          <a:xfrm>
            <a:off x="6337300" y="3611880"/>
            <a:ext cx="2362200" cy="685800"/>
          </a:xfrm>
          <a:prstGeom prst="rect">
            <a:avLst/>
          </a:prstGeom>
          <a:noFill/>
          <a:ln/>
        </p:spPr>
        <p:txBody>
          <a:bodyPr wrap="square" lIns="0" tIns="0" rIns="0" bIns="0" rtlCol="0" anchor="ctr"/>
          <a:lstStyle/>
          <a:p>
            <a:pPr marL="0" indent="0" algn="ctr">
              <a:buNone/>
            </a:pPr>
            <a:r>
              <a:rPr lang="en-US" sz="1800" b="1" dirty="0">
                <a:solidFill>
                  <a:srgbClr val="1E2761"/>
                </a:solidFill>
                <a:latin typeface="Cambria" pitchFamily="34" charset="0"/>
                <a:ea typeface="Cambria" pitchFamily="34" charset="-122"/>
                <a:cs typeface="Cambria" pitchFamily="34" charset="-120"/>
              </a:rPr>
              <a:t>Individualiser l’enseignement</a:t>
            </a:r>
            <a:endParaRPr lang="en-US" sz="1800" dirty="0"/>
          </a:p>
        </p:txBody>
      </p:sp>
      <p:sp>
        <p:nvSpPr>
          <p:cNvPr id="20" name="Text 14"/>
          <p:cNvSpPr txBox="1"/>
          <p:nvPr/>
        </p:nvSpPr>
        <p:spPr>
          <a:xfrm>
            <a:off x="6337300" y="4297680"/>
            <a:ext cx="2362200" cy="1371600"/>
          </a:xfrm>
          <a:prstGeom prst="rect">
            <a:avLst/>
          </a:prstGeom>
          <a:noFill/>
          <a:ln/>
        </p:spPr>
        <p:txBody>
          <a:bodyPr wrap="square" lIns="0" tIns="0" rIns="0" bIns="0" rtlCol="0" anchor="t"/>
          <a:lstStyle/>
          <a:p>
            <a:pPr marL="0" indent="0" algn="ctr">
              <a:buNone/>
            </a:pPr>
            <a:r>
              <a:rPr lang="en-US" sz="1500" dirty="0">
                <a:solidFill>
                  <a:srgbClr val="27293D"/>
                </a:solidFill>
                <a:latin typeface="Calibri" pitchFamily="34" charset="0"/>
                <a:ea typeface="Calibri" pitchFamily="34" charset="-122"/>
                <a:cs typeface="Calibri" pitchFamily="34" charset="-120"/>
              </a:rPr>
              <a:t>Adapter les méthodes au rythme et au style cognitif de chaque apprenant.</a:t>
            </a:r>
            <a:endParaRPr lang="en-US" sz="1500" dirty="0"/>
          </a:p>
        </p:txBody>
      </p:sp>
      <p:sp>
        <p:nvSpPr>
          <p:cNvPr id="21" name="Shape 15"/>
          <p:cNvSpPr/>
          <p:nvPr/>
        </p:nvSpPr>
        <p:spPr>
          <a:xfrm>
            <a:off x="9004300" y="2286000"/>
            <a:ext cx="2667000" cy="3566160"/>
          </a:xfrm>
          <a:prstGeom prst="roundRect">
            <a:avLst>
              <a:gd name="adj" fmla="val 3597"/>
            </a:avLst>
          </a:prstGeom>
          <a:solidFill>
            <a:srgbClr val="FFFFFF"/>
          </a:solidFill>
          <a:ln w="12700">
            <a:solidFill>
              <a:srgbClr val="CADCFC"/>
            </a:solidFill>
            <a:prstDash val="solid"/>
          </a:ln>
        </p:spPr>
        <p:txBody>
          <a:bodyPr/>
          <a:lstStyle/>
          <a:p>
            <a:endParaRPr lang="fr-FR"/>
          </a:p>
        </p:txBody>
      </p:sp>
      <p:sp>
        <p:nvSpPr>
          <p:cNvPr id="22" name="Shape 16"/>
          <p:cNvSpPr/>
          <p:nvPr/>
        </p:nvSpPr>
        <p:spPr>
          <a:xfrm>
            <a:off x="9926320" y="2560320"/>
            <a:ext cx="822960" cy="822960"/>
          </a:xfrm>
          <a:prstGeom prst="ellipse">
            <a:avLst/>
          </a:prstGeom>
          <a:solidFill>
            <a:srgbClr val="1E2761"/>
          </a:solidFill>
          <a:ln/>
        </p:spPr>
        <p:txBody>
          <a:bodyPr/>
          <a:lstStyle/>
          <a:p>
            <a:endParaRPr lang="fr-FR"/>
          </a:p>
        </p:txBody>
      </p:sp>
      <p:pic>
        <p:nvPicPr>
          <p:cNvPr id="23" name="Image 3" descr="/home/claude/seminaire/icons/clipboard_ice.png"/>
          <p:cNvPicPr>
            <a:picLocks noChangeAspect="1"/>
          </p:cNvPicPr>
          <p:nvPr/>
        </p:nvPicPr>
        <p:blipFill>
          <a:blip r:embed="rId6"/>
          <a:stretch>
            <a:fillRect/>
          </a:stretch>
        </p:blipFill>
        <p:spPr>
          <a:xfrm>
            <a:off x="10090785" y="2724912"/>
            <a:ext cx="493776" cy="493776"/>
          </a:xfrm>
          <a:prstGeom prst="rect">
            <a:avLst/>
          </a:prstGeom>
        </p:spPr>
      </p:pic>
      <p:sp>
        <p:nvSpPr>
          <p:cNvPr id="24" name="Text 17"/>
          <p:cNvSpPr txBox="1"/>
          <p:nvPr/>
        </p:nvSpPr>
        <p:spPr>
          <a:xfrm>
            <a:off x="9156700" y="3611880"/>
            <a:ext cx="2362200" cy="685800"/>
          </a:xfrm>
          <a:prstGeom prst="rect">
            <a:avLst/>
          </a:prstGeom>
          <a:noFill/>
          <a:ln/>
        </p:spPr>
        <p:txBody>
          <a:bodyPr wrap="square" lIns="0" tIns="0" rIns="0" bIns="0" rtlCol="0" anchor="ctr"/>
          <a:lstStyle/>
          <a:p>
            <a:pPr marL="0" indent="0" algn="ctr">
              <a:buNone/>
            </a:pPr>
            <a:r>
              <a:rPr lang="en-US" sz="1800" b="1" dirty="0">
                <a:solidFill>
                  <a:srgbClr val="1E2761"/>
                </a:solidFill>
                <a:latin typeface="Cambria" pitchFamily="34" charset="0"/>
                <a:ea typeface="Cambria" pitchFamily="34" charset="-122"/>
                <a:cs typeface="Cambria" pitchFamily="34" charset="-120"/>
              </a:rPr>
              <a:t>Outiller l’évaluation</a:t>
            </a:r>
            <a:endParaRPr lang="en-US" sz="1800" dirty="0"/>
          </a:p>
        </p:txBody>
      </p:sp>
      <p:sp>
        <p:nvSpPr>
          <p:cNvPr id="25" name="Text 18"/>
          <p:cNvSpPr txBox="1"/>
          <p:nvPr/>
        </p:nvSpPr>
        <p:spPr>
          <a:xfrm>
            <a:off x="9156700" y="4297680"/>
            <a:ext cx="2362200" cy="1371600"/>
          </a:xfrm>
          <a:prstGeom prst="rect">
            <a:avLst/>
          </a:prstGeom>
          <a:noFill/>
          <a:ln/>
        </p:spPr>
        <p:txBody>
          <a:bodyPr wrap="square" lIns="0" tIns="0" rIns="0" bIns="0" rtlCol="0" anchor="t"/>
          <a:lstStyle/>
          <a:p>
            <a:pPr marL="0" indent="0" algn="ctr">
              <a:buNone/>
            </a:pPr>
            <a:r>
              <a:rPr lang="en-US" sz="1500" dirty="0">
                <a:solidFill>
                  <a:srgbClr val="27293D"/>
                </a:solidFill>
                <a:latin typeface="Calibri" pitchFamily="34" charset="0"/>
                <a:ea typeface="Calibri" pitchFamily="34" charset="-122"/>
                <a:cs typeface="Calibri" pitchFamily="34" charset="-120"/>
              </a:rPr>
              <a:t>Construire des épreuves valides, alignées sur les objectifs d’apprentissage.</a:t>
            </a:r>
            <a:endParaRPr lang="en-US" sz="1500" dirty="0"/>
          </a:p>
        </p:txBody>
      </p:sp>
      <p:sp>
        <p:nvSpPr>
          <p:cNvPr id="26" name="Text 19"/>
          <p:cNvSpPr txBox="1"/>
          <p:nvPr/>
        </p:nvSpPr>
        <p:spPr>
          <a:xfrm>
            <a:off x="457200" y="6510528"/>
            <a:ext cx="7315200" cy="274320"/>
          </a:xfrm>
          <a:prstGeom prst="rect">
            <a:avLst/>
          </a:prstGeom>
          <a:noFill/>
          <a:ln/>
        </p:spPr>
        <p:txBody>
          <a:bodyPr wrap="square" lIns="0" tIns="0" rIns="0" bIns="0" rtlCol="0" anchor="ctr"/>
          <a:lstStyle/>
          <a:p>
            <a:pPr marL="0" indent="0" algn="l">
              <a:buNone/>
            </a:pPr>
            <a:r>
              <a:rPr lang="en-US" sz="1200" dirty="0">
                <a:solidFill>
                  <a:srgbClr val="6B7280"/>
                </a:solidFill>
                <a:latin typeface="Calibri" pitchFamily="34" charset="0"/>
                <a:ea typeface="Calibri" pitchFamily="34" charset="-122"/>
                <a:cs typeface="Calibri" pitchFamily="34" charset="-120"/>
              </a:rPr>
              <a:t>Limites du tout cognitif en pédagogie médicale</a:t>
            </a:r>
            <a:endParaRPr lang="en-US" sz="1200" dirty="0"/>
          </a:p>
        </p:txBody>
      </p:sp>
      <p:sp>
        <p:nvSpPr>
          <p:cNvPr id="27" name="Text 20"/>
          <p:cNvSpPr txBox="1"/>
          <p:nvPr/>
        </p:nvSpPr>
        <p:spPr>
          <a:xfrm>
            <a:off x="11368735" y="6510528"/>
            <a:ext cx="365760" cy="274320"/>
          </a:xfrm>
          <a:prstGeom prst="rect">
            <a:avLst/>
          </a:prstGeom>
          <a:noFill/>
          <a:ln/>
        </p:spPr>
        <p:txBody>
          <a:bodyPr wrap="square" lIns="0" tIns="0" rIns="0" bIns="0" rtlCol="0" anchor="ctr"/>
          <a:lstStyle/>
          <a:p>
            <a:pPr marL="0" indent="0" algn="r">
              <a:buNone/>
            </a:pPr>
            <a:r>
              <a:rPr lang="en-US" sz="1200" dirty="0">
                <a:solidFill>
                  <a:srgbClr val="6B7280"/>
                </a:solidFill>
                <a:latin typeface="Calibri" pitchFamily="34" charset="0"/>
                <a:ea typeface="Calibri" pitchFamily="34" charset="-122"/>
                <a:cs typeface="Calibri" pitchFamily="34" charset="-120"/>
              </a:rPr>
              <a:t>4</a:t>
            </a:r>
            <a:endParaRPr lang="en-US" sz="1200" dirty="0"/>
          </a:p>
        </p:txBody>
      </p:sp>
    </p:spTree>
    <p:extLst>
      <p:ext uri="{BB962C8B-B14F-4D97-AF65-F5344CB8AC3E}">
        <p14:creationId xmlns:p14="http://schemas.microsoft.com/office/powerpoint/2010/main" val="2111694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Text 0"/>
          <p:cNvSpPr txBox="1"/>
          <p:nvPr/>
        </p:nvSpPr>
        <p:spPr>
          <a:xfrm>
            <a:off x="548640" y="411480"/>
            <a:ext cx="8229600" cy="320040"/>
          </a:xfrm>
          <a:prstGeom prst="rect">
            <a:avLst/>
          </a:prstGeom>
          <a:noFill/>
          <a:ln/>
        </p:spPr>
        <p:txBody>
          <a:bodyPr wrap="square" lIns="0" tIns="0" rIns="0" bIns="0" rtlCol="0" anchor="ctr"/>
          <a:lstStyle/>
          <a:p>
            <a:pPr marL="0" indent="0">
              <a:buNone/>
            </a:pPr>
            <a:r>
              <a:rPr lang="en-US" sz="1700" b="1" kern="0" spc="200" dirty="0">
                <a:solidFill>
                  <a:srgbClr val="C9A15A"/>
                </a:solidFill>
                <a:latin typeface="Calibri" pitchFamily="34" charset="0"/>
                <a:ea typeface="Calibri" pitchFamily="34" charset="-122"/>
                <a:cs typeface="Calibri" pitchFamily="34" charset="-120"/>
              </a:rPr>
              <a:t>2. GÉNÉRALITÉS</a:t>
            </a:r>
            <a:endParaRPr lang="en-US" sz="1700" dirty="0"/>
          </a:p>
        </p:txBody>
      </p:sp>
      <p:sp>
        <p:nvSpPr>
          <p:cNvPr id="4" name="Text 1"/>
          <p:cNvSpPr txBox="1"/>
          <p:nvPr/>
        </p:nvSpPr>
        <p:spPr>
          <a:xfrm>
            <a:off x="548640" y="713232"/>
            <a:ext cx="10515600" cy="822960"/>
          </a:xfrm>
          <a:prstGeom prst="rect">
            <a:avLst/>
          </a:prstGeom>
          <a:noFill/>
          <a:ln/>
        </p:spPr>
        <p:txBody>
          <a:bodyPr wrap="square" lIns="0" tIns="0" rIns="0" bIns="0" rtlCol="0" anchor="ctr"/>
          <a:lstStyle/>
          <a:p>
            <a:pPr marL="0" indent="0">
              <a:buNone/>
            </a:pPr>
            <a:r>
              <a:rPr lang="en-US" sz="3300" b="1" dirty="0">
                <a:solidFill>
                  <a:srgbClr val="1E2761"/>
                </a:solidFill>
                <a:latin typeface="Cambria" pitchFamily="34" charset="0"/>
                <a:ea typeface="Cambria" pitchFamily="34" charset="-122"/>
                <a:cs typeface="Cambria" pitchFamily="34" charset="-120"/>
              </a:rPr>
              <a:t>Historique : les grands courants pédagogiques</a:t>
            </a:r>
            <a:endParaRPr lang="en-US" sz="3300" dirty="0"/>
          </a:p>
        </p:txBody>
      </p:sp>
      <p:sp>
        <p:nvSpPr>
          <p:cNvPr id="5" name="Shape 2"/>
          <p:cNvSpPr/>
          <p:nvPr/>
        </p:nvSpPr>
        <p:spPr>
          <a:xfrm>
            <a:off x="1473200" y="3977640"/>
            <a:ext cx="9245600" cy="0"/>
          </a:xfrm>
          <a:prstGeom prst="line">
            <a:avLst/>
          </a:prstGeom>
          <a:noFill/>
          <a:ln w="38100">
            <a:solidFill>
              <a:srgbClr val="CADCFC"/>
            </a:solidFill>
            <a:prstDash val="solid"/>
          </a:ln>
        </p:spPr>
        <p:txBody>
          <a:bodyPr/>
          <a:lstStyle/>
          <a:p>
            <a:endParaRPr lang="fr-FR"/>
          </a:p>
        </p:txBody>
      </p:sp>
      <p:sp>
        <p:nvSpPr>
          <p:cNvPr id="6" name="Shape 3"/>
          <p:cNvSpPr/>
          <p:nvPr/>
        </p:nvSpPr>
        <p:spPr>
          <a:xfrm>
            <a:off x="1327150" y="3831336"/>
            <a:ext cx="292608" cy="292608"/>
          </a:xfrm>
          <a:prstGeom prst="ellipse">
            <a:avLst/>
          </a:prstGeom>
          <a:solidFill>
            <a:srgbClr val="1E2761"/>
          </a:solidFill>
          <a:ln w="25400">
            <a:solidFill>
              <a:srgbClr val="FFFFFF"/>
            </a:solidFill>
            <a:prstDash val="solid"/>
          </a:ln>
        </p:spPr>
        <p:txBody>
          <a:bodyPr/>
          <a:lstStyle/>
          <a:p>
            <a:endParaRPr lang="fr-FR"/>
          </a:p>
        </p:txBody>
      </p:sp>
      <p:sp>
        <p:nvSpPr>
          <p:cNvPr id="7" name="Shape 4"/>
          <p:cNvSpPr/>
          <p:nvPr/>
        </p:nvSpPr>
        <p:spPr>
          <a:xfrm>
            <a:off x="381000" y="2148840"/>
            <a:ext cx="2222500" cy="1417320"/>
          </a:xfrm>
          <a:prstGeom prst="roundRect">
            <a:avLst>
              <a:gd name="adj" fmla="val 5161"/>
            </a:avLst>
          </a:prstGeom>
          <a:solidFill>
            <a:srgbClr val="FFFFFF"/>
          </a:solidFill>
          <a:ln w="15875">
            <a:solidFill>
              <a:srgbClr val="CADCFC"/>
            </a:solidFill>
            <a:prstDash val="solid"/>
          </a:ln>
        </p:spPr>
        <p:txBody>
          <a:bodyPr/>
          <a:lstStyle/>
          <a:p>
            <a:endParaRPr lang="fr-FR"/>
          </a:p>
        </p:txBody>
      </p:sp>
      <p:sp>
        <p:nvSpPr>
          <p:cNvPr id="8" name="Text 5"/>
          <p:cNvSpPr txBox="1"/>
          <p:nvPr/>
        </p:nvSpPr>
        <p:spPr>
          <a:xfrm>
            <a:off x="419100" y="2240280"/>
            <a:ext cx="2095500" cy="274320"/>
          </a:xfrm>
          <a:prstGeom prst="rect">
            <a:avLst/>
          </a:prstGeom>
          <a:noFill/>
          <a:ln/>
        </p:spPr>
        <p:txBody>
          <a:bodyPr wrap="square" lIns="0" tIns="0" rIns="0" bIns="0" rtlCol="0" anchor="ctr"/>
          <a:lstStyle/>
          <a:p>
            <a:pPr marL="0" indent="0" algn="ctr">
              <a:buNone/>
            </a:pPr>
            <a:r>
              <a:rPr lang="en-US" sz="1200" b="1" dirty="0">
                <a:solidFill>
                  <a:srgbClr val="C9A15A"/>
                </a:solidFill>
                <a:latin typeface="Calibri" pitchFamily="34" charset="0"/>
                <a:ea typeface="Calibri" pitchFamily="34" charset="-122"/>
                <a:cs typeface="Calibri" pitchFamily="34" charset="-120"/>
              </a:rPr>
              <a:t>1900–1950</a:t>
            </a:r>
            <a:endParaRPr lang="en-US" sz="1200" dirty="0"/>
          </a:p>
        </p:txBody>
      </p:sp>
      <p:sp>
        <p:nvSpPr>
          <p:cNvPr id="9" name="Text 6"/>
          <p:cNvSpPr txBox="1"/>
          <p:nvPr/>
        </p:nvSpPr>
        <p:spPr>
          <a:xfrm>
            <a:off x="419100" y="2514600"/>
            <a:ext cx="2095500" cy="320040"/>
          </a:xfrm>
          <a:prstGeom prst="rect">
            <a:avLst/>
          </a:prstGeom>
          <a:noFill/>
          <a:ln/>
        </p:spPr>
        <p:txBody>
          <a:bodyPr wrap="square" lIns="0" tIns="0" rIns="0" bIns="0" rtlCol="0" anchor="ctr"/>
          <a:lstStyle/>
          <a:p>
            <a:pPr marL="0" indent="0" algn="ctr">
              <a:buNone/>
            </a:pPr>
            <a:r>
              <a:rPr lang="en-US" sz="1700" b="1" dirty="0">
                <a:solidFill>
                  <a:srgbClr val="1E2761"/>
                </a:solidFill>
                <a:latin typeface="Cambria" pitchFamily="34" charset="0"/>
                <a:ea typeface="Cambria" pitchFamily="34" charset="-122"/>
                <a:cs typeface="Cambria" pitchFamily="34" charset="-120"/>
              </a:rPr>
              <a:t>Behaviorisme</a:t>
            </a:r>
            <a:endParaRPr lang="en-US" sz="1700" dirty="0"/>
          </a:p>
        </p:txBody>
      </p:sp>
      <p:sp>
        <p:nvSpPr>
          <p:cNvPr id="10" name="Text 7"/>
          <p:cNvSpPr txBox="1"/>
          <p:nvPr/>
        </p:nvSpPr>
        <p:spPr>
          <a:xfrm>
            <a:off x="444500" y="2843784"/>
            <a:ext cx="2057400" cy="713232"/>
          </a:xfrm>
          <a:prstGeom prst="rect">
            <a:avLst/>
          </a:prstGeom>
          <a:noFill/>
          <a:ln/>
        </p:spPr>
        <p:txBody>
          <a:bodyPr wrap="square" lIns="0" tIns="0" rIns="0" bIns="0" rtlCol="0" anchor="ctr"/>
          <a:lstStyle/>
          <a:p>
            <a:pPr marL="0" indent="0" algn="ctr">
              <a:buNone/>
            </a:pPr>
            <a:r>
              <a:rPr lang="en-US" sz="1300" dirty="0">
                <a:solidFill>
                  <a:srgbClr val="27293D"/>
                </a:solidFill>
                <a:latin typeface="Calibri" pitchFamily="34" charset="0"/>
                <a:ea typeface="Calibri" pitchFamily="34" charset="-122"/>
                <a:cs typeface="Calibri" pitchFamily="34" charset="-120"/>
              </a:rPr>
              <a:t>Apprentissage = réponse à un stimulus (Skinner, Pavlov).</a:t>
            </a:r>
            <a:endParaRPr lang="en-US" sz="1300" dirty="0"/>
          </a:p>
        </p:txBody>
      </p:sp>
      <p:sp>
        <p:nvSpPr>
          <p:cNvPr id="11" name="Shape 8"/>
          <p:cNvSpPr/>
          <p:nvPr/>
        </p:nvSpPr>
        <p:spPr>
          <a:xfrm>
            <a:off x="1473200" y="3566160"/>
            <a:ext cx="0" cy="411480"/>
          </a:xfrm>
          <a:prstGeom prst="line">
            <a:avLst/>
          </a:prstGeom>
          <a:noFill/>
          <a:ln w="15875">
            <a:solidFill>
              <a:srgbClr val="CADCFC"/>
            </a:solidFill>
            <a:prstDash val="solid"/>
          </a:ln>
        </p:spPr>
        <p:txBody>
          <a:bodyPr/>
          <a:lstStyle/>
          <a:p>
            <a:endParaRPr lang="fr-FR"/>
          </a:p>
        </p:txBody>
      </p:sp>
      <p:sp>
        <p:nvSpPr>
          <p:cNvPr id="12" name="Shape 9"/>
          <p:cNvSpPr/>
          <p:nvPr/>
        </p:nvSpPr>
        <p:spPr>
          <a:xfrm>
            <a:off x="3638550" y="3831336"/>
            <a:ext cx="292608" cy="292608"/>
          </a:xfrm>
          <a:prstGeom prst="ellipse">
            <a:avLst/>
          </a:prstGeom>
          <a:solidFill>
            <a:srgbClr val="1E2761"/>
          </a:solidFill>
          <a:ln w="25400">
            <a:solidFill>
              <a:srgbClr val="FFFFFF"/>
            </a:solidFill>
            <a:prstDash val="solid"/>
          </a:ln>
        </p:spPr>
        <p:txBody>
          <a:bodyPr/>
          <a:lstStyle/>
          <a:p>
            <a:endParaRPr lang="fr-FR"/>
          </a:p>
        </p:txBody>
      </p:sp>
      <p:sp>
        <p:nvSpPr>
          <p:cNvPr id="13" name="Shape 10"/>
          <p:cNvSpPr/>
          <p:nvPr/>
        </p:nvSpPr>
        <p:spPr>
          <a:xfrm>
            <a:off x="2692400" y="4343400"/>
            <a:ext cx="2222500" cy="1417320"/>
          </a:xfrm>
          <a:prstGeom prst="roundRect">
            <a:avLst>
              <a:gd name="adj" fmla="val 5161"/>
            </a:avLst>
          </a:prstGeom>
          <a:solidFill>
            <a:srgbClr val="FFFFFF"/>
          </a:solidFill>
          <a:ln w="15875">
            <a:solidFill>
              <a:srgbClr val="CADCFC"/>
            </a:solidFill>
            <a:prstDash val="solid"/>
          </a:ln>
        </p:spPr>
        <p:txBody>
          <a:bodyPr/>
          <a:lstStyle/>
          <a:p>
            <a:endParaRPr lang="fr-FR"/>
          </a:p>
        </p:txBody>
      </p:sp>
      <p:sp>
        <p:nvSpPr>
          <p:cNvPr id="14" name="Text 11"/>
          <p:cNvSpPr txBox="1"/>
          <p:nvPr/>
        </p:nvSpPr>
        <p:spPr>
          <a:xfrm>
            <a:off x="2730500" y="4434840"/>
            <a:ext cx="2095500" cy="274320"/>
          </a:xfrm>
          <a:prstGeom prst="rect">
            <a:avLst/>
          </a:prstGeom>
          <a:noFill/>
          <a:ln/>
        </p:spPr>
        <p:txBody>
          <a:bodyPr wrap="square" lIns="0" tIns="0" rIns="0" bIns="0" rtlCol="0" anchor="ctr"/>
          <a:lstStyle/>
          <a:p>
            <a:pPr marL="0" indent="0" algn="ctr">
              <a:buNone/>
            </a:pPr>
            <a:r>
              <a:rPr lang="en-US" sz="1200" b="1" dirty="0">
                <a:solidFill>
                  <a:srgbClr val="C9A15A"/>
                </a:solidFill>
                <a:latin typeface="Calibri" pitchFamily="34" charset="0"/>
                <a:ea typeface="Calibri" pitchFamily="34" charset="-122"/>
                <a:cs typeface="Calibri" pitchFamily="34" charset="-120"/>
              </a:rPr>
              <a:t>1950–1980</a:t>
            </a:r>
            <a:endParaRPr lang="en-US" sz="1200" dirty="0"/>
          </a:p>
        </p:txBody>
      </p:sp>
      <p:sp>
        <p:nvSpPr>
          <p:cNvPr id="15" name="Text 12"/>
          <p:cNvSpPr txBox="1"/>
          <p:nvPr/>
        </p:nvSpPr>
        <p:spPr>
          <a:xfrm>
            <a:off x="2730500" y="4709160"/>
            <a:ext cx="2095500" cy="320040"/>
          </a:xfrm>
          <a:prstGeom prst="rect">
            <a:avLst/>
          </a:prstGeom>
          <a:noFill/>
          <a:ln/>
        </p:spPr>
        <p:txBody>
          <a:bodyPr wrap="square" lIns="0" tIns="0" rIns="0" bIns="0" rtlCol="0" anchor="ctr"/>
          <a:lstStyle/>
          <a:p>
            <a:pPr marL="0" indent="0" algn="ctr">
              <a:buNone/>
            </a:pPr>
            <a:r>
              <a:rPr lang="en-US" sz="1700" b="1" dirty="0">
                <a:solidFill>
                  <a:srgbClr val="1E2761"/>
                </a:solidFill>
                <a:latin typeface="Cambria" pitchFamily="34" charset="0"/>
                <a:ea typeface="Cambria" pitchFamily="34" charset="-122"/>
                <a:cs typeface="Cambria" pitchFamily="34" charset="-120"/>
              </a:rPr>
              <a:t>Cognitivisme</a:t>
            </a:r>
            <a:endParaRPr lang="en-US" sz="1700" dirty="0"/>
          </a:p>
        </p:txBody>
      </p:sp>
      <p:sp>
        <p:nvSpPr>
          <p:cNvPr id="16" name="Text 13"/>
          <p:cNvSpPr txBox="1"/>
          <p:nvPr/>
        </p:nvSpPr>
        <p:spPr>
          <a:xfrm>
            <a:off x="2755900" y="5038344"/>
            <a:ext cx="2057400" cy="713232"/>
          </a:xfrm>
          <a:prstGeom prst="rect">
            <a:avLst/>
          </a:prstGeom>
          <a:noFill/>
          <a:ln/>
        </p:spPr>
        <p:txBody>
          <a:bodyPr wrap="square" lIns="0" tIns="0" rIns="0" bIns="0" rtlCol="0" anchor="ctr"/>
          <a:lstStyle/>
          <a:p>
            <a:pPr marL="0" indent="0" algn="ctr">
              <a:buNone/>
            </a:pPr>
            <a:r>
              <a:rPr lang="en-US" sz="1300" dirty="0">
                <a:solidFill>
                  <a:srgbClr val="27293D"/>
                </a:solidFill>
                <a:latin typeface="Calibri" pitchFamily="34" charset="0"/>
                <a:ea typeface="Calibri" pitchFamily="34" charset="-122"/>
                <a:cs typeface="Calibri" pitchFamily="34" charset="-120"/>
              </a:rPr>
              <a:t>L’esprit comme système de traitement de l’information (Piaget, Bruner).</a:t>
            </a:r>
            <a:endParaRPr lang="en-US" sz="1300" dirty="0"/>
          </a:p>
        </p:txBody>
      </p:sp>
      <p:sp>
        <p:nvSpPr>
          <p:cNvPr id="17" name="Shape 14"/>
          <p:cNvSpPr/>
          <p:nvPr/>
        </p:nvSpPr>
        <p:spPr>
          <a:xfrm>
            <a:off x="3784600" y="3977640"/>
            <a:ext cx="0" cy="365760"/>
          </a:xfrm>
          <a:prstGeom prst="line">
            <a:avLst/>
          </a:prstGeom>
          <a:noFill/>
          <a:ln w="15875">
            <a:solidFill>
              <a:srgbClr val="CADCFC"/>
            </a:solidFill>
            <a:prstDash val="solid"/>
          </a:ln>
        </p:spPr>
        <p:txBody>
          <a:bodyPr/>
          <a:lstStyle/>
          <a:p>
            <a:endParaRPr lang="fr-FR"/>
          </a:p>
        </p:txBody>
      </p:sp>
      <p:sp>
        <p:nvSpPr>
          <p:cNvPr id="18" name="Shape 15"/>
          <p:cNvSpPr/>
          <p:nvPr/>
        </p:nvSpPr>
        <p:spPr>
          <a:xfrm>
            <a:off x="5949950" y="3831336"/>
            <a:ext cx="292608" cy="292608"/>
          </a:xfrm>
          <a:prstGeom prst="ellipse">
            <a:avLst/>
          </a:prstGeom>
          <a:solidFill>
            <a:srgbClr val="1E2761"/>
          </a:solidFill>
          <a:ln w="25400">
            <a:solidFill>
              <a:srgbClr val="FFFFFF"/>
            </a:solidFill>
            <a:prstDash val="solid"/>
          </a:ln>
        </p:spPr>
        <p:txBody>
          <a:bodyPr/>
          <a:lstStyle/>
          <a:p>
            <a:endParaRPr lang="fr-FR"/>
          </a:p>
        </p:txBody>
      </p:sp>
      <p:sp>
        <p:nvSpPr>
          <p:cNvPr id="19" name="Shape 16"/>
          <p:cNvSpPr/>
          <p:nvPr/>
        </p:nvSpPr>
        <p:spPr>
          <a:xfrm>
            <a:off x="5003800" y="2148840"/>
            <a:ext cx="2222500" cy="1417320"/>
          </a:xfrm>
          <a:prstGeom prst="roundRect">
            <a:avLst>
              <a:gd name="adj" fmla="val 5161"/>
            </a:avLst>
          </a:prstGeom>
          <a:solidFill>
            <a:srgbClr val="FFFFFF"/>
          </a:solidFill>
          <a:ln w="15875">
            <a:solidFill>
              <a:srgbClr val="CADCFC"/>
            </a:solidFill>
            <a:prstDash val="solid"/>
          </a:ln>
        </p:spPr>
        <p:txBody>
          <a:bodyPr/>
          <a:lstStyle/>
          <a:p>
            <a:endParaRPr lang="fr-FR"/>
          </a:p>
        </p:txBody>
      </p:sp>
      <p:sp>
        <p:nvSpPr>
          <p:cNvPr id="20" name="Text 17"/>
          <p:cNvSpPr txBox="1"/>
          <p:nvPr/>
        </p:nvSpPr>
        <p:spPr>
          <a:xfrm>
            <a:off x="5054600" y="2240280"/>
            <a:ext cx="2095500" cy="274320"/>
          </a:xfrm>
          <a:prstGeom prst="rect">
            <a:avLst/>
          </a:prstGeom>
          <a:noFill/>
          <a:ln/>
        </p:spPr>
        <p:txBody>
          <a:bodyPr wrap="square" lIns="0" tIns="0" rIns="0" bIns="0" rtlCol="0" anchor="ctr"/>
          <a:lstStyle/>
          <a:p>
            <a:pPr marL="0" indent="0" algn="ctr">
              <a:buNone/>
            </a:pPr>
            <a:r>
              <a:rPr lang="en-US" sz="1200" b="1" dirty="0">
                <a:solidFill>
                  <a:srgbClr val="C9A15A"/>
                </a:solidFill>
                <a:latin typeface="Calibri" pitchFamily="34" charset="0"/>
                <a:ea typeface="Calibri" pitchFamily="34" charset="-122"/>
                <a:cs typeface="Calibri" pitchFamily="34" charset="-120"/>
              </a:rPr>
              <a:t>1980–2000</a:t>
            </a:r>
            <a:endParaRPr lang="en-US" sz="1200" dirty="0"/>
          </a:p>
        </p:txBody>
      </p:sp>
      <p:sp>
        <p:nvSpPr>
          <p:cNvPr id="21" name="Text 18"/>
          <p:cNvSpPr txBox="1"/>
          <p:nvPr/>
        </p:nvSpPr>
        <p:spPr>
          <a:xfrm>
            <a:off x="5054600" y="2514600"/>
            <a:ext cx="2095500" cy="320040"/>
          </a:xfrm>
          <a:prstGeom prst="rect">
            <a:avLst/>
          </a:prstGeom>
          <a:noFill/>
          <a:ln/>
        </p:spPr>
        <p:txBody>
          <a:bodyPr wrap="square" lIns="0" tIns="0" rIns="0" bIns="0" rtlCol="0" anchor="ctr"/>
          <a:lstStyle/>
          <a:p>
            <a:pPr marL="0" indent="0" algn="ctr">
              <a:buNone/>
            </a:pPr>
            <a:r>
              <a:rPr lang="en-US" sz="1700" b="1" dirty="0">
                <a:solidFill>
                  <a:srgbClr val="1E2761"/>
                </a:solidFill>
                <a:latin typeface="Cambria" pitchFamily="34" charset="0"/>
                <a:ea typeface="Cambria" pitchFamily="34" charset="-122"/>
                <a:cs typeface="Cambria" pitchFamily="34" charset="-120"/>
              </a:rPr>
              <a:t>Constructivisme</a:t>
            </a:r>
            <a:endParaRPr lang="en-US" sz="1700" dirty="0"/>
          </a:p>
        </p:txBody>
      </p:sp>
      <p:sp>
        <p:nvSpPr>
          <p:cNvPr id="22" name="Text 19"/>
          <p:cNvSpPr txBox="1"/>
          <p:nvPr/>
        </p:nvSpPr>
        <p:spPr>
          <a:xfrm>
            <a:off x="5067300" y="2843784"/>
            <a:ext cx="2057400" cy="713232"/>
          </a:xfrm>
          <a:prstGeom prst="rect">
            <a:avLst/>
          </a:prstGeom>
          <a:noFill/>
          <a:ln/>
        </p:spPr>
        <p:txBody>
          <a:bodyPr wrap="square" lIns="0" tIns="0" rIns="0" bIns="0" rtlCol="0" anchor="ctr"/>
          <a:lstStyle/>
          <a:p>
            <a:pPr marL="0" indent="0" algn="ctr">
              <a:buNone/>
            </a:pPr>
            <a:r>
              <a:rPr lang="en-US" sz="1300" dirty="0">
                <a:solidFill>
                  <a:srgbClr val="27293D"/>
                </a:solidFill>
                <a:latin typeface="Calibri" pitchFamily="34" charset="0"/>
                <a:ea typeface="Calibri" pitchFamily="34" charset="-122"/>
                <a:cs typeface="Calibri" pitchFamily="34" charset="-120"/>
              </a:rPr>
              <a:t>L’apprenant construit activement ses connaissances.</a:t>
            </a:r>
            <a:endParaRPr lang="en-US" sz="1300" dirty="0"/>
          </a:p>
        </p:txBody>
      </p:sp>
      <p:sp>
        <p:nvSpPr>
          <p:cNvPr id="23" name="Shape 20"/>
          <p:cNvSpPr/>
          <p:nvPr/>
        </p:nvSpPr>
        <p:spPr>
          <a:xfrm>
            <a:off x="6096000" y="3566160"/>
            <a:ext cx="0" cy="411480"/>
          </a:xfrm>
          <a:prstGeom prst="line">
            <a:avLst/>
          </a:prstGeom>
          <a:noFill/>
          <a:ln w="15875">
            <a:solidFill>
              <a:srgbClr val="CADCFC"/>
            </a:solidFill>
            <a:prstDash val="solid"/>
          </a:ln>
        </p:spPr>
        <p:txBody>
          <a:bodyPr/>
          <a:lstStyle/>
          <a:p>
            <a:endParaRPr lang="fr-FR"/>
          </a:p>
        </p:txBody>
      </p:sp>
      <p:sp>
        <p:nvSpPr>
          <p:cNvPr id="24" name="Shape 21"/>
          <p:cNvSpPr/>
          <p:nvPr/>
        </p:nvSpPr>
        <p:spPr>
          <a:xfrm>
            <a:off x="8261350" y="3831336"/>
            <a:ext cx="292608" cy="292608"/>
          </a:xfrm>
          <a:prstGeom prst="ellipse">
            <a:avLst/>
          </a:prstGeom>
          <a:solidFill>
            <a:srgbClr val="1E2761"/>
          </a:solidFill>
          <a:ln w="25400">
            <a:solidFill>
              <a:srgbClr val="FFFFFF"/>
            </a:solidFill>
            <a:prstDash val="solid"/>
          </a:ln>
        </p:spPr>
        <p:txBody>
          <a:bodyPr/>
          <a:lstStyle/>
          <a:p>
            <a:endParaRPr lang="fr-FR"/>
          </a:p>
        </p:txBody>
      </p:sp>
      <p:sp>
        <p:nvSpPr>
          <p:cNvPr id="25" name="Shape 22"/>
          <p:cNvSpPr/>
          <p:nvPr/>
        </p:nvSpPr>
        <p:spPr>
          <a:xfrm>
            <a:off x="7315200" y="4343400"/>
            <a:ext cx="2222500" cy="1417320"/>
          </a:xfrm>
          <a:prstGeom prst="roundRect">
            <a:avLst>
              <a:gd name="adj" fmla="val 5161"/>
            </a:avLst>
          </a:prstGeom>
          <a:solidFill>
            <a:srgbClr val="FFFFFF"/>
          </a:solidFill>
          <a:ln w="15875">
            <a:solidFill>
              <a:srgbClr val="CADCFC"/>
            </a:solidFill>
            <a:prstDash val="solid"/>
          </a:ln>
        </p:spPr>
        <p:txBody>
          <a:bodyPr/>
          <a:lstStyle/>
          <a:p>
            <a:endParaRPr lang="fr-FR"/>
          </a:p>
        </p:txBody>
      </p:sp>
      <p:sp>
        <p:nvSpPr>
          <p:cNvPr id="26" name="Text 23"/>
          <p:cNvSpPr txBox="1"/>
          <p:nvPr/>
        </p:nvSpPr>
        <p:spPr>
          <a:xfrm>
            <a:off x="7366000" y="4434840"/>
            <a:ext cx="2095500" cy="274320"/>
          </a:xfrm>
          <a:prstGeom prst="rect">
            <a:avLst/>
          </a:prstGeom>
          <a:noFill/>
          <a:ln/>
        </p:spPr>
        <p:txBody>
          <a:bodyPr wrap="square" lIns="0" tIns="0" rIns="0" bIns="0" rtlCol="0" anchor="ctr"/>
          <a:lstStyle/>
          <a:p>
            <a:pPr marL="0" indent="0" algn="ctr">
              <a:buNone/>
            </a:pPr>
            <a:r>
              <a:rPr lang="en-US" sz="1200" b="1" dirty="0">
                <a:solidFill>
                  <a:srgbClr val="C9A15A"/>
                </a:solidFill>
                <a:latin typeface="Calibri" pitchFamily="34" charset="0"/>
                <a:ea typeface="Calibri" pitchFamily="34" charset="-122"/>
                <a:cs typeface="Calibri" pitchFamily="34" charset="-120"/>
              </a:rPr>
              <a:t>2000–aujourd’hui</a:t>
            </a:r>
            <a:endParaRPr lang="en-US" sz="1200" dirty="0"/>
          </a:p>
        </p:txBody>
      </p:sp>
      <p:sp>
        <p:nvSpPr>
          <p:cNvPr id="27" name="Text 24"/>
          <p:cNvSpPr txBox="1"/>
          <p:nvPr/>
        </p:nvSpPr>
        <p:spPr>
          <a:xfrm>
            <a:off x="7366000" y="4709160"/>
            <a:ext cx="2095500" cy="320040"/>
          </a:xfrm>
          <a:prstGeom prst="rect">
            <a:avLst/>
          </a:prstGeom>
          <a:noFill/>
          <a:ln/>
        </p:spPr>
        <p:txBody>
          <a:bodyPr wrap="square" lIns="0" tIns="0" rIns="0" bIns="0" rtlCol="0" anchor="ctr"/>
          <a:lstStyle/>
          <a:p>
            <a:pPr marL="0" indent="0" algn="ctr">
              <a:buNone/>
            </a:pPr>
            <a:r>
              <a:rPr lang="en-US" sz="1400" b="1" dirty="0">
                <a:solidFill>
                  <a:srgbClr val="1E2761"/>
                </a:solidFill>
                <a:latin typeface="Cambria" pitchFamily="34" charset="0"/>
                <a:ea typeface="Cambria" pitchFamily="34" charset="-122"/>
                <a:cs typeface="Cambria" pitchFamily="34" charset="-120"/>
              </a:rPr>
              <a:t>Socio-constructivisme</a:t>
            </a:r>
            <a:endParaRPr lang="en-US" sz="1400" dirty="0"/>
          </a:p>
        </p:txBody>
      </p:sp>
      <p:sp>
        <p:nvSpPr>
          <p:cNvPr id="28" name="Text 25"/>
          <p:cNvSpPr txBox="1"/>
          <p:nvPr/>
        </p:nvSpPr>
        <p:spPr>
          <a:xfrm>
            <a:off x="7378700" y="5038344"/>
            <a:ext cx="2057400" cy="713232"/>
          </a:xfrm>
          <a:prstGeom prst="rect">
            <a:avLst/>
          </a:prstGeom>
          <a:noFill/>
          <a:ln/>
        </p:spPr>
        <p:txBody>
          <a:bodyPr wrap="square" lIns="0" tIns="0" rIns="0" bIns="0" rtlCol="0" anchor="ctr"/>
          <a:lstStyle/>
          <a:p>
            <a:pPr marL="0" indent="0" algn="ctr">
              <a:buNone/>
            </a:pPr>
            <a:r>
              <a:rPr lang="en-US" sz="1300" dirty="0">
                <a:solidFill>
                  <a:srgbClr val="27293D"/>
                </a:solidFill>
                <a:latin typeface="Calibri" pitchFamily="34" charset="0"/>
                <a:ea typeface="Calibri" pitchFamily="34" charset="-122"/>
                <a:cs typeface="Calibri" pitchFamily="34" charset="-120"/>
              </a:rPr>
              <a:t>Le savoir se construit dans l’interaction sociale (Vygotski).</a:t>
            </a:r>
            <a:endParaRPr lang="en-US" sz="1300" dirty="0"/>
          </a:p>
        </p:txBody>
      </p:sp>
      <p:sp>
        <p:nvSpPr>
          <p:cNvPr id="29" name="Shape 26"/>
          <p:cNvSpPr/>
          <p:nvPr/>
        </p:nvSpPr>
        <p:spPr>
          <a:xfrm>
            <a:off x="8407400" y="3977640"/>
            <a:ext cx="0" cy="365760"/>
          </a:xfrm>
          <a:prstGeom prst="line">
            <a:avLst/>
          </a:prstGeom>
          <a:noFill/>
          <a:ln w="15875">
            <a:solidFill>
              <a:srgbClr val="CADCFC"/>
            </a:solidFill>
            <a:prstDash val="solid"/>
          </a:ln>
        </p:spPr>
        <p:txBody>
          <a:bodyPr/>
          <a:lstStyle/>
          <a:p>
            <a:endParaRPr lang="fr-FR"/>
          </a:p>
        </p:txBody>
      </p:sp>
      <p:sp>
        <p:nvSpPr>
          <p:cNvPr id="30" name="Shape 27"/>
          <p:cNvSpPr/>
          <p:nvPr/>
        </p:nvSpPr>
        <p:spPr>
          <a:xfrm>
            <a:off x="10572750" y="3831336"/>
            <a:ext cx="292608" cy="292608"/>
          </a:xfrm>
          <a:prstGeom prst="ellipse">
            <a:avLst/>
          </a:prstGeom>
          <a:solidFill>
            <a:srgbClr val="C9A15A"/>
          </a:solidFill>
          <a:ln w="25400">
            <a:solidFill>
              <a:srgbClr val="FFFFFF"/>
            </a:solidFill>
            <a:prstDash val="solid"/>
          </a:ln>
        </p:spPr>
        <p:txBody>
          <a:bodyPr/>
          <a:lstStyle/>
          <a:p>
            <a:endParaRPr lang="fr-FR"/>
          </a:p>
        </p:txBody>
      </p:sp>
      <p:sp>
        <p:nvSpPr>
          <p:cNvPr id="31" name="Shape 28"/>
          <p:cNvSpPr/>
          <p:nvPr/>
        </p:nvSpPr>
        <p:spPr>
          <a:xfrm>
            <a:off x="9626600" y="2148840"/>
            <a:ext cx="2222500" cy="1417320"/>
          </a:xfrm>
          <a:prstGeom prst="roundRect">
            <a:avLst>
              <a:gd name="adj" fmla="val 5161"/>
            </a:avLst>
          </a:prstGeom>
          <a:solidFill>
            <a:srgbClr val="FFFFFF"/>
          </a:solidFill>
          <a:ln w="15875">
            <a:solidFill>
              <a:srgbClr val="CADCFC"/>
            </a:solidFill>
            <a:prstDash val="solid"/>
          </a:ln>
        </p:spPr>
        <p:txBody>
          <a:bodyPr/>
          <a:lstStyle/>
          <a:p>
            <a:endParaRPr lang="fr-FR"/>
          </a:p>
        </p:txBody>
      </p:sp>
      <p:sp>
        <p:nvSpPr>
          <p:cNvPr id="32" name="Text 29"/>
          <p:cNvSpPr txBox="1"/>
          <p:nvPr/>
        </p:nvSpPr>
        <p:spPr>
          <a:xfrm>
            <a:off x="9677400" y="2240280"/>
            <a:ext cx="2095500" cy="274320"/>
          </a:xfrm>
          <a:prstGeom prst="rect">
            <a:avLst/>
          </a:prstGeom>
          <a:noFill/>
          <a:ln/>
        </p:spPr>
        <p:txBody>
          <a:bodyPr wrap="square" lIns="0" tIns="0" rIns="0" bIns="0" rtlCol="0" anchor="ctr"/>
          <a:lstStyle/>
          <a:p>
            <a:pPr marL="0" indent="0" algn="ctr">
              <a:buNone/>
            </a:pPr>
            <a:r>
              <a:rPr lang="en-US" sz="1200" b="1" dirty="0">
                <a:solidFill>
                  <a:srgbClr val="C9A15A"/>
                </a:solidFill>
                <a:latin typeface="Calibri" pitchFamily="34" charset="0"/>
                <a:ea typeface="Calibri" pitchFamily="34" charset="-122"/>
                <a:cs typeface="Calibri" pitchFamily="34" charset="-120"/>
              </a:rPr>
              <a:t>Aujourd’hui</a:t>
            </a:r>
            <a:endParaRPr lang="en-US" sz="1200" dirty="0"/>
          </a:p>
        </p:txBody>
      </p:sp>
      <p:sp>
        <p:nvSpPr>
          <p:cNvPr id="33" name="Text 30"/>
          <p:cNvSpPr txBox="1"/>
          <p:nvPr/>
        </p:nvSpPr>
        <p:spPr>
          <a:xfrm>
            <a:off x="9677400" y="2514600"/>
            <a:ext cx="2095500" cy="320040"/>
          </a:xfrm>
          <a:prstGeom prst="rect">
            <a:avLst/>
          </a:prstGeom>
          <a:noFill/>
          <a:ln/>
        </p:spPr>
        <p:txBody>
          <a:bodyPr wrap="square" lIns="0" tIns="0" rIns="0" bIns="0" rtlCol="0" anchor="ctr"/>
          <a:lstStyle/>
          <a:p>
            <a:pPr marL="0" indent="0" algn="ctr">
              <a:buNone/>
            </a:pPr>
            <a:r>
              <a:rPr lang="en-US" sz="1700" b="1" dirty="0">
                <a:solidFill>
                  <a:srgbClr val="1E2761"/>
                </a:solidFill>
                <a:latin typeface="Cambria" pitchFamily="34" charset="0"/>
                <a:ea typeface="Cambria" pitchFamily="34" charset="-122"/>
                <a:cs typeface="Cambria" pitchFamily="34" charset="-120"/>
              </a:rPr>
              <a:t>Connectivisme</a:t>
            </a:r>
            <a:endParaRPr lang="en-US" sz="1700" dirty="0"/>
          </a:p>
        </p:txBody>
      </p:sp>
      <p:sp>
        <p:nvSpPr>
          <p:cNvPr id="34" name="Text 31"/>
          <p:cNvSpPr txBox="1"/>
          <p:nvPr/>
        </p:nvSpPr>
        <p:spPr>
          <a:xfrm>
            <a:off x="9690100" y="2843784"/>
            <a:ext cx="2057400" cy="713232"/>
          </a:xfrm>
          <a:prstGeom prst="rect">
            <a:avLst/>
          </a:prstGeom>
          <a:noFill/>
          <a:ln/>
        </p:spPr>
        <p:txBody>
          <a:bodyPr wrap="square" lIns="0" tIns="0" rIns="0" bIns="0" rtlCol="0" anchor="ctr"/>
          <a:lstStyle/>
          <a:p>
            <a:pPr marL="0" indent="0" algn="ctr">
              <a:buNone/>
            </a:pPr>
            <a:r>
              <a:rPr lang="en-US" sz="1300" dirty="0">
                <a:solidFill>
                  <a:srgbClr val="27293D"/>
                </a:solidFill>
                <a:latin typeface="Calibri" pitchFamily="34" charset="0"/>
                <a:ea typeface="Calibri" pitchFamily="34" charset="-122"/>
                <a:cs typeface="Calibri" pitchFamily="34" charset="-120"/>
              </a:rPr>
              <a:t>Apprendre en réseau, à l’ère du numérique et de l’IA.</a:t>
            </a:r>
            <a:endParaRPr lang="en-US" sz="1300" dirty="0"/>
          </a:p>
        </p:txBody>
      </p:sp>
      <p:sp>
        <p:nvSpPr>
          <p:cNvPr id="35" name="Shape 32"/>
          <p:cNvSpPr/>
          <p:nvPr/>
        </p:nvSpPr>
        <p:spPr>
          <a:xfrm>
            <a:off x="10718800" y="3566160"/>
            <a:ext cx="0" cy="411480"/>
          </a:xfrm>
          <a:prstGeom prst="line">
            <a:avLst/>
          </a:prstGeom>
          <a:noFill/>
          <a:ln w="15875">
            <a:solidFill>
              <a:srgbClr val="CADCFC"/>
            </a:solidFill>
            <a:prstDash val="solid"/>
          </a:ln>
        </p:spPr>
        <p:txBody>
          <a:bodyPr/>
          <a:lstStyle/>
          <a:p>
            <a:endParaRPr lang="fr-FR"/>
          </a:p>
        </p:txBody>
      </p:sp>
      <p:sp>
        <p:nvSpPr>
          <p:cNvPr id="36" name="Text 33"/>
          <p:cNvSpPr txBox="1"/>
          <p:nvPr/>
        </p:nvSpPr>
        <p:spPr>
          <a:xfrm>
            <a:off x="548640" y="5892800"/>
            <a:ext cx="11064240" cy="320040"/>
          </a:xfrm>
          <a:prstGeom prst="rect">
            <a:avLst/>
          </a:prstGeom>
          <a:noFill/>
          <a:ln/>
        </p:spPr>
        <p:txBody>
          <a:bodyPr wrap="square" lIns="0" tIns="0" rIns="0" bIns="0" rtlCol="0" anchor="ctr"/>
          <a:lstStyle/>
          <a:p>
            <a:pPr marL="0" indent="0">
              <a:buNone/>
            </a:pPr>
            <a:r>
              <a:rPr lang="en-US" sz="1600" i="1" dirty="0">
                <a:solidFill>
                  <a:srgbClr val="1E2761"/>
                </a:solidFill>
                <a:latin typeface="Calibri" pitchFamily="34" charset="0"/>
                <a:ea typeface="Calibri" pitchFamily="34" charset="-122"/>
                <a:cs typeface="Calibri" pitchFamily="34" charset="-120"/>
              </a:rPr>
              <a:t>L’approche cognitive occupe une place centrale mais n’est qu’un maillon parmi d’autres courants — elle ne saurait à elle seule fonder toute la pédagogie.</a:t>
            </a:r>
            <a:endParaRPr lang="en-US" sz="1600" dirty="0"/>
          </a:p>
        </p:txBody>
      </p:sp>
      <p:sp>
        <p:nvSpPr>
          <p:cNvPr id="37" name="Text 34"/>
          <p:cNvSpPr txBox="1"/>
          <p:nvPr/>
        </p:nvSpPr>
        <p:spPr>
          <a:xfrm>
            <a:off x="457200" y="6510528"/>
            <a:ext cx="7315200" cy="274320"/>
          </a:xfrm>
          <a:prstGeom prst="rect">
            <a:avLst/>
          </a:prstGeom>
          <a:noFill/>
          <a:ln/>
        </p:spPr>
        <p:txBody>
          <a:bodyPr wrap="square" lIns="0" tIns="0" rIns="0" bIns="0" rtlCol="0" anchor="ctr"/>
          <a:lstStyle/>
          <a:p>
            <a:pPr marL="0" indent="0" algn="l">
              <a:buNone/>
            </a:pPr>
            <a:r>
              <a:rPr lang="en-US" sz="1200" dirty="0">
                <a:solidFill>
                  <a:srgbClr val="6B7280"/>
                </a:solidFill>
                <a:latin typeface="Calibri" pitchFamily="34" charset="0"/>
                <a:ea typeface="Calibri" pitchFamily="34" charset="-122"/>
                <a:cs typeface="Calibri" pitchFamily="34" charset="-120"/>
              </a:rPr>
              <a:t>Limites du tout cognitif en pédagogie médicale</a:t>
            </a:r>
            <a:endParaRPr lang="en-US" sz="1200" dirty="0"/>
          </a:p>
        </p:txBody>
      </p:sp>
      <p:sp>
        <p:nvSpPr>
          <p:cNvPr id="38" name="Text 35"/>
          <p:cNvSpPr txBox="1"/>
          <p:nvPr/>
        </p:nvSpPr>
        <p:spPr>
          <a:xfrm>
            <a:off x="11368735" y="6510528"/>
            <a:ext cx="365760" cy="274320"/>
          </a:xfrm>
          <a:prstGeom prst="rect">
            <a:avLst/>
          </a:prstGeom>
          <a:noFill/>
          <a:ln/>
        </p:spPr>
        <p:txBody>
          <a:bodyPr wrap="square" lIns="0" tIns="0" rIns="0" bIns="0" rtlCol="0" anchor="ctr"/>
          <a:lstStyle/>
          <a:p>
            <a:pPr marL="0" indent="0" algn="r">
              <a:buNone/>
            </a:pPr>
            <a:r>
              <a:rPr lang="en-US" sz="1200" dirty="0">
                <a:solidFill>
                  <a:srgbClr val="6B7280"/>
                </a:solidFill>
                <a:latin typeface="Calibri" pitchFamily="34" charset="0"/>
                <a:ea typeface="Calibri" pitchFamily="34" charset="-122"/>
                <a:cs typeface="Calibri" pitchFamily="34" charset="-120"/>
              </a:rPr>
              <a:t>5</a:t>
            </a:r>
            <a:endParaRPr lang="en-US" sz="1200" dirty="0"/>
          </a:p>
        </p:txBody>
      </p:sp>
    </p:spTree>
    <p:extLst>
      <p:ext uri="{BB962C8B-B14F-4D97-AF65-F5344CB8AC3E}">
        <p14:creationId xmlns:p14="http://schemas.microsoft.com/office/powerpoint/2010/main" val="956897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3" name="Text 0"/>
          <p:cNvSpPr txBox="1"/>
          <p:nvPr/>
        </p:nvSpPr>
        <p:spPr>
          <a:xfrm>
            <a:off x="548640" y="411480"/>
            <a:ext cx="8229600" cy="320040"/>
          </a:xfrm>
          <a:prstGeom prst="rect">
            <a:avLst/>
          </a:prstGeom>
          <a:noFill/>
          <a:ln/>
        </p:spPr>
        <p:txBody>
          <a:bodyPr wrap="square" lIns="0" tIns="0" rIns="0" bIns="0" rtlCol="0" anchor="ctr"/>
          <a:lstStyle/>
          <a:p>
            <a:pPr marL="0" indent="0">
              <a:buNone/>
            </a:pPr>
            <a:r>
              <a:rPr lang="en-US" sz="1700" b="1" kern="0" spc="200" dirty="0">
                <a:solidFill>
                  <a:srgbClr val="C9A15A"/>
                </a:solidFill>
                <a:latin typeface="Calibri" pitchFamily="34" charset="0"/>
                <a:ea typeface="Calibri" pitchFamily="34" charset="-122"/>
                <a:cs typeface="Calibri" pitchFamily="34" charset="-120"/>
              </a:rPr>
              <a:t>3. PLACE DES APPROCHES COGNITIVES</a:t>
            </a:r>
            <a:endParaRPr lang="en-US" sz="1700" dirty="0"/>
          </a:p>
        </p:txBody>
      </p:sp>
      <p:sp>
        <p:nvSpPr>
          <p:cNvPr id="4" name="Text 1"/>
          <p:cNvSpPr txBox="1"/>
          <p:nvPr/>
        </p:nvSpPr>
        <p:spPr>
          <a:xfrm>
            <a:off x="548640" y="713232"/>
            <a:ext cx="10515600" cy="822960"/>
          </a:xfrm>
          <a:prstGeom prst="rect">
            <a:avLst/>
          </a:prstGeom>
          <a:noFill/>
          <a:ln/>
        </p:spPr>
        <p:txBody>
          <a:bodyPr wrap="square" lIns="0" tIns="0" rIns="0" bIns="0" rtlCol="0" anchor="ctr"/>
          <a:lstStyle/>
          <a:p>
            <a:pPr marL="0" indent="0">
              <a:buNone/>
            </a:pPr>
            <a:r>
              <a:rPr lang="en-US" sz="3300" b="1" dirty="0">
                <a:solidFill>
                  <a:srgbClr val="1E2761"/>
                </a:solidFill>
                <a:latin typeface="Cambria" pitchFamily="34" charset="0"/>
                <a:ea typeface="Cambria" pitchFamily="34" charset="-122"/>
                <a:cs typeface="Cambria" pitchFamily="34" charset="-120"/>
              </a:rPr>
              <a:t>Une place à lire sur trois plans</a:t>
            </a:r>
            <a:endParaRPr lang="en-US" sz="3300" dirty="0"/>
          </a:p>
        </p:txBody>
      </p:sp>
      <p:sp>
        <p:nvSpPr>
          <p:cNvPr id="5" name="Shape 2"/>
          <p:cNvSpPr/>
          <p:nvPr/>
        </p:nvSpPr>
        <p:spPr>
          <a:xfrm>
            <a:off x="548640" y="1691640"/>
            <a:ext cx="3429000" cy="4389120"/>
          </a:xfrm>
          <a:prstGeom prst="roundRect">
            <a:avLst>
              <a:gd name="adj" fmla="val 2667"/>
            </a:avLst>
          </a:prstGeom>
          <a:solidFill>
            <a:srgbClr val="EEF3FC"/>
          </a:solidFill>
          <a:ln/>
          <a:effectLst>
            <a:outerShdw blurRad="101600" dist="38100" dir="5400000" algn="bl" rotWithShape="0">
              <a:srgbClr val="1E2761">
                <a:alpha val="12000"/>
              </a:srgbClr>
            </a:outerShdw>
          </a:effectLst>
        </p:spPr>
        <p:txBody>
          <a:bodyPr/>
          <a:lstStyle/>
          <a:p>
            <a:endParaRPr lang="fr-FR"/>
          </a:p>
        </p:txBody>
      </p:sp>
      <p:sp>
        <p:nvSpPr>
          <p:cNvPr id="6" name="Shape 3"/>
          <p:cNvSpPr/>
          <p:nvPr/>
        </p:nvSpPr>
        <p:spPr>
          <a:xfrm>
            <a:off x="1760220" y="2057400"/>
            <a:ext cx="1005840" cy="1005840"/>
          </a:xfrm>
          <a:prstGeom prst="ellipse">
            <a:avLst/>
          </a:prstGeom>
          <a:solidFill>
            <a:srgbClr val="1E2761"/>
          </a:solidFill>
          <a:ln/>
        </p:spPr>
        <p:txBody>
          <a:bodyPr/>
          <a:lstStyle/>
          <a:p>
            <a:endParaRPr lang="fr-FR"/>
          </a:p>
        </p:txBody>
      </p:sp>
      <p:pic>
        <p:nvPicPr>
          <p:cNvPr id="7" name="Image 0" descr="/home/claude/seminaire/icons/history_ice.png"/>
          <p:cNvPicPr>
            <a:picLocks noChangeAspect="1"/>
          </p:cNvPicPr>
          <p:nvPr/>
        </p:nvPicPr>
        <p:blipFill>
          <a:blip r:embed="rId3"/>
          <a:stretch>
            <a:fillRect/>
          </a:stretch>
        </p:blipFill>
        <p:spPr>
          <a:xfrm>
            <a:off x="1961388" y="2258568"/>
            <a:ext cx="603504" cy="603504"/>
          </a:xfrm>
          <a:prstGeom prst="rect">
            <a:avLst/>
          </a:prstGeom>
        </p:spPr>
      </p:pic>
      <p:sp>
        <p:nvSpPr>
          <p:cNvPr id="8" name="Text 4"/>
          <p:cNvSpPr txBox="1"/>
          <p:nvPr/>
        </p:nvSpPr>
        <p:spPr>
          <a:xfrm>
            <a:off x="731520" y="3291840"/>
            <a:ext cx="3063240" cy="502920"/>
          </a:xfrm>
          <a:prstGeom prst="rect">
            <a:avLst/>
          </a:prstGeom>
          <a:noFill/>
          <a:ln/>
        </p:spPr>
        <p:txBody>
          <a:bodyPr wrap="square" lIns="0" tIns="0" rIns="0" bIns="0" rtlCol="0" anchor="ctr"/>
          <a:lstStyle/>
          <a:p>
            <a:pPr marL="0" indent="0" algn="ctr">
              <a:buNone/>
            </a:pPr>
            <a:r>
              <a:rPr lang="en-US" sz="2450" b="1" dirty="0">
                <a:solidFill>
                  <a:srgbClr val="1E2761"/>
                </a:solidFill>
                <a:latin typeface="Cambria" pitchFamily="34" charset="0"/>
                <a:ea typeface="Cambria" pitchFamily="34" charset="-122"/>
                <a:cs typeface="Cambria" pitchFamily="34" charset="-120"/>
              </a:rPr>
              <a:t>Historique</a:t>
            </a:r>
            <a:endParaRPr lang="en-US" sz="2450" dirty="0"/>
          </a:p>
        </p:txBody>
      </p:sp>
      <p:sp>
        <p:nvSpPr>
          <p:cNvPr id="9" name="Text 5"/>
          <p:cNvSpPr txBox="1"/>
          <p:nvPr/>
        </p:nvSpPr>
        <p:spPr>
          <a:xfrm>
            <a:off x="868680" y="3886200"/>
            <a:ext cx="2788920" cy="2011680"/>
          </a:xfrm>
          <a:prstGeom prst="rect">
            <a:avLst/>
          </a:prstGeom>
          <a:noFill/>
          <a:ln/>
        </p:spPr>
        <p:txBody>
          <a:bodyPr wrap="square" lIns="0" tIns="0" rIns="0" bIns="0" rtlCol="0" anchor="t"/>
          <a:lstStyle/>
          <a:p>
            <a:pPr marL="0" indent="0" algn="ctr">
              <a:buNone/>
            </a:pPr>
            <a:r>
              <a:rPr lang="en-US" sz="1700" dirty="0">
                <a:solidFill>
                  <a:srgbClr val="27293D"/>
                </a:solidFill>
                <a:latin typeface="Calibri" pitchFamily="34" charset="0"/>
                <a:ea typeface="Calibri" pitchFamily="34" charset="-122"/>
                <a:cs typeface="Calibri" pitchFamily="34" charset="-120"/>
              </a:rPr>
              <a:t>Héritière des travaux fondateurs (Piaget, Bruner, Ausubel) qui ont légitimé l’intérêt pour les processus mentaux dès le milieu du XXe siècle.</a:t>
            </a:r>
            <a:endParaRPr lang="en-US" sz="1700" dirty="0"/>
          </a:p>
        </p:txBody>
      </p:sp>
      <p:sp>
        <p:nvSpPr>
          <p:cNvPr id="10" name="Shape 6"/>
          <p:cNvSpPr/>
          <p:nvPr/>
        </p:nvSpPr>
        <p:spPr>
          <a:xfrm>
            <a:off x="4297680" y="1691640"/>
            <a:ext cx="3429000" cy="4389120"/>
          </a:xfrm>
          <a:prstGeom prst="roundRect">
            <a:avLst>
              <a:gd name="adj" fmla="val 2667"/>
            </a:avLst>
          </a:prstGeom>
          <a:solidFill>
            <a:srgbClr val="EEF3FC"/>
          </a:solidFill>
          <a:ln/>
          <a:effectLst>
            <a:outerShdw blurRad="101600" dist="38100" dir="5400000" algn="bl" rotWithShape="0">
              <a:srgbClr val="1E2761">
                <a:alpha val="12000"/>
              </a:srgbClr>
            </a:outerShdw>
          </a:effectLst>
        </p:spPr>
        <p:txBody>
          <a:bodyPr/>
          <a:lstStyle/>
          <a:p>
            <a:endParaRPr lang="fr-FR"/>
          </a:p>
        </p:txBody>
      </p:sp>
      <p:sp>
        <p:nvSpPr>
          <p:cNvPr id="11" name="Shape 7"/>
          <p:cNvSpPr/>
          <p:nvPr/>
        </p:nvSpPr>
        <p:spPr>
          <a:xfrm>
            <a:off x="5509260" y="2057400"/>
            <a:ext cx="1005840" cy="1005840"/>
          </a:xfrm>
          <a:prstGeom prst="ellipse">
            <a:avLst/>
          </a:prstGeom>
          <a:solidFill>
            <a:srgbClr val="1E2761"/>
          </a:solidFill>
          <a:ln/>
        </p:spPr>
        <p:txBody>
          <a:bodyPr/>
          <a:lstStyle/>
          <a:p>
            <a:endParaRPr lang="fr-FR"/>
          </a:p>
        </p:txBody>
      </p:sp>
      <p:pic>
        <p:nvPicPr>
          <p:cNvPr id="12" name="Image 1" descr="/home/claude/seminaire/icons/globe_ice.png"/>
          <p:cNvPicPr>
            <a:picLocks noChangeAspect="1"/>
          </p:cNvPicPr>
          <p:nvPr/>
        </p:nvPicPr>
        <p:blipFill>
          <a:blip r:embed="rId4"/>
          <a:stretch>
            <a:fillRect/>
          </a:stretch>
        </p:blipFill>
        <p:spPr>
          <a:xfrm>
            <a:off x="5710428" y="2258568"/>
            <a:ext cx="603504" cy="603504"/>
          </a:xfrm>
          <a:prstGeom prst="rect">
            <a:avLst/>
          </a:prstGeom>
        </p:spPr>
      </p:pic>
      <p:sp>
        <p:nvSpPr>
          <p:cNvPr id="13" name="Text 8"/>
          <p:cNvSpPr txBox="1"/>
          <p:nvPr/>
        </p:nvSpPr>
        <p:spPr>
          <a:xfrm>
            <a:off x="4480560" y="3291840"/>
            <a:ext cx="3063240" cy="502920"/>
          </a:xfrm>
          <a:prstGeom prst="rect">
            <a:avLst/>
          </a:prstGeom>
          <a:noFill/>
          <a:ln/>
        </p:spPr>
        <p:txBody>
          <a:bodyPr wrap="square" lIns="0" tIns="0" rIns="0" bIns="0" rtlCol="0" anchor="ctr"/>
          <a:lstStyle/>
          <a:p>
            <a:pPr marL="0" indent="0" algn="ctr">
              <a:buNone/>
            </a:pPr>
            <a:r>
              <a:rPr lang="en-US" sz="2450" b="1" dirty="0">
                <a:solidFill>
                  <a:srgbClr val="1E2761"/>
                </a:solidFill>
                <a:latin typeface="Cambria" pitchFamily="34" charset="0"/>
                <a:ea typeface="Cambria" pitchFamily="34" charset="-122"/>
                <a:cs typeface="Cambria" pitchFamily="34" charset="-120"/>
              </a:rPr>
              <a:t>Culturel</a:t>
            </a:r>
            <a:endParaRPr lang="en-US" sz="2450" dirty="0"/>
          </a:p>
        </p:txBody>
      </p:sp>
      <p:sp>
        <p:nvSpPr>
          <p:cNvPr id="14" name="Text 9"/>
          <p:cNvSpPr txBox="1"/>
          <p:nvPr/>
        </p:nvSpPr>
        <p:spPr>
          <a:xfrm>
            <a:off x="4617720" y="3886200"/>
            <a:ext cx="2788920" cy="2011680"/>
          </a:xfrm>
          <a:prstGeom prst="rect">
            <a:avLst/>
          </a:prstGeom>
          <a:noFill/>
          <a:ln/>
        </p:spPr>
        <p:txBody>
          <a:bodyPr wrap="square" lIns="0" tIns="0" rIns="0" bIns="0" rtlCol="0" anchor="t"/>
          <a:lstStyle/>
          <a:p>
            <a:pPr marL="0" indent="0" algn="ctr">
              <a:buNone/>
            </a:pPr>
            <a:r>
              <a:rPr lang="en-US" sz="1700" dirty="0">
                <a:solidFill>
                  <a:srgbClr val="27293D"/>
                </a:solidFill>
                <a:latin typeface="Calibri" pitchFamily="34" charset="0"/>
                <a:ea typeface="Calibri" pitchFamily="34" charset="-122"/>
                <a:cs typeface="Calibri" pitchFamily="34" charset="-120"/>
              </a:rPr>
              <a:t>Une valorisation du savoir théorique et de la performance intellectuelle, fortement ancrée dans la tradition universitaire et l’examen écrit.</a:t>
            </a:r>
            <a:endParaRPr lang="en-US" sz="1700" dirty="0"/>
          </a:p>
        </p:txBody>
      </p:sp>
      <p:sp>
        <p:nvSpPr>
          <p:cNvPr id="15" name="Shape 10"/>
          <p:cNvSpPr/>
          <p:nvPr/>
        </p:nvSpPr>
        <p:spPr>
          <a:xfrm>
            <a:off x="8046720" y="1691640"/>
            <a:ext cx="3429000" cy="4389120"/>
          </a:xfrm>
          <a:prstGeom prst="roundRect">
            <a:avLst>
              <a:gd name="adj" fmla="val 2667"/>
            </a:avLst>
          </a:prstGeom>
          <a:solidFill>
            <a:srgbClr val="1E2761"/>
          </a:solidFill>
          <a:ln/>
          <a:effectLst>
            <a:outerShdw blurRad="101600" dist="38100" dir="5400000" algn="bl" rotWithShape="0">
              <a:srgbClr val="1E2761">
                <a:alpha val="12000"/>
              </a:srgbClr>
            </a:outerShdw>
          </a:effectLst>
        </p:spPr>
        <p:txBody>
          <a:bodyPr/>
          <a:lstStyle/>
          <a:p>
            <a:endParaRPr lang="fr-FR"/>
          </a:p>
        </p:txBody>
      </p:sp>
      <p:sp>
        <p:nvSpPr>
          <p:cNvPr id="16" name="Shape 11"/>
          <p:cNvSpPr/>
          <p:nvPr/>
        </p:nvSpPr>
        <p:spPr>
          <a:xfrm>
            <a:off x="9258300" y="2057400"/>
            <a:ext cx="1005840" cy="1005840"/>
          </a:xfrm>
          <a:prstGeom prst="ellipse">
            <a:avLst/>
          </a:prstGeom>
          <a:solidFill>
            <a:srgbClr val="C9A15A"/>
          </a:solidFill>
          <a:ln/>
        </p:spPr>
        <p:txBody>
          <a:bodyPr/>
          <a:lstStyle/>
          <a:p>
            <a:endParaRPr lang="fr-FR"/>
          </a:p>
        </p:txBody>
      </p:sp>
      <p:pic>
        <p:nvPicPr>
          <p:cNvPr id="17" name="Image 2" descr="/home/claude/seminaire/icons/network_navy.png"/>
          <p:cNvPicPr>
            <a:picLocks noChangeAspect="1"/>
          </p:cNvPicPr>
          <p:nvPr/>
        </p:nvPicPr>
        <p:blipFill>
          <a:blip r:embed="rId5"/>
          <a:stretch>
            <a:fillRect/>
          </a:stretch>
        </p:blipFill>
        <p:spPr>
          <a:xfrm>
            <a:off x="9459468" y="2258568"/>
            <a:ext cx="603504" cy="603504"/>
          </a:xfrm>
          <a:prstGeom prst="rect">
            <a:avLst/>
          </a:prstGeom>
        </p:spPr>
      </p:pic>
      <p:sp>
        <p:nvSpPr>
          <p:cNvPr id="18" name="Text 12"/>
          <p:cNvSpPr txBox="1"/>
          <p:nvPr/>
        </p:nvSpPr>
        <p:spPr>
          <a:xfrm>
            <a:off x="8229600" y="3291840"/>
            <a:ext cx="3063240" cy="502920"/>
          </a:xfrm>
          <a:prstGeom prst="rect">
            <a:avLst/>
          </a:prstGeom>
          <a:noFill/>
          <a:ln/>
        </p:spPr>
        <p:txBody>
          <a:bodyPr wrap="square" lIns="0" tIns="0" rIns="0" bIns="0" rtlCol="0" anchor="ctr"/>
          <a:lstStyle/>
          <a:p>
            <a:pPr marL="0" indent="0" algn="ctr">
              <a:buNone/>
            </a:pPr>
            <a:r>
              <a:rPr lang="en-US" sz="2450" b="1" dirty="0">
                <a:solidFill>
                  <a:srgbClr val="FFFFFF"/>
                </a:solidFill>
                <a:latin typeface="Cambria" pitchFamily="34" charset="0"/>
                <a:ea typeface="Cambria" pitchFamily="34" charset="-122"/>
                <a:cs typeface="Cambria" pitchFamily="34" charset="-120"/>
              </a:rPr>
              <a:t>Évolutif</a:t>
            </a:r>
            <a:endParaRPr lang="en-US" sz="2450" dirty="0"/>
          </a:p>
        </p:txBody>
      </p:sp>
      <p:sp>
        <p:nvSpPr>
          <p:cNvPr id="19" name="Text 13"/>
          <p:cNvSpPr txBox="1"/>
          <p:nvPr/>
        </p:nvSpPr>
        <p:spPr>
          <a:xfrm>
            <a:off x="8366760" y="3886200"/>
            <a:ext cx="2788920" cy="2011680"/>
          </a:xfrm>
          <a:prstGeom prst="rect">
            <a:avLst/>
          </a:prstGeom>
          <a:noFill/>
          <a:ln/>
        </p:spPr>
        <p:txBody>
          <a:bodyPr wrap="square" lIns="0" tIns="0" rIns="0" bIns="0" rtlCol="0" anchor="t"/>
          <a:lstStyle/>
          <a:p>
            <a:pPr marL="0" indent="0" algn="ctr">
              <a:buNone/>
            </a:pPr>
            <a:r>
              <a:rPr lang="en-US" sz="1700" dirty="0">
                <a:solidFill>
                  <a:srgbClr val="CADCFC"/>
                </a:solidFill>
                <a:latin typeface="Calibri" pitchFamily="34" charset="0"/>
                <a:ea typeface="Calibri" pitchFamily="34" charset="-122"/>
                <a:cs typeface="Calibri" pitchFamily="34" charset="-120"/>
              </a:rPr>
              <a:t>Renouvelée par le numérique : IA, simulation, learning analytics — qui déplacent et amplifient le rapport cognitif au savoir.</a:t>
            </a:r>
            <a:endParaRPr lang="en-US" sz="1700" dirty="0"/>
          </a:p>
        </p:txBody>
      </p:sp>
      <p:sp>
        <p:nvSpPr>
          <p:cNvPr id="20" name="Text 14"/>
          <p:cNvSpPr txBox="1"/>
          <p:nvPr/>
        </p:nvSpPr>
        <p:spPr>
          <a:xfrm>
            <a:off x="457200" y="6510528"/>
            <a:ext cx="7315200" cy="274320"/>
          </a:xfrm>
          <a:prstGeom prst="rect">
            <a:avLst/>
          </a:prstGeom>
          <a:noFill/>
          <a:ln/>
        </p:spPr>
        <p:txBody>
          <a:bodyPr wrap="square" lIns="0" tIns="0" rIns="0" bIns="0" rtlCol="0" anchor="ctr"/>
          <a:lstStyle/>
          <a:p>
            <a:pPr marL="0" indent="0" algn="l">
              <a:buNone/>
            </a:pPr>
            <a:r>
              <a:rPr lang="en-US" sz="1200" dirty="0">
                <a:solidFill>
                  <a:srgbClr val="6B7280"/>
                </a:solidFill>
                <a:latin typeface="Calibri" pitchFamily="34" charset="0"/>
                <a:ea typeface="Calibri" pitchFamily="34" charset="-122"/>
                <a:cs typeface="Calibri" pitchFamily="34" charset="-120"/>
              </a:rPr>
              <a:t>Limites du tout cognitif en pédagogie médicale</a:t>
            </a:r>
            <a:endParaRPr lang="en-US" sz="1200" dirty="0"/>
          </a:p>
        </p:txBody>
      </p:sp>
      <p:sp>
        <p:nvSpPr>
          <p:cNvPr id="21" name="Text 15"/>
          <p:cNvSpPr txBox="1"/>
          <p:nvPr/>
        </p:nvSpPr>
        <p:spPr>
          <a:xfrm>
            <a:off x="11368735" y="6510528"/>
            <a:ext cx="365760" cy="274320"/>
          </a:xfrm>
          <a:prstGeom prst="rect">
            <a:avLst/>
          </a:prstGeom>
          <a:noFill/>
          <a:ln/>
        </p:spPr>
        <p:txBody>
          <a:bodyPr wrap="square" lIns="0" tIns="0" rIns="0" bIns="0" rtlCol="0" anchor="ctr"/>
          <a:lstStyle/>
          <a:p>
            <a:pPr marL="0" indent="0" algn="r">
              <a:buNone/>
            </a:pPr>
            <a:r>
              <a:rPr lang="en-US" sz="1200" dirty="0">
                <a:solidFill>
                  <a:srgbClr val="6B7280"/>
                </a:solidFill>
                <a:latin typeface="Calibri" pitchFamily="34" charset="0"/>
                <a:ea typeface="Calibri" pitchFamily="34" charset="-122"/>
                <a:cs typeface="Calibri" pitchFamily="34" charset="-120"/>
              </a:rPr>
              <a:t>6</a:t>
            </a:r>
            <a:endParaRPr lang="en-US" sz="1200" dirty="0"/>
          </a:p>
        </p:txBody>
      </p:sp>
    </p:spTree>
    <p:extLst>
      <p:ext uri="{BB962C8B-B14F-4D97-AF65-F5344CB8AC3E}">
        <p14:creationId xmlns:p14="http://schemas.microsoft.com/office/powerpoint/2010/main" val="11060721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Text 0"/>
          <p:cNvSpPr txBox="1"/>
          <p:nvPr/>
        </p:nvSpPr>
        <p:spPr>
          <a:xfrm>
            <a:off x="548640" y="411480"/>
            <a:ext cx="8229600" cy="320040"/>
          </a:xfrm>
          <a:prstGeom prst="rect">
            <a:avLst/>
          </a:prstGeom>
          <a:noFill/>
          <a:ln/>
        </p:spPr>
        <p:txBody>
          <a:bodyPr wrap="square" lIns="0" tIns="0" rIns="0" bIns="0" rtlCol="0" anchor="ctr"/>
          <a:lstStyle/>
          <a:p>
            <a:pPr marL="0" indent="0">
              <a:buNone/>
            </a:pPr>
            <a:r>
              <a:rPr lang="en-US" sz="1700" b="1" kern="0" spc="200" dirty="0">
                <a:solidFill>
                  <a:srgbClr val="C9A15A"/>
                </a:solidFill>
                <a:latin typeface="Calibri" pitchFamily="34" charset="0"/>
                <a:ea typeface="Calibri" pitchFamily="34" charset="-122"/>
                <a:cs typeface="Calibri" pitchFamily="34" charset="-120"/>
              </a:rPr>
              <a:t>3. PLACE DES APPROCHES COGNITIVES</a:t>
            </a:r>
            <a:endParaRPr lang="en-US" sz="1700" dirty="0"/>
          </a:p>
        </p:txBody>
      </p:sp>
      <p:sp>
        <p:nvSpPr>
          <p:cNvPr id="4" name="Text 1"/>
          <p:cNvSpPr txBox="1"/>
          <p:nvPr/>
        </p:nvSpPr>
        <p:spPr>
          <a:xfrm>
            <a:off x="548640" y="713232"/>
            <a:ext cx="10515600" cy="822960"/>
          </a:xfrm>
          <a:prstGeom prst="rect">
            <a:avLst/>
          </a:prstGeom>
          <a:noFill/>
          <a:ln/>
        </p:spPr>
        <p:txBody>
          <a:bodyPr wrap="square" lIns="0" tIns="0" rIns="0" bIns="0" rtlCol="0" anchor="ctr"/>
          <a:lstStyle/>
          <a:p>
            <a:pPr marL="0" indent="0">
              <a:buNone/>
            </a:pPr>
            <a:r>
              <a:rPr lang="en-US" sz="3300" b="1" dirty="0">
                <a:solidFill>
                  <a:srgbClr val="1E2761"/>
                </a:solidFill>
                <a:latin typeface="Cambria" pitchFamily="34" charset="0"/>
                <a:ea typeface="Cambria" pitchFamily="34" charset="-122"/>
                <a:cs typeface="Cambria" pitchFamily="34" charset="-120"/>
              </a:rPr>
              <a:t>L’enjeu du numérique dans l’apprentissage</a:t>
            </a:r>
            <a:endParaRPr lang="en-US" sz="3300" dirty="0"/>
          </a:p>
        </p:txBody>
      </p:sp>
      <p:sp>
        <p:nvSpPr>
          <p:cNvPr id="5" name="Text 2"/>
          <p:cNvSpPr txBox="1"/>
          <p:nvPr/>
        </p:nvSpPr>
        <p:spPr>
          <a:xfrm>
            <a:off x="548640" y="1463040"/>
            <a:ext cx="10881360" cy="457200"/>
          </a:xfrm>
          <a:prstGeom prst="rect">
            <a:avLst/>
          </a:prstGeom>
          <a:noFill/>
          <a:ln/>
        </p:spPr>
        <p:txBody>
          <a:bodyPr wrap="square" lIns="0" tIns="0" rIns="0" bIns="0" rtlCol="0" anchor="ctr"/>
          <a:lstStyle/>
          <a:p>
            <a:pPr marL="0" indent="0">
              <a:buNone/>
            </a:pPr>
            <a:r>
              <a:rPr lang="en-US" sz="1800" dirty="0">
                <a:solidFill>
                  <a:srgbClr val="27293D"/>
                </a:solidFill>
                <a:latin typeface="Calibri" pitchFamily="34" charset="0"/>
                <a:ea typeface="Calibri" pitchFamily="34" charset="-122"/>
                <a:cs typeface="Calibri" pitchFamily="34" charset="-120"/>
              </a:rPr>
              <a:t>Le numérique intensifie la dimension cognitive de l’enseignement — pour le meilleur, mais aussi en creusant certains risques :</a:t>
            </a:r>
            <a:endParaRPr lang="en-US" sz="1800" dirty="0"/>
          </a:p>
        </p:txBody>
      </p:sp>
      <p:sp>
        <p:nvSpPr>
          <p:cNvPr id="6" name="Shape 3"/>
          <p:cNvSpPr/>
          <p:nvPr/>
        </p:nvSpPr>
        <p:spPr>
          <a:xfrm>
            <a:off x="548640" y="2148840"/>
            <a:ext cx="6675120" cy="1170432"/>
          </a:xfrm>
          <a:prstGeom prst="roundRect">
            <a:avLst>
              <a:gd name="adj" fmla="val 7031"/>
            </a:avLst>
          </a:prstGeom>
          <a:solidFill>
            <a:srgbClr val="EEF3FC"/>
          </a:solidFill>
          <a:ln/>
        </p:spPr>
        <p:txBody>
          <a:bodyPr/>
          <a:lstStyle/>
          <a:p>
            <a:endParaRPr lang="fr-FR"/>
          </a:p>
        </p:txBody>
      </p:sp>
      <p:sp>
        <p:nvSpPr>
          <p:cNvPr id="7" name="Shape 4"/>
          <p:cNvSpPr/>
          <p:nvPr/>
        </p:nvSpPr>
        <p:spPr>
          <a:xfrm>
            <a:off x="777240" y="2368296"/>
            <a:ext cx="731520" cy="731520"/>
          </a:xfrm>
          <a:prstGeom prst="ellipse">
            <a:avLst/>
          </a:prstGeom>
          <a:solidFill>
            <a:srgbClr val="1E2761"/>
          </a:solidFill>
          <a:ln/>
        </p:spPr>
        <p:txBody>
          <a:bodyPr/>
          <a:lstStyle/>
          <a:p>
            <a:endParaRPr lang="fr-FR"/>
          </a:p>
        </p:txBody>
      </p:sp>
      <p:pic>
        <p:nvPicPr>
          <p:cNvPr id="8" name="Image 0" descr="/home/claude/seminaire/icons/laptop_ice.png"/>
          <p:cNvPicPr>
            <a:picLocks noChangeAspect="1"/>
          </p:cNvPicPr>
          <p:nvPr/>
        </p:nvPicPr>
        <p:blipFill>
          <a:blip r:embed="rId3"/>
          <a:stretch>
            <a:fillRect/>
          </a:stretch>
        </p:blipFill>
        <p:spPr>
          <a:xfrm>
            <a:off x="932688" y="2523744"/>
            <a:ext cx="420624" cy="420624"/>
          </a:xfrm>
          <a:prstGeom prst="rect">
            <a:avLst/>
          </a:prstGeom>
        </p:spPr>
      </p:pic>
      <p:sp>
        <p:nvSpPr>
          <p:cNvPr id="9" name="Text 5"/>
          <p:cNvSpPr txBox="1"/>
          <p:nvPr/>
        </p:nvSpPr>
        <p:spPr>
          <a:xfrm>
            <a:off x="1691640" y="2267712"/>
            <a:ext cx="5394960" cy="365760"/>
          </a:xfrm>
          <a:prstGeom prst="rect">
            <a:avLst/>
          </a:prstGeom>
          <a:noFill/>
          <a:ln/>
        </p:spPr>
        <p:txBody>
          <a:bodyPr wrap="square" lIns="0" tIns="0" rIns="0" bIns="0" rtlCol="0" anchor="ctr"/>
          <a:lstStyle/>
          <a:p>
            <a:pPr marL="0" indent="0">
              <a:buNone/>
            </a:pPr>
            <a:r>
              <a:rPr lang="en-US" sz="1900" b="1" dirty="0">
                <a:solidFill>
                  <a:srgbClr val="1E2761"/>
                </a:solidFill>
                <a:latin typeface="Cambria" pitchFamily="34" charset="0"/>
                <a:ea typeface="Cambria" pitchFamily="34" charset="-122"/>
                <a:cs typeface="Cambria" pitchFamily="34" charset="-120"/>
              </a:rPr>
              <a:t>Accès élargi au savoir</a:t>
            </a:r>
            <a:endParaRPr lang="en-US" sz="1900" dirty="0"/>
          </a:p>
        </p:txBody>
      </p:sp>
      <p:sp>
        <p:nvSpPr>
          <p:cNvPr id="10" name="Text 6"/>
          <p:cNvSpPr txBox="1"/>
          <p:nvPr/>
        </p:nvSpPr>
        <p:spPr>
          <a:xfrm>
            <a:off x="1691640" y="2606040"/>
            <a:ext cx="5394960" cy="640080"/>
          </a:xfrm>
          <a:prstGeom prst="rect">
            <a:avLst/>
          </a:prstGeom>
          <a:noFill/>
          <a:ln/>
        </p:spPr>
        <p:txBody>
          <a:bodyPr wrap="square" lIns="0" tIns="0" rIns="0" bIns="0" rtlCol="0" anchor="ctr"/>
          <a:lstStyle/>
          <a:p>
            <a:pPr marL="0" indent="0">
              <a:buNone/>
            </a:pPr>
            <a:r>
              <a:rPr lang="en-US" sz="1500" dirty="0">
                <a:solidFill>
                  <a:srgbClr val="27293D"/>
                </a:solidFill>
                <a:latin typeface="Calibri" pitchFamily="34" charset="0"/>
                <a:ea typeface="Calibri" pitchFamily="34" charset="-122"/>
                <a:cs typeface="Calibri" pitchFamily="34" charset="-120"/>
              </a:rPr>
              <a:t>e-learning, banques de cas cliniques, MOOC médicaux accessibles à tout moment.</a:t>
            </a:r>
            <a:endParaRPr lang="en-US" sz="1500" dirty="0"/>
          </a:p>
        </p:txBody>
      </p:sp>
      <p:sp>
        <p:nvSpPr>
          <p:cNvPr id="11" name="Shape 7"/>
          <p:cNvSpPr/>
          <p:nvPr/>
        </p:nvSpPr>
        <p:spPr>
          <a:xfrm>
            <a:off x="548640" y="3474720"/>
            <a:ext cx="6675120" cy="1170432"/>
          </a:xfrm>
          <a:prstGeom prst="roundRect">
            <a:avLst>
              <a:gd name="adj" fmla="val 7031"/>
            </a:avLst>
          </a:prstGeom>
          <a:solidFill>
            <a:srgbClr val="EEF3FC"/>
          </a:solidFill>
          <a:ln/>
        </p:spPr>
        <p:txBody>
          <a:bodyPr/>
          <a:lstStyle/>
          <a:p>
            <a:endParaRPr lang="fr-FR"/>
          </a:p>
        </p:txBody>
      </p:sp>
      <p:sp>
        <p:nvSpPr>
          <p:cNvPr id="12" name="Shape 8"/>
          <p:cNvSpPr/>
          <p:nvPr/>
        </p:nvSpPr>
        <p:spPr>
          <a:xfrm>
            <a:off x="777240" y="3694176"/>
            <a:ext cx="731520" cy="731520"/>
          </a:xfrm>
          <a:prstGeom prst="ellipse">
            <a:avLst/>
          </a:prstGeom>
          <a:solidFill>
            <a:srgbClr val="1E2761"/>
          </a:solidFill>
          <a:ln/>
        </p:spPr>
        <p:txBody>
          <a:bodyPr/>
          <a:lstStyle/>
          <a:p>
            <a:endParaRPr lang="fr-FR"/>
          </a:p>
        </p:txBody>
      </p:sp>
      <p:pic>
        <p:nvPicPr>
          <p:cNvPr id="13" name="Image 1" descr="/home/claude/seminaire/icons/robot_ice.png"/>
          <p:cNvPicPr>
            <a:picLocks noChangeAspect="1"/>
          </p:cNvPicPr>
          <p:nvPr/>
        </p:nvPicPr>
        <p:blipFill>
          <a:blip r:embed="rId4"/>
          <a:stretch>
            <a:fillRect/>
          </a:stretch>
        </p:blipFill>
        <p:spPr>
          <a:xfrm>
            <a:off x="932688" y="3849624"/>
            <a:ext cx="420624" cy="420624"/>
          </a:xfrm>
          <a:prstGeom prst="rect">
            <a:avLst/>
          </a:prstGeom>
        </p:spPr>
      </p:pic>
      <p:sp>
        <p:nvSpPr>
          <p:cNvPr id="14" name="Text 9"/>
          <p:cNvSpPr txBox="1"/>
          <p:nvPr/>
        </p:nvSpPr>
        <p:spPr>
          <a:xfrm>
            <a:off x="1691640" y="3593592"/>
            <a:ext cx="5394960" cy="365760"/>
          </a:xfrm>
          <a:prstGeom prst="rect">
            <a:avLst/>
          </a:prstGeom>
          <a:noFill/>
          <a:ln/>
        </p:spPr>
        <p:txBody>
          <a:bodyPr wrap="square" lIns="0" tIns="0" rIns="0" bIns="0" rtlCol="0" anchor="ctr"/>
          <a:lstStyle/>
          <a:p>
            <a:pPr marL="0" indent="0">
              <a:buNone/>
            </a:pPr>
            <a:r>
              <a:rPr lang="en-US" sz="1900" b="1" dirty="0">
                <a:solidFill>
                  <a:srgbClr val="1E2761"/>
                </a:solidFill>
                <a:latin typeface="Cambria" pitchFamily="34" charset="0"/>
                <a:ea typeface="Cambria" pitchFamily="34" charset="-122"/>
                <a:cs typeface="Cambria" pitchFamily="34" charset="-120"/>
              </a:rPr>
              <a:t>Personnalisation par l’IA</a:t>
            </a:r>
            <a:endParaRPr lang="en-US" sz="1900" dirty="0"/>
          </a:p>
        </p:txBody>
      </p:sp>
      <p:sp>
        <p:nvSpPr>
          <p:cNvPr id="15" name="Text 10"/>
          <p:cNvSpPr txBox="1"/>
          <p:nvPr/>
        </p:nvSpPr>
        <p:spPr>
          <a:xfrm>
            <a:off x="1691640" y="3931920"/>
            <a:ext cx="5394960" cy="640080"/>
          </a:xfrm>
          <a:prstGeom prst="rect">
            <a:avLst/>
          </a:prstGeom>
          <a:noFill/>
          <a:ln/>
        </p:spPr>
        <p:txBody>
          <a:bodyPr wrap="square" lIns="0" tIns="0" rIns="0" bIns="0" rtlCol="0" anchor="ctr"/>
          <a:lstStyle/>
          <a:p>
            <a:pPr marL="0" indent="0">
              <a:buNone/>
            </a:pPr>
            <a:r>
              <a:rPr lang="en-US" sz="1500" dirty="0">
                <a:solidFill>
                  <a:srgbClr val="27293D"/>
                </a:solidFill>
                <a:latin typeface="Calibri" pitchFamily="34" charset="0"/>
                <a:ea typeface="Calibri" pitchFamily="34" charset="-122"/>
                <a:cs typeface="Calibri" pitchFamily="34" charset="-120"/>
              </a:rPr>
              <a:t>Parcours adaptatifs, tutorat intelligent, feedback automatisé et instantané.</a:t>
            </a:r>
            <a:endParaRPr lang="en-US" sz="1500" dirty="0"/>
          </a:p>
        </p:txBody>
      </p:sp>
      <p:sp>
        <p:nvSpPr>
          <p:cNvPr id="16" name="Shape 11"/>
          <p:cNvSpPr/>
          <p:nvPr/>
        </p:nvSpPr>
        <p:spPr>
          <a:xfrm>
            <a:off x="548640" y="4800600"/>
            <a:ext cx="6675120" cy="1170432"/>
          </a:xfrm>
          <a:prstGeom prst="roundRect">
            <a:avLst>
              <a:gd name="adj" fmla="val 7031"/>
            </a:avLst>
          </a:prstGeom>
          <a:solidFill>
            <a:srgbClr val="EEF3FC"/>
          </a:solidFill>
          <a:ln/>
        </p:spPr>
        <p:txBody>
          <a:bodyPr/>
          <a:lstStyle/>
          <a:p>
            <a:endParaRPr lang="fr-FR"/>
          </a:p>
        </p:txBody>
      </p:sp>
      <p:sp>
        <p:nvSpPr>
          <p:cNvPr id="17" name="Shape 12"/>
          <p:cNvSpPr/>
          <p:nvPr/>
        </p:nvSpPr>
        <p:spPr>
          <a:xfrm>
            <a:off x="777240" y="5020056"/>
            <a:ext cx="731520" cy="731520"/>
          </a:xfrm>
          <a:prstGeom prst="ellipse">
            <a:avLst/>
          </a:prstGeom>
          <a:solidFill>
            <a:srgbClr val="1E2761"/>
          </a:solidFill>
          <a:ln/>
        </p:spPr>
        <p:txBody>
          <a:bodyPr/>
          <a:lstStyle/>
          <a:p>
            <a:endParaRPr lang="fr-FR"/>
          </a:p>
        </p:txBody>
      </p:sp>
      <p:pic>
        <p:nvPicPr>
          <p:cNvPr id="18" name="Image 2" descr="/home/claude/seminaire/icons/chart_ice.png"/>
          <p:cNvPicPr>
            <a:picLocks noChangeAspect="1"/>
          </p:cNvPicPr>
          <p:nvPr/>
        </p:nvPicPr>
        <p:blipFill>
          <a:blip r:embed="rId5"/>
          <a:stretch>
            <a:fillRect/>
          </a:stretch>
        </p:blipFill>
        <p:spPr>
          <a:xfrm>
            <a:off x="932688" y="5175504"/>
            <a:ext cx="420624" cy="420624"/>
          </a:xfrm>
          <a:prstGeom prst="rect">
            <a:avLst/>
          </a:prstGeom>
        </p:spPr>
      </p:pic>
      <p:sp>
        <p:nvSpPr>
          <p:cNvPr id="19" name="Text 13"/>
          <p:cNvSpPr txBox="1"/>
          <p:nvPr/>
        </p:nvSpPr>
        <p:spPr>
          <a:xfrm>
            <a:off x="1691640" y="4919472"/>
            <a:ext cx="5394960" cy="365760"/>
          </a:xfrm>
          <a:prstGeom prst="rect">
            <a:avLst/>
          </a:prstGeom>
          <a:noFill/>
          <a:ln/>
        </p:spPr>
        <p:txBody>
          <a:bodyPr wrap="square" lIns="0" tIns="0" rIns="0" bIns="0" rtlCol="0" anchor="ctr"/>
          <a:lstStyle/>
          <a:p>
            <a:pPr marL="0" indent="0">
              <a:buNone/>
            </a:pPr>
            <a:r>
              <a:rPr lang="en-US" sz="1900" b="1" dirty="0">
                <a:solidFill>
                  <a:srgbClr val="1E2761"/>
                </a:solidFill>
                <a:latin typeface="Cambria" pitchFamily="34" charset="0"/>
                <a:ea typeface="Cambria" pitchFamily="34" charset="-122"/>
                <a:cs typeface="Cambria" pitchFamily="34" charset="-120"/>
              </a:rPr>
              <a:t>Traçabilité des apprentissages</a:t>
            </a:r>
            <a:endParaRPr lang="en-US" sz="1900" dirty="0"/>
          </a:p>
        </p:txBody>
      </p:sp>
      <p:sp>
        <p:nvSpPr>
          <p:cNvPr id="20" name="Text 14"/>
          <p:cNvSpPr txBox="1"/>
          <p:nvPr/>
        </p:nvSpPr>
        <p:spPr>
          <a:xfrm>
            <a:off x="1691640" y="5257800"/>
            <a:ext cx="5394960" cy="640080"/>
          </a:xfrm>
          <a:prstGeom prst="rect">
            <a:avLst/>
          </a:prstGeom>
          <a:noFill/>
          <a:ln/>
        </p:spPr>
        <p:txBody>
          <a:bodyPr wrap="square" lIns="0" tIns="0" rIns="0" bIns="0" rtlCol="0" anchor="ctr"/>
          <a:lstStyle/>
          <a:p>
            <a:pPr marL="0" indent="0">
              <a:buNone/>
            </a:pPr>
            <a:r>
              <a:rPr lang="en-US" sz="1500" dirty="0">
                <a:solidFill>
                  <a:srgbClr val="27293D"/>
                </a:solidFill>
                <a:latin typeface="Calibri" pitchFamily="34" charset="0"/>
                <a:ea typeface="Calibri" pitchFamily="34" charset="-122"/>
                <a:cs typeface="Calibri" pitchFamily="34" charset="-120"/>
              </a:rPr>
              <a:t>Learning analytics : suivi fin de la progression et des lacunes cognitives.</a:t>
            </a:r>
            <a:endParaRPr lang="en-US" sz="1500" dirty="0"/>
          </a:p>
        </p:txBody>
      </p:sp>
      <p:sp>
        <p:nvSpPr>
          <p:cNvPr id="21" name="Shape 15"/>
          <p:cNvSpPr/>
          <p:nvPr/>
        </p:nvSpPr>
        <p:spPr>
          <a:xfrm>
            <a:off x="7498080" y="2148840"/>
            <a:ext cx="4160520" cy="3931920"/>
          </a:xfrm>
          <a:prstGeom prst="roundRect">
            <a:avLst>
              <a:gd name="adj" fmla="val 2326"/>
            </a:avLst>
          </a:prstGeom>
          <a:solidFill>
            <a:srgbClr val="1E2761"/>
          </a:solidFill>
          <a:ln/>
        </p:spPr>
        <p:txBody>
          <a:bodyPr/>
          <a:lstStyle/>
          <a:p>
            <a:endParaRPr lang="fr-FR"/>
          </a:p>
        </p:txBody>
      </p:sp>
      <p:pic>
        <p:nvPicPr>
          <p:cNvPr id="22" name="Image 3" descr="/home/claude/seminaire/icons/warning_gold.png"/>
          <p:cNvPicPr>
            <a:picLocks noChangeAspect="1"/>
          </p:cNvPicPr>
          <p:nvPr/>
        </p:nvPicPr>
        <p:blipFill>
          <a:blip r:embed="rId6"/>
          <a:stretch>
            <a:fillRect/>
          </a:stretch>
        </p:blipFill>
        <p:spPr>
          <a:xfrm>
            <a:off x="7772400" y="2423160"/>
            <a:ext cx="502920" cy="502920"/>
          </a:xfrm>
          <a:prstGeom prst="rect">
            <a:avLst/>
          </a:prstGeom>
        </p:spPr>
      </p:pic>
      <p:sp>
        <p:nvSpPr>
          <p:cNvPr id="23" name="Text 16"/>
          <p:cNvSpPr txBox="1"/>
          <p:nvPr/>
        </p:nvSpPr>
        <p:spPr>
          <a:xfrm>
            <a:off x="8412480" y="2468880"/>
            <a:ext cx="3108960" cy="457200"/>
          </a:xfrm>
          <a:prstGeom prst="rect">
            <a:avLst/>
          </a:prstGeom>
          <a:noFill/>
          <a:ln/>
        </p:spPr>
        <p:txBody>
          <a:bodyPr wrap="square" lIns="0" tIns="0" rIns="0" bIns="0" rtlCol="0" anchor="ctr"/>
          <a:lstStyle/>
          <a:p>
            <a:pPr marL="0" indent="0">
              <a:buNone/>
            </a:pPr>
            <a:r>
              <a:rPr lang="en-US" sz="2050" b="1" dirty="0">
                <a:solidFill>
                  <a:srgbClr val="C9A15A"/>
                </a:solidFill>
                <a:latin typeface="Cambria" pitchFamily="34" charset="0"/>
                <a:ea typeface="Cambria" pitchFamily="34" charset="-122"/>
                <a:cs typeface="Cambria" pitchFamily="34" charset="-120"/>
              </a:rPr>
              <a:t>Le revers de la médaille</a:t>
            </a:r>
            <a:endParaRPr lang="en-US" sz="2050" dirty="0"/>
          </a:p>
        </p:txBody>
      </p:sp>
      <p:sp>
        <p:nvSpPr>
          <p:cNvPr id="24" name="Text 17"/>
          <p:cNvSpPr txBox="1"/>
          <p:nvPr/>
        </p:nvSpPr>
        <p:spPr>
          <a:xfrm>
            <a:off x="7772400" y="3063240"/>
            <a:ext cx="3566160" cy="2834640"/>
          </a:xfrm>
          <a:prstGeom prst="rect">
            <a:avLst/>
          </a:prstGeom>
          <a:noFill/>
          <a:ln/>
        </p:spPr>
        <p:txBody>
          <a:bodyPr wrap="square" lIns="0" tIns="0" rIns="0" bIns="0" rtlCol="0" anchor="t"/>
          <a:lstStyle/>
          <a:p>
            <a:pPr marL="342900" indent="-342900">
              <a:spcAft>
                <a:spcPts val="1200"/>
              </a:spcAft>
              <a:buSzPct val="100000"/>
              <a:buChar char="▪"/>
            </a:pPr>
            <a:r>
              <a:rPr lang="en-US" sz="1550" dirty="0">
                <a:solidFill>
                  <a:srgbClr val="FFFFFF"/>
                </a:solidFill>
                <a:latin typeface="Calibri" pitchFamily="34" charset="0"/>
                <a:ea typeface="Calibri" pitchFamily="34" charset="-122"/>
                <a:cs typeface="Calibri" pitchFamily="34" charset="-120"/>
              </a:rPr>
              <a:t>Le numérique peut renforcer le « tout cognitif » en réduisant l’apprentissage à des quiz, badges et scores.</a:t>
            </a:r>
            <a:endParaRPr lang="en-US" sz="1550" dirty="0"/>
          </a:p>
          <a:p>
            <a:pPr marL="342900" indent="-342900">
              <a:spcAft>
                <a:spcPts val="1200"/>
              </a:spcAft>
              <a:buSzPct val="100000"/>
              <a:buChar char="▪"/>
            </a:pPr>
            <a:r>
              <a:rPr lang="en-US" sz="1550" dirty="0">
                <a:solidFill>
                  <a:srgbClr val="FFFFFF"/>
                </a:solidFill>
                <a:latin typeface="Calibri" pitchFamily="34" charset="0"/>
                <a:ea typeface="Calibri" pitchFamily="34" charset="-122"/>
                <a:cs typeface="Calibri" pitchFamily="34" charset="-120"/>
              </a:rPr>
              <a:t>Il n’enseigne ni le toucher clinique, ni la relation au patient, ni le travail en équipe au chevet du malade.</a:t>
            </a:r>
            <a:endParaRPr lang="en-US" sz="1550" dirty="0"/>
          </a:p>
          <a:p>
            <a:pPr marL="342900" indent="-342900">
              <a:buSzPct val="100000"/>
              <a:buChar char="▪"/>
            </a:pPr>
            <a:r>
              <a:rPr lang="en-US" sz="1550" dirty="0">
                <a:solidFill>
                  <a:srgbClr val="FFFFFF"/>
                </a:solidFill>
                <a:latin typeface="Calibri" pitchFamily="34" charset="0"/>
                <a:ea typeface="Calibri" pitchFamily="34" charset="-122"/>
                <a:cs typeface="Calibri" pitchFamily="34" charset="-120"/>
              </a:rPr>
              <a:t>Risque de dépendance à l’IA générative au détriment du raisonnement clinique autonome.</a:t>
            </a:r>
            <a:endParaRPr lang="en-US" sz="1550" dirty="0"/>
          </a:p>
        </p:txBody>
      </p:sp>
      <p:sp>
        <p:nvSpPr>
          <p:cNvPr id="25" name="Text 18"/>
          <p:cNvSpPr txBox="1"/>
          <p:nvPr/>
        </p:nvSpPr>
        <p:spPr>
          <a:xfrm>
            <a:off x="457200" y="6510528"/>
            <a:ext cx="7315200" cy="274320"/>
          </a:xfrm>
          <a:prstGeom prst="rect">
            <a:avLst/>
          </a:prstGeom>
          <a:noFill/>
          <a:ln/>
        </p:spPr>
        <p:txBody>
          <a:bodyPr wrap="square" lIns="0" tIns="0" rIns="0" bIns="0" rtlCol="0" anchor="ctr"/>
          <a:lstStyle/>
          <a:p>
            <a:pPr marL="0" indent="0" algn="l">
              <a:buNone/>
            </a:pPr>
            <a:r>
              <a:rPr lang="en-US" sz="1200" dirty="0">
                <a:solidFill>
                  <a:srgbClr val="6B7280"/>
                </a:solidFill>
                <a:latin typeface="Calibri" pitchFamily="34" charset="0"/>
                <a:ea typeface="Calibri" pitchFamily="34" charset="-122"/>
                <a:cs typeface="Calibri" pitchFamily="34" charset="-120"/>
              </a:rPr>
              <a:t>Limites du tout cognitif en pédagogie médicale</a:t>
            </a:r>
            <a:endParaRPr lang="en-US" sz="1200" dirty="0"/>
          </a:p>
        </p:txBody>
      </p:sp>
      <p:sp>
        <p:nvSpPr>
          <p:cNvPr id="26" name="Text 19"/>
          <p:cNvSpPr txBox="1"/>
          <p:nvPr/>
        </p:nvSpPr>
        <p:spPr>
          <a:xfrm>
            <a:off x="11368735" y="6510528"/>
            <a:ext cx="365760" cy="274320"/>
          </a:xfrm>
          <a:prstGeom prst="rect">
            <a:avLst/>
          </a:prstGeom>
          <a:noFill/>
          <a:ln/>
        </p:spPr>
        <p:txBody>
          <a:bodyPr wrap="square" lIns="0" tIns="0" rIns="0" bIns="0" rtlCol="0" anchor="ctr"/>
          <a:lstStyle/>
          <a:p>
            <a:pPr marL="0" indent="0" algn="r">
              <a:buNone/>
            </a:pPr>
            <a:r>
              <a:rPr lang="en-US" sz="1200" dirty="0">
                <a:solidFill>
                  <a:srgbClr val="6B7280"/>
                </a:solidFill>
                <a:latin typeface="Calibri" pitchFamily="34" charset="0"/>
                <a:ea typeface="Calibri" pitchFamily="34" charset="-122"/>
                <a:cs typeface="Calibri" pitchFamily="34" charset="-120"/>
              </a:rPr>
              <a:t>7</a:t>
            </a:r>
            <a:endParaRPr lang="en-US" sz="1200" dirty="0"/>
          </a:p>
        </p:txBody>
      </p:sp>
    </p:spTree>
    <p:extLst>
      <p:ext uri="{BB962C8B-B14F-4D97-AF65-F5344CB8AC3E}">
        <p14:creationId xmlns:p14="http://schemas.microsoft.com/office/powerpoint/2010/main" val="3295961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Text 0"/>
          <p:cNvSpPr txBox="1"/>
          <p:nvPr/>
        </p:nvSpPr>
        <p:spPr>
          <a:xfrm>
            <a:off x="548640" y="411480"/>
            <a:ext cx="8229600" cy="320040"/>
          </a:xfrm>
          <a:prstGeom prst="rect">
            <a:avLst/>
          </a:prstGeom>
          <a:noFill/>
          <a:ln/>
        </p:spPr>
        <p:txBody>
          <a:bodyPr wrap="square" lIns="0" tIns="0" rIns="0" bIns="0" rtlCol="0" anchor="ctr"/>
          <a:lstStyle/>
          <a:p>
            <a:pPr marL="0" indent="0">
              <a:buNone/>
            </a:pPr>
            <a:r>
              <a:rPr lang="en-US" sz="1700" b="1" kern="0" spc="200" dirty="0">
                <a:solidFill>
                  <a:srgbClr val="C9A15A"/>
                </a:solidFill>
                <a:latin typeface="Calibri" pitchFamily="34" charset="0"/>
                <a:ea typeface="Calibri" pitchFamily="34" charset="-122"/>
                <a:cs typeface="Calibri" pitchFamily="34" charset="-120"/>
              </a:rPr>
              <a:t>4. RISQUES ET MENACES</a:t>
            </a:r>
            <a:endParaRPr lang="en-US" sz="1700" dirty="0"/>
          </a:p>
        </p:txBody>
      </p:sp>
      <p:sp>
        <p:nvSpPr>
          <p:cNvPr id="4" name="Text 1"/>
          <p:cNvSpPr txBox="1"/>
          <p:nvPr/>
        </p:nvSpPr>
        <p:spPr>
          <a:xfrm>
            <a:off x="548640" y="713232"/>
            <a:ext cx="10515600" cy="822960"/>
          </a:xfrm>
          <a:prstGeom prst="rect">
            <a:avLst/>
          </a:prstGeom>
          <a:noFill/>
          <a:ln/>
        </p:spPr>
        <p:txBody>
          <a:bodyPr wrap="square" lIns="0" tIns="0" rIns="0" bIns="0" rtlCol="0" anchor="ctr"/>
          <a:lstStyle/>
          <a:p>
            <a:pPr marL="0" indent="0">
              <a:buNone/>
            </a:pPr>
            <a:r>
              <a:rPr lang="en-US" sz="3300" b="1" dirty="0">
                <a:solidFill>
                  <a:srgbClr val="1E2761"/>
                </a:solidFill>
                <a:latin typeface="Cambria" pitchFamily="34" charset="0"/>
                <a:ea typeface="Cambria" pitchFamily="34" charset="-122"/>
                <a:cs typeface="Cambria" pitchFamily="34" charset="-120"/>
              </a:rPr>
              <a:t>Les risques du « tout cognitif »</a:t>
            </a:r>
            <a:endParaRPr lang="en-US" sz="3300" dirty="0"/>
          </a:p>
        </p:txBody>
      </p:sp>
      <p:sp>
        <p:nvSpPr>
          <p:cNvPr id="5" name="Text 2"/>
          <p:cNvSpPr txBox="1"/>
          <p:nvPr/>
        </p:nvSpPr>
        <p:spPr>
          <a:xfrm>
            <a:off x="548640" y="1417320"/>
            <a:ext cx="10881360" cy="411480"/>
          </a:xfrm>
          <a:prstGeom prst="rect">
            <a:avLst/>
          </a:prstGeom>
          <a:noFill/>
          <a:ln/>
        </p:spPr>
        <p:txBody>
          <a:bodyPr wrap="square" lIns="0" tIns="0" rIns="0" bIns="0" rtlCol="0" anchor="ctr"/>
          <a:lstStyle/>
          <a:p>
            <a:pPr marL="0" indent="0">
              <a:buNone/>
            </a:pPr>
            <a:r>
              <a:rPr lang="en-US" sz="1750" dirty="0">
                <a:solidFill>
                  <a:srgbClr val="27293D"/>
                </a:solidFill>
                <a:latin typeface="Calibri" pitchFamily="34" charset="0"/>
                <a:ea typeface="Calibri" pitchFamily="34" charset="-122"/>
                <a:cs typeface="Calibri" pitchFamily="34" charset="-120"/>
              </a:rPr>
              <a:t>Quatre zones de la formation médicale fragilisées par une approche exclusivement cognitive :</a:t>
            </a:r>
            <a:endParaRPr lang="en-US" sz="1750" dirty="0"/>
          </a:p>
        </p:txBody>
      </p:sp>
      <p:sp>
        <p:nvSpPr>
          <p:cNvPr id="6" name="Shape 3"/>
          <p:cNvSpPr/>
          <p:nvPr/>
        </p:nvSpPr>
        <p:spPr>
          <a:xfrm>
            <a:off x="548640" y="1965960"/>
            <a:ext cx="5257800" cy="1965960"/>
          </a:xfrm>
          <a:prstGeom prst="roundRect">
            <a:avLst>
              <a:gd name="adj" fmla="val 4186"/>
            </a:avLst>
          </a:prstGeom>
          <a:solidFill>
            <a:srgbClr val="F7E6E4"/>
          </a:solidFill>
          <a:ln w="9525">
            <a:solidFill>
              <a:srgbClr val="B33B3B"/>
            </a:solidFill>
            <a:prstDash val="solid"/>
          </a:ln>
        </p:spPr>
        <p:txBody>
          <a:bodyPr/>
          <a:lstStyle/>
          <a:p>
            <a:endParaRPr lang="fr-FR"/>
          </a:p>
        </p:txBody>
      </p:sp>
      <p:sp>
        <p:nvSpPr>
          <p:cNvPr id="7" name="Shape 4"/>
          <p:cNvSpPr/>
          <p:nvPr/>
        </p:nvSpPr>
        <p:spPr>
          <a:xfrm>
            <a:off x="804672" y="2583180"/>
            <a:ext cx="731520" cy="731520"/>
          </a:xfrm>
          <a:prstGeom prst="ellipse">
            <a:avLst/>
          </a:prstGeom>
          <a:solidFill>
            <a:srgbClr val="B33B3B"/>
          </a:solidFill>
          <a:ln/>
        </p:spPr>
        <p:txBody>
          <a:bodyPr/>
          <a:lstStyle/>
          <a:p>
            <a:endParaRPr lang="fr-FR"/>
          </a:p>
        </p:txBody>
      </p:sp>
      <p:pic>
        <p:nvPicPr>
          <p:cNvPr id="8" name="Image 0" descr="/home/claude/seminaire/icons/teacher_white.png"/>
          <p:cNvPicPr>
            <a:picLocks noChangeAspect="1"/>
          </p:cNvPicPr>
          <p:nvPr/>
        </p:nvPicPr>
        <p:blipFill>
          <a:blip r:embed="rId3"/>
          <a:stretch>
            <a:fillRect/>
          </a:stretch>
        </p:blipFill>
        <p:spPr>
          <a:xfrm>
            <a:off x="960120" y="2738628"/>
            <a:ext cx="420624" cy="420624"/>
          </a:xfrm>
          <a:prstGeom prst="rect">
            <a:avLst/>
          </a:prstGeom>
        </p:spPr>
      </p:pic>
      <p:sp>
        <p:nvSpPr>
          <p:cNvPr id="9" name="Text 5"/>
          <p:cNvSpPr txBox="1"/>
          <p:nvPr/>
        </p:nvSpPr>
        <p:spPr>
          <a:xfrm>
            <a:off x="1737360" y="2130552"/>
            <a:ext cx="3886200" cy="365760"/>
          </a:xfrm>
          <a:prstGeom prst="rect">
            <a:avLst/>
          </a:prstGeom>
          <a:noFill/>
          <a:ln/>
        </p:spPr>
        <p:txBody>
          <a:bodyPr wrap="square" lIns="0" tIns="0" rIns="0" bIns="0" rtlCol="0" anchor="ctr"/>
          <a:lstStyle/>
          <a:p>
            <a:pPr marL="0" indent="0">
              <a:buNone/>
            </a:pPr>
            <a:r>
              <a:rPr lang="en-US" sz="1950" b="1" dirty="0">
                <a:solidFill>
                  <a:srgbClr val="1E2761"/>
                </a:solidFill>
                <a:latin typeface="Cambria" pitchFamily="34" charset="0"/>
                <a:ea typeface="Cambria" pitchFamily="34" charset="-122"/>
                <a:cs typeface="Cambria" pitchFamily="34" charset="-120"/>
              </a:rPr>
              <a:t>Dans l’enseignement</a:t>
            </a:r>
            <a:endParaRPr lang="en-US" sz="1950" dirty="0"/>
          </a:p>
        </p:txBody>
      </p:sp>
      <p:sp>
        <p:nvSpPr>
          <p:cNvPr id="10" name="Text 6"/>
          <p:cNvSpPr txBox="1"/>
          <p:nvPr/>
        </p:nvSpPr>
        <p:spPr>
          <a:xfrm>
            <a:off x="1581912" y="2496312"/>
            <a:ext cx="4224528" cy="1325880"/>
          </a:xfrm>
          <a:prstGeom prst="rect">
            <a:avLst/>
          </a:prstGeom>
          <a:noFill/>
          <a:ln/>
        </p:spPr>
        <p:txBody>
          <a:bodyPr wrap="square" lIns="0" tIns="0" rIns="0" bIns="0" rtlCol="0" anchor="ctr"/>
          <a:lstStyle/>
          <a:p>
            <a:pPr marL="0" indent="0">
              <a:buNone/>
            </a:pPr>
            <a:r>
              <a:rPr lang="fr-FR" sz="1500" noProof="0">
                <a:solidFill>
                  <a:srgbClr val="27293D"/>
                </a:solidFill>
                <a:latin typeface="Calibri" pitchFamily="34" charset="0"/>
                <a:ea typeface="Calibri" pitchFamily="34" charset="-122"/>
                <a:cs typeface="Calibri" pitchFamily="34" charset="-120"/>
              </a:rPr>
              <a:t>Cours magistraux surchargés d’informations,</a:t>
            </a:r>
          </a:p>
          <a:p>
            <a:pPr marL="0" indent="0">
              <a:buNone/>
            </a:pPr>
            <a:r>
              <a:rPr lang="fr-FR" sz="1500" noProof="0" dirty="0">
                <a:solidFill>
                  <a:srgbClr val="27293D"/>
                </a:solidFill>
                <a:latin typeface="Calibri" pitchFamily="34" charset="0"/>
                <a:ea typeface="Calibri" pitchFamily="34" charset="-122"/>
                <a:cs typeface="Calibri" pitchFamily="34" charset="-120"/>
              </a:rPr>
              <a:t>Transmission descendante, </a:t>
            </a:r>
          </a:p>
          <a:p>
            <a:pPr marL="0" indent="0">
              <a:lnSpc>
                <a:spcPct val="150000"/>
              </a:lnSpc>
              <a:buNone/>
            </a:pPr>
            <a:r>
              <a:rPr lang="fr-FR" sz="1500" noProof="0" dirty="0">
                <a:solidFill>
                  <a:srgbClr val="27293D"/>
                </a:solidFill>
                <a:latin typeface="Calibri" pitchFamily="34" charset="0"/>
                <a:ea typeface="Calibri" pitchFamily="34" charset="-122"/>
                <a:cs typeface="Calibri" pitchFamily="34" charset="-120"/>
              </a:rPr>
              <a:t>Faible place à l’expérientiel.</a:t>
            </a:r>
            <a:endParaRPr lang="fr-FR" sz="1500" noProof="0" dirty="0"/>
          </a:p>
        </p:txBody>
      </p:sp>
      <p:sp>
        <p:nvSpPr>
          <p:cNvPr id="11" name="Shape 7"/>
          <p:cNvSpPr/>
          <p:nvPr/>
        </p:nvSpPr>
        <p:spPr>
          <a:xfrm>
            <a:off x="6126480" y="1965960"/>
            <a:ext cx="5257800" cy="1965960"/>
          </a:xfrm>
          <a:prstGeom prst="roundRect">
            <a:avLst>
              <a:gd name="adj" fmla="val 4186"/>
            </a:avLst>
          </a:prstGeom>
          <a:noFill/>
          <a:ln/>
        </p:spPr>
        <p:txBody>
          <a:bodyPr wrap="square" lIns="0" tIns="0" rIns="0" bIns="0" rtlCol="0" anchor="ctr"/>
          <a:lstStyle/>
          <a:p>
            <a:endParaRPr lang="fr-FR" sz="3500" b="1">
              <a:solidFill>
                <a:srgbClr val="1E2761"/>
              </a:solidFill>
              <a:latin typeface="Cambria" pitchFamily="34" charset="0"/>
              <a:ea typeface="Cambria" pitchFamily="34" charset="-122"/>
            </a:endParaRPr>
          </a:p>
        </p:txBody>
      </p:sp>
      <p:sp>
        <p:nvSpPr>
          <p:cNvPr id="12" name="Shape 8"/>
          <p:cNvSpPr/>
          <p:nvPr/>
        </p:nvSpPr>
        <p:spPr>
          <a:xfrm>
            <a:off x="6382512" y="2583180"/>
            <a:ext cx="731520" cy="731520"/>
          </a:xfrm>
          <a:prstGeom prst="ellipse">
            <a:avLst/>
          </a:prstGeom>
          <a:solidFill>
            <a:srgbClr val="B33B3B"/>
          </a:solidFill>
          <a:ln/>
        </p:spPr>
        <p:txBody>
          <a:bodyPr/>
          <a:lstStyle/>
          <a:p>
            <a:endParaRPr lang="fr-FR"/>
          </a:p>
        </p:txBody>
      </p:sp>
      <p:pic>
        <p:nvPicPr>
          <p:cNvPr id="13" name="Image 1" descr="/home/claude/seminaire/icons/book_white.png"/>
          <p:cNvPicPr>
            <a:picLocks noChangeAspect="1"/>
          </p:cNvPicPr>
          <p:nvPr/>
        </p:nvPicPr>
        <p:blipFill>
          <a:blip r:embed="rId4"/>
          <a:stretch>
            <a:fillRect/>
          </a:stretch>
        </p:blipFill>
        <p:spPr>
          <a:xfrm>
            <a:off x="6537960" y="2738628"/>
            <a:ext cx="420624" cy="420624"/>
          </a:xfrm>
          <a:prstGeom prst="rect">
            <a:avLst/>
          </a:prstGeom>
        </p:spPr>
      </p:pic>
      <p:sp>
        <p:nvSpPr>
          <p:cNvPr id="14" name="Text 9"/>
          <p:cNvSpPr txBox="1"/>
          <p:nvPr/>
        </p:nvSpPr>
        <p:spPr>
          <a:xfrm>
            <a:off x="7315200" y="2130552"/>
            <a:ext cx="3886200" cy="365760"/>
          </a:xfrm>
          <a:prstGeom prst="rect">
            <a:avLst/>
          </a:prstGeom>
          <a:noFill/>
          <a:ln/>
        </p:spPr>
        <p:txBody>
          <a:bodyPr wrap="square" lIns="0" tIns="0" rIns="0" bIns="0" rtlCol="0" anchor="ctr"/>
          <a:lstStyle/>
          <a:p>
            <a:pPr marL="0" indent="0">
              <a:buNone/>
            </a:pPr>
            <a:r>
              <a:rPr lang="en-US" sz="1950" b="1" dirty="0">
                <a:solidFill>
                  <a:srgbClr val="1E2761"/>
                </a:solidFill>
                <a:latin typeface="Cambria" pitchFamily="34" charset="0"/>
                <a:ea typeface="Cambria" pitchFamily="34" charset="-122"/>
                <a:cs typeface="Cambria" pitchFamily="34" charset="-120"/>
              </a:rPr>
              <a:t>Dans l’apprentissage</a:t>
            </a:r>
            <a:endParaRPr lang="en-US" sz="1950" dirty="0"/>
          </a:p>
        </p:txBody>
      </p:sp>
      <p:sp>
        <p:nvSpPr>
          <p:cNvPr id="15" name="Text 10"/>
          <p:cNvSpPr txBox="1"/>
          <p:nvPr/>
        </p:nvSpPr>
        <p:spPr>
          <a:xfrm>
            <a:off x="7315200" y="2496312"/>
            <a:ext cx="3840480" cy="1325880"/>
          </a:xfrm>
          <a:prstGeom prst="rect">
            <a:avLst/>
          </a:prstGeom>
          <a:noFill/>
          <a:ln/>
        </p:spPr>
        <p:txBody>
          <a:bodyPr wrap="square" lIns="0" tIns="0" rIns="0" bIns="0" rtlCol="0" anchor="ctr"/>
          <a:lstStyle/>
          <a:p>
            <a:pPr marL="0" indent="0">
              <a:lnSpc>
                <a:spcPct val="150000"/>
              </a:lnSpc>
              <a:buNone/>
            </a:pPr>
            <a:r>
              <a:rPr lang="en-US" sz="1500" dirty="0">
                <a:solidFill>
                  <a:srgbClr val="27293D"/>
                </a:solidFill>
                <a:latin typeface="Calibri" pitchFamily="34" charset="0"/>
                <a:ea typeface="Calibri" pitchFamily="34" charset="-122"/>
                <a:cs typeface="Calibri" pitchFamily="34" charset="-120"/>
              </a:rPr>
              <a:t>Surcharge cognitive, </a:t>
            </a:r>
          </a:p>
          <a:p>
            <a:pPr marL="0" indent="0">
              <a:lnSpc>
                <a:spcPct val="150000"/>
              </a:lnSpc>
              <a:buNone/>
            </a:pPr>
            <a:r>
              <a:rPr lang="en-US" sz="1500" dirty="0" err="1">
                <a:solidFill>
                  <a:srgbClr val="27293D"/>
                </a:solidFill>
                <a:latin typeface="Calibri" pitchFamily="34" charset="0"/>
                <a:ea typeface="Calibri" pitchFamily="34" charset="-122"/>
                <a:cs typeface="Calibri" pitchFamily="34" charset="-120"/>
              </a:rPr>
              <a:t>Mémorisation</a:t>
            </a:r>
            <a:r>
              <a:rPr lang="en-US" sz="1500" dirty="0">
                <a:solidFill>
                  <a:srgbClr val="27293D"/>
                </a:solidFill>
                <a:latin typeface="Calibri" pitchFamily="34" charset="0"/>
                <a:ea typeface="Calibri" pitchFamily="34" charset="-122"/>
                <a:cs typeface="Calibri" pitchFamily="34" charset="-120"/>
              </a:rPr>
              <a:t> superficielle, </a:t>
            </a:r>
          </a:p>
          <a:p>
            <a:pPr marL="0" indent="0">
              <a:lnSpc>
                <a:spcPct val="150000"/>
              </a:lnSpc>
              <a:buNone/>
            </a:pPr>
            <a:r>
              <a:rPr lang="en-US" sz="1500" dirty="0">
                <a:solidFill>
                  <a:srgbClr val="27293D"/>
                </a:solidFill>
                <a:latin typeface="Calibri" pitchFamily="34" charset="0"/>
                <a:ea typeface="Calibri" pitchFamily="34" charset="-122"/>
                <a:cs typeface="Calibri" pitchFamily="34" charset="-120"/>
              </a:rPr>
              <a:t>Motivation réduite à la performance.</a:t>
            </a:r>
            <a:endParaRPr lang="en-US" sz="1500" dirty="0"/>
          </a:p>
        </p:txBody>
      </p:sp>
      <p:sp>
        <p:nvSpPr>
          <p:cNvPr id="16" name="Shape 11"/>
          <p:cNvSpPr/>
          <p:nvPr/>
        </p:nvSpPr>
        <p:spPr>
          <a:xfrm>
            <a:off x="548640" y="4206240"/>
            <a:ext cx="5257800" cy="1965960"/>
          </a:xfrm>
          <a:prstGeom prst="roundRect">
            <a:avLst>
              <a:gd name="adj" fmla="val 4186"/>
            </a:avLst>
          </a:prstGeom>
          <a:solidFill>
            <a:srgbClr val="F7E6E4"/>
          </a:solidFill>
          <a:ln w="9525">
            <a:solidFill>
              <a:srgbClr val="B33B3B"/>
            </a:solidFill>
            <a:prstDash val="solid"/>
          </a:ln>
        </p:spPr>
        <p:txBody>
          <a:bodyPr/>
          <a:lstStyle/>
          <a:p>
            <a:endParaRPr lang="fr-FR"/>
          </a:p>
        </p:txBody>
      </p:sp>
      <p:sp>
        <p:nvSpPr>
          <p:cNvPr id="17" name="Shape 12"/>
          <p:cNvSpPr/>
          <p:nvPr/>
        </p:nvSpPr>
        <p:spPr>
          <a:xfrm>
            <a:off x="804672" y="4823460"/>
            <a:ext cx="731520" cy="731520"/>
          </a:xfrm>
          <a:prstGeom prst="ellipse">
            <a:avLst/>
          </a:prstGeom>
          <a:solidFill>
            <a:srgbClr val="B33B3B"/>
          </a:solidFill>
          <a:ln/>
        </p:spPr>
        <p:txBody>
          <a:bodyPr/>
          <a:lstStyle/>
          <a:p>
            <a:endParaRPr lang="fr-FR"/>
          </a:p>
        </p:txBody>
      </p:sp>
      <p:pic>
        <p:nvPicPr>
          <p:cNvPr id="18" name="Image 2" descr="/home/claude/seminaire/icons/clipboard_white.png"/>
          <p:cNvPicPr>
            <a:picLocks noChangeAspect="1"/>
          </p:cNvPicPr>
          <p:nvPr/>
        </p:nvPicPr>
        <p:blipFill>
          <a:blip r:embed="rId5"/>
          <a:stretch>
            <a:fillRect/>
          </a:stretch>
        </p:blipFill>
        <p:spPr>
          <a:xfrm>
            <a:off x="960120" y="4978908"/>
            <a:ext cx="420624" cy="420624"/>
          </a:xfrm>
          <a:prstGeom prst="rect">
            <a:avLst/>
          </a:prstGeom>
        </p:spPr>
      </p:pic>
      <p:sp>
        <p:nvSpPr>
          <p:cNvPr id="19" name="Text 13"/>
          <p:cNvSpPr txBox="1"/>
          <p:nvPr/>
        </p:nvSpPr>
        <p:spPr>
          <a:xfrm>
            <a:off x="1737360" y="4370832"/>
            <a:ext cx="3886200" cy="365760"/>
          </a:xfrm>
          <a:prstGeom prst="rect">
            <a:avLst/>
          </a:prstGeom>
          <a:noFill/>
          <a:ln/>
        </p:spPr>
        <p:txBody>
          <a:bodyPr wrap="square" lIns="0" tIns="0" rIns="0" bIns="0" rtlCol="0" anchor="ctr"/>
          <a:lstStyle/>
          <a:p>
            <a:pPr marL="0" indent="0">
              <a:buNone/>
            </a:pPr>
            <a:r>
              <a:rPr lang="en-US" sz="1950" b="1" dirty="0">
                <a:solidFill>
                  <a:srgbClr val="1E2761"/>
                </a:solidFill>
                <a:latin typeface="Cambria" pitchFamily="34" charset="0"/>
                <a:ea typeface="Cambria" pitchFamily="34" charset="-122"/>
                <a:cs typeface="Cambria" pitchFamily="34" charset="-120"/>
              </a:rPr>
              <a:t>Dans l’évaluation</a:t>
            </a:r>
            <a:endParaRPr lang="en-US" sz="1950" dirty="0"/>
          </a:p>
        </p:txBody>
      </p:sp>
      <p:sp>
        <p:nvSpPr>
          <p:cNvPr id="20" name="Text 14"/>
          <p:cNvSpPr txBox="1"/>
          <p:nvPr/>
        </p:nvSpPr>
        <p:spPr>
          <a:xfrm>
            <a:off x="1737360" y="4736592"/>
            <a:ext cx="3840480" cy="1325880"/>
          </a:xfrm>
          <a:prstGeom prst="rect">
            <a:avLst/>
          </a:prstGeom>
          <a:noFill/>
          <a:ln/>
        </p:spPr>
        <p:txBody>
          <a:bodyPr wrap="square" lIns="0" tIns="0" rIns="0" bIns="0" rtlCol="0" anchor="t"/>
          <a:lstStyle/>
          <a:p>
            <a:pPr marL="0" indent="0">
              <a:buNone/>
            </a:pPr>
            <a:r>
              <a:rPr lang="en-US" sz="1500" dirty="0">
                <a:solidFill>
                  <a:srgbClr val="27293D"/>
                </a:solidFill>
                <a:latin typeface="Calibri" pitchFamily="34" charset="0"/>
                <a:ea typeface="Calibri" pitchFamily="34" charset="-122"/>
                <a:cs typeface="Calibri" pitchFamily="34" charset="-120"/>
              </a:rPr>
              <a:t>QCM et examens écrits dominants ; sous-évaluation des habiletés pratiques et relationnelles.</a:t>
            </a:r>
            <a:endParaRPr lang="en-US" sz="1500" dirty="0"/>
          </a:p>
        </p:txBody>
      </p:sp>
      <p:sp>
        <p:nvSpPr>
          <p:cNvPr id="21" name="Shape 15"/>
          <p:cNvSpPr/>
          <p:nvPr/>
        </p:nvSpPr>
        <p:spPr>
          <a:xfrm>
            <a:off x="6126480" y="4206240"/>
            <a:ext cx="5257800" cy="1965960"/>
          </a:xfrm>
          <a:prstGeom prst="roundRect">
            <a:avLst>
              <a:gd name="adj" fmla="val 4186"/>
            </a:avLst>
          </a:prstGeom>
          <a:solidFill>
            <a:srgbClr val="F7E6E4"/>
          </a:solidFill>
          <a:ln w="9525">
            <a:solidFill>
              <a:srgbClr val="B33B3B"/>
            </a:solidFill>
            <a:prstDash val="solid"/>
          </a:ln>
        </p:spPr>
        <p:txBody>
          <a:bodyPr/>
          <a:lstStyle/>
          <a:p>
            <a:endParaRPr lang="fr-FR"/>
          </a:p>
        </p:txBody>
      </p:sp>
      <p:sp>
        <p:nvSpPr>
          <p:cNvPr id="22" name="Shape 16"/>
          <p:cNvSpPr/>
          <p:nvPr/>
        </p:nvSpPr>
        <p:spPr>
          <a:xfrm>
            <a:off x="6382512" y="4823460"/>
            <a:ext cx="731520" cy="731520"/>
          </a:xfrm>
          <a:prstGeom prst="ellipse">
            <a:avLst/>
          </a:prstGeom>
          <a:solidFill>
            <a:srgbClr val="B33B3B"/>
          </a:solidFill>
          <a:ln/>
        </p:spPr>
        <p:txBody>
          <a:bodyPr/>
          <a:lstStyle/>
          <a:p>
            <a:endParaRPr lang="fr-FR"/>
          </a:p>
        </p:txBody>
      </p:sp>
      <p:pic>
        <p:nvPicPr>
          <p:cNvPr id="23" name="Image 3" descr="/home/claude/seminaire/icons/balance_white.png"/>
          <p:cNvPicPr>
            <a:picLocks noChangeAspect="1"/>
          </p:cNvPicPr>
          <p:nvPr/>
        </p:nvPicPr>
        <p:blipFill>
          <a:blip r:embed="rId6"/>
          <a:stretch>
            <a:fillRect/>
          </a:stretch>
        </p:blipFill>
        <p:spPr>
          <a:xfrm>
            <a:off x="6537960" y="4978908"/>
            <a:ext cx="420624" cy="420624"/>
          </a:xfrm>
          <a:prstGeom prst="rect">
            <a:avLst/>
          </a:prstGeom>
        </p:spPr>
      </p:pic>
      <p:sp>
        <p:nvSpPr>
          <p:cNvPr id="24" name="Text 17"/>
          <p:cNvSpPr txBox="1"/>
          <p:nvPr/>
        </p:nvSpPr>
        <p:spPr>
          <a:xfrm>
            <a:off x="7315200" y="4370832"/>
            <a:ext cx="3886200" cy="365760"/>
          </a:xfrm>
          <a:prstGeom prst="rect">
            <a:avLst/>
          </a:prstGeom>
          <a:noFill/>
          <a:ln/>
        </p:spPr>
        <p:txBody>
          <a:bodyPr wrap="square" lIns="0" tIns="0" rIns="0" bIns="0" rtlCol="0" anchor="ctr"/>
          <a:lstStyle/>
          <a:p>
            <a:pPr marL="0" indent="0">
              <a:buNone/>
            </a:pPr>
            <a:r>
              <a:rPr lang="en-US" sz="1950" b="1" dirty="0">
                <a:solidFill>
                  <a:srgbClr val="1E2761"/>
                </a:solidFill>
                <a:latin typeface="Cambria" pitchFamily="34" charset="0"/>
                <a:ea typeface="Cambria" pitchFamily="34" charset="-122"/>
                <a:cs typeface="Cambria" pitchFamily="34" charset="-120"/>
              </a:rPr>
              <a:t>Dans la compétence</a:t>
            </a:r>
            <a:endParaRPr lang="en-US" sz="1950" dirty="0"/>
          </a:p>
        </p:txBody>
      </p:sp>
      <p:sp>
        <p:nvSpPr>
          <p:cNvPr id="25" name="Text 18"/>
          <p:cNvSpPr txBox="1"/>
          <p:nvPr/>
        </p:nvSpPr>
        <p:spPr>
          <a:xfrm>
            <a:off x="7315200" y="4736592"/>
            <a:ext cx="3840480" cy="1325880"/>
          </a:xfrm>
          <a:prstGeom prst="rect">
            <a:avLst/>
          </a:prstGeom>
          <a:noFill/>
          <a:ln/>
        </p:spPr>
        <p:txBody>
          <a:bodyPr wrap="square" lIns="0" tIns="0" rIns="0" bIns="0" rtlCol="0" anchor="t"/>
          <a:lstStyle/>
          <a:p>
            <a:pPr marL="0" indent="0">
              <a:buNone/>
            </a:pPr>
            <a:r>
              <a:rPr lang="en-US" sz="1500" dirty="0">
                <a:solidFill>
                  <a:srgbClr val="27293D"/>
                </a:solidFill>
                <a:latin typeface="Calibri" pitchFamily="34" charset="0"/>
                <a:ea typeface="Calibri" pitchFamily="34" charset="-122"/>
                <a:cs typeface="Calibri" pitchFamily="34" charset="-120"/>
              </a:rPr>
              <a:t>Un savoir théorique certifié qui ne garantit ni compétence clinique, ni professionnalisme.</a:t>
            </a:r>
            <a:endParaRPr lang="en-US" sz="1500" dirty="0"/>
          </a:p>
        </p:txBody>
      </p:sp>
      <p:sp>
        <p:nvSpPr>
          <p:cNvPr id="26" name="Text 19"/>
          <p:cNvSpPr txBox="1"/>
          <p:nvPr/>
        </p:nvSpPr>
        <p:spPr>
          <a:xfrm>
            <a:off x="457200" y="6510528"/>
            <a:ext cx="7315200" cy="274320"/>
          </a:xfrm>
          <a:prstGeom prst="rect">
            <a:avLst/>
          </a:prstGeom>
          <a:noFill/>
          <a:ln/>
        </p:spPr>
        <p:txBody>
          <a:bodyPr wrap="square" lIns="0" tIns="0" rIns="0" bIns="0" rtlCol="0" anchor="ctr"/>
          <a:lstStyle/>
          <a:p>
            <a:pPr marL="0" indent="0" algn="l">
              <a:buNone/>
            </a:pPr>
            <a:r>
              <a:rPr lang="en-US" sz="1200" dirty="0">
                <a:solidFill>
                  <a:srgbClr val="6B7280"/>
                </a:solidFill>
                <a:latin typeface="Calibri" pitchFamily="34" charset="0"/>
                <a:ea typeface="Calibri" pitchFamily="34" charset="-122"/>
                <a:cs typeface="Calibri" pitchFamily="34" charset="-120"/>
              </a:rPr>
              <a:t>Limites du tout cognitif en pédagogie médicale</a:t>
            </a:r>
            <a:endParaRPr lang="en-US" sz="1200" dirty="0"/>
          </a:p>
        </p:txBody>
      </p:sp>
      <p:sp>
        <p:nvSpPr>
          <p:cNvPr id="27" name="Text 20"/>
          <p:cNvSpPr txBox="1"/>
          <p:nvPr/>
        </p:nvSpPr>
        <p:spPr>
          <a:xfrm>
            <a:off x="11368735" y="6510528"/>
            <a:ext cx="365760" cy="274320"/>
          </a:xfrm>
          <a:prstGeom prst="rect">
            <a:avLst/>
          </a:prstGeom>
          <a:noFill/>
          <a:ln/>
        </p:spPr>
        <p:txBody>
          <a:bodyPr wrap="square" lIns="0" tIns="0" rIns="0" bIns="0" rtlCol="0" anchor="ctr"/>
          <a:lstStyle/>
          <a:p>
            <a:pPr marL="0" indent="0" algn="r">
              <a:buNone/>
            </a:pPr>
            <a:r>
              <a:rPr lang="en-US" sz="1200" dirty="0">
                <a:solidFill>
                  <a:srgbClr val="6B7280"/>
                </a:solidFill>
                <a:latin typeface="Calibri" pitchFamily="34" charset="0"/>
                <a:ea typeface="Calibri" pitchFamily="34" charset="-122"/>
                <a:cs typeface="Calibri" pitchFamily="34" charset="-120"/>
              </a:rPr>
              <a:t>8</a:t>
            </a:r>
            <a:endParaRPr lang="en-US" sz="1200" dirty="0"/>
          </a:p>
        </p:txBody>
      </p:sp>
    </p:spTree>
    <p:extLst>
      <p:ext uri="{BB962C8B-B14F-4D97-AF65-F5344CB8AC3E}">
        <p14:creationId xmlns:p14="http://schemas.microsoft.com/office/powerpoint/2010/main" val="22731467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Text 0"/>
          <p:cNvSpPr txBox="1"/>
          <p:nvPr/>
        </p:nvSpPr>
        <p:spPr>
          <a:xfrm>
            <a:off x="548640" y="411480"/>
            <a:ext cx="8229600" cy="320040"/>
          </a:xfrm>
          <a:prstGeom prst="rect">
            <a:avLst/>
          </a:prstGeom>
          <a:noFill/>
          <a:ln/>
        </p:spPr>
        <p:txBody>
          <a:bodyPr wrap="square" lIns="0" tIns="0" rIns="0" bIns="0" rtlCol="0" anchor="ctr"/>
          <a:lstStyle/>
          <a:p>
            <a:pPr marL="0" indent="0">
              <a:buNone/>
            </a:pPr>
            <a:r>
              <a:rPr lang="en-US" sz="1700" b="1" kern="0" spc="200" dirty="0">
                <a:solidFill>
                  <a:srgbClr val="C9A15A"/>
                </a:solidFill>
                <a:latin typeface="Calibri" pitchFamily="34" charset="0"/>
                <a:ea typeface="Calibri" pitchFamily="34" charset="-122"/>
                <a:cs typeface="Calibri" pitchFamily="34" charset="-120"/>
              </a:rPr>
              <a:t>4. RISQUES ET MENACES</a:t>
            </a:r>
            <a:endParaRPr lang="en-US" sz="1700" dirty="0"/>
          </a:p>
        </p:txBody>
      </p:sp>
      <p:sp>
        <p:nvSpPr>
          <p:cNvPr id="4" name="Text 1"/>
          <p:cNvSpPr txBox="1"/>
          <p:nvPr/>
        </p:nvSpPr>
        <p:spPr>
          <a:xfrm>
            <a:off x="548640" y="713232"/>
            <a:ext cx="10515600" cy="822960"/>
          </a:xfrm>
          <a:prstGeom prst="rect">
            <a:avLst/>
          </a:prstGeom>
          <a:noFill/>
          <a:ln/>
        </p:spPr>
        <p:txBody>
          <a:bodyPr wrap="square" lIns="0" tIns="0" rIns="0" bIns="0" rtlCol="0" anchor="ctr"/>
          <a:lstStyle/>
          <a:p>
            <a:pPr marL="0" indent="0">
              <a:buNone/>
            </a:pPr>
            <a:r>
              <a:rPr lang="en-US" sz="3300" b="1" dirty="0">
                <a:solidFill>
                  <a:srgbClr val="1E2761"/>
                </a:solidFill>
                <a:latin typeface="Cambria" pitchFamily="34" charset="0"/>
                <a:ea typeface="Cambria" pitchFamily="34" charset="-122"/>
                <a:cs typeface="Cambria" pitchFamily="34" charset="-120"/>
              </a:rPr>
              <a:t>Menaces spécifiques à la formation médicale</a:t>
            </a:r>
            <a:endParaRPr lang="en-US" sz="3300" dirty="0"/>
          </a:p>
        </p:txBody>
      </p:sp>
      <p:sp>
        <p:nvSpPr>
          <p:cNvPr id="5" name="Shape 2"/>
          <p:cNvSpPr/>
          <p:nvPr/>
        </p:nvSpPr>
        <p:spPr>
          <a:xfrm>
            <a:off x="548640" y="1737360"/>
            <a:ext cx="5257800" cy="1965960"/>
          </a:xfrm>
          <a:prstGeom prst="roundRect">
            <a:avLst>
              <a:gd name="adj" fmla="val 4186"/>
            </a:avLst>
          </a:prstGeom>
          <a:solidFill>
            <a:srgbClr val="1E2761"/>
          </a:solidFill>
          <a:ln/>
        </p:spPr>
        <p:txBody>
          <a:bodyPr/>
          <a:lstStyle/>
          <a:p>
            <a:endParaRPr lang="fr-FR"/>
          </a:p>
        </p:txBody>
      </p:sp>
      <p:sp>
        <p:nvSpPr>
          <p:cNvPr id="6" name="Shape 3"/>
          <p:cNvSpPr/>
          <p:nvPr/>
        </p:nvSpPr>
        <p:spPr>
          <a:xfrm>
            <a:off x="804672" y="2354580"/>
            <a:ext cx="731520" cy="731520"/>
          </a:xfrm>
          <a:prstGeom prst="ellipse">
            <a:avLst/>
          </a:prstGeom>
          <a:solidFill>
            <a:srgbClr val="C9A15A"/>
          </a:solidFill>
          <a:ln/>
        </p:spPr>
        <p:txBody>
          <a:bodyPr/>
          <a:lstStyle/>
          <a:p>
            <a:endParaRPr lang="fr-FR"/>
          </a:p>
        </p:txBody>
      </p:sp>
      <p:pic>
        <p:nvPicPr>
          <p:cNvPr id="7" name="Image 0" descr="/home/claude/seminaire/icons/stethoscope_navy.png"/>
          <p:cNvPicPr>
            <a:picLocks noChangeAspect="1"/>
          </p:cNvPicPr>
          <p:nvPr/>
        </p:nvPicPr>
        <p:blipFill>
          <a:blip r:embed="rId3"/>
          <a:stretch>
            <a:fillRect/>
          </a:stretch>
        </p:blipFill>
        <p:spPr>
          <a:xfrm>
            <a:off x="960120" y="2510028"/>
            <a:ext cx="420624" cy="420624"/>
          </a:xfrm>
          <a:prstGeom prst="rect">
            <a:avLst/>
          </a:prstGeom>
        </p:spPr>
      </p:pic>
      <p:sp>
        <p:nvSpPr>
          <p:cNvPr id="8" name="Text 4"/>
          <p:cNvSpPr txBox="1"/>
          <p:nvPr/>
        </p:nvSpPr>
        <p:spPr>
          <a:xfrm>
            <a:off x="1737360" y="1883664"/>
            <a:ext cx="3886200" cy="502920"/>
          </a:xfrm>
          <a:prstGeom prst="rect">
            <a:avLst/>
          </a:prstGeom>
          <a:noFill/>
          <a:ln/>
        </p:spPr>
        <p:txBody>
          <a:bodyPr wrap="square" lIns="0" tIns="0" rIns="0" bIns="0" rtlCol="0" anchor="ctr"/>
          <a:lstStyle/>
          <a:p>
            <a:pPr marL="0" indent="0">
              <a:buNone/>
            </a:pPr>
            <a:r>
              <a:rPr lang="en-US" sz="1800" b="1" dirty="0">
                <a:solidFill>
                  <a:srgbClr val="FFFFFF"/>
                </a:solidFill>
                <a:latin typeface="Cambria" pitchFamily="34" charset="0"/>
                <a:ea typeface="Cambria" pitchFamily="34" charset="-122"/>
                <a:cs typeface="Cambria" pitchFamily="34" charset="-120"/>
              </a:rPr>
              <a:t>Érosion du raisonnement clinique incarné</a:t>
            </a:r>
            <a:endParaRPr lang="en-US" sz="1800" dirty="0"/>
          </a:p>
        </p:txBody>
      </p:sp>
      <p:sp>
        <p:nvSpPr>
          <p:cNvPr id="9" name="Text 5"/>
          <p:cNvSpPr txBox="1"/>
          <p:nvPr/>
        </p:nvSpPr>
        <p:spPr>
          <a:xfrm>
            <a:off x="1737360" y="2359152"/>
            <a:ext cx="3840480" cy="1234440"/>
          </a:xfrm>
          <a:prstGeom prst="rect">
            <a:avLst/>
          </a:prstGeom>
          <a:noFill/>
          <a:ln/>
        </p:spPr>
        <p:txBody>
          <a:bodyPr wrap="square" lIns="0" tIns="0" rIns="0" bIns="0" rtlCol="0" anchor="t"/>
          <a:lstStyle/>
          <a:p>
            <a:pPr marL="0" indent="0">
              <a:buNone/>
            </a:pPr>
            <a:r>
              <a:rPr lang="en-US" sz="1450" dirty="0">
                <a:solidFill>
                  <a:srgbClr val="CADCFC"/>
                </a:solidFill>
                <a:latin typeface="Calibri" pitchFamily="34" charset="0"/>
                <a:ea typeface="Calibri" pitchFamily="34" charset="-122"/>
                <a:cs typeface="Calibri" pitchFamily="34" charset="-120"/>
              </a:rPr>
              <a:t>Un savoir « par cœur » qui ne transfère pas toujours au lit du patient.</a:t>
            </a:r>
            <a:endParaRPr lang="en-US" sz="1450" dirty="0"/>
          </a:p>
        </p:txBody>
      </p:sp>
      <p:sp>
        <p:nvSpPr>
          <p:cNvPr id="10" name="Shape 6"/>
          <p:cNvSpPr/>
          <p:nvPr/>
        </p:nvSpPr>
        <p:spPr>
          <a:xfrm>
            <a:off x="6126480" y="1737360"/>
            <a:ext cx="5257800" cy="1965960"/>
          </a:xfrm>
          <a:prstGeom prst="roundRect">
            <a:avLst>
              <a:gd name="adj" fmla="val 4186"/>
            </a:avLst>
          </a:prstGeom>
          <a:solidFill>
            <a:srgbClr val="1E2761"/>
          </a:solidFill>
          <a:ln/>
        </p:spPr>
        <p:txBody>
          <a:bodyPr/>
          <a:lstStyle/>
          <a:p>
            <a:endParaRPr lang="fr-FR"/>
          </a:p>
        </p:txBody>
      </p:sp>
      <p:sp>
        <p:nvSpPr>
          <p:cNvPr id="11" name="Shape 7"/>
          <p:cNvSpPr/>
          <p:nvPr/>
        </p:nvSpPr>
        <p:spPr>
          <a:xfrm>
            <a:off x="6382512" y="2354580"/>
            <a:ext cx="731520" cy="731520"/>
          </a:xfrm>
          <a:prstGeom prst="ellipse">
            <a:avLst/>
          </a:prstGeom>
          <a:solidFill>
            <a:srgbClr val="C9A15A"/>
          </a:solidFill>
          <a:ln/>
        </p:spPr>
        <p:txBody>
          <a:bodyPr/>
          <a:lstStyle/>
          <a:p>
            <a:endParaRPr lang="fr-FR"/>
          </a:p>
        </p:txBody>
      </p:sp>
      <p:pic>
        <p:nvPicPr>
          <p:cNvPr id="12" name="Image 1" descr="/home/claude/seminaire/icons/heartbeat_navy.png"/>
          <p:cNvPicPr>
            <a:picLocks noChangeAspect="1"/>
          </p:cNvPicPr>
          <p:nvPr/>
        </p:nvPicPr>
        <p:blipFill>
          <a:blip r:embed="rId4"/>
          <a:stretch>
            <a:fillRect/>
          </a:stretch>
        </p:blipFill>
        <p:spPr>
          <a:xfrm>
            <a:off x="6537960" y="2510028"/>
            <a:ext cx="420624" cy="420624"/>
          </a:xfrm>
          <a:prstGeom prst="rect">
            <a:avLst/>
          </a:prstGeom>
        </p:spPr>
      </p:pic>
      <p:sp>
        <p:nvSpPr>
          <p:cNvPr id="13" name="Text 8"/>
          <p:cNvSpPr txBox="1"/>
          <p:nvPr/>
        </p:nvSpPr>
        <p:spPr>
          <a:xfrm>
            <a:off x="7315200" y="1883664"/>
            <a:ext cx="3886200" cy="502920"/>
          </a:xfrm>
          <a:prstGeom prst="rect">
            <a:avLst/>
          </a:prstGeom>
          <a:noFill/>
          <a:ln/>
        </p:spPr>
        <p:txBody>
          <a:bodyPr wrap="square" lIns="0" tIns="0" rIns="0" bIns="0" rtlCol="0" anchor="ctr"/>
          <a:lstStyle/>
          <a:p>
            <a:pPr marL="0" indent="0">
              <a:buNone/>
            </a:pPr>
            <a:r>
              <a:rPr lang="en-US" sz="1800" b="1" dirty="0">
                <a:solidFill>
                  <a:srgbClr val="FFFFFF"/>
                </a:solidFill>
                <a:latin typeface="Cambria" pitchFamily="34" charset="0"/>
                <a:ea typeface="Cambria" pitchFamily="34" charset="-122"/>
                <a:cs typeface="Cambria" pitchFamily="34" charset="-120"/>
              </a:rPr>
              <a:t>Affaiblissement de l’empathie</a:t>
            </a:r>
            <a:endParaRPr lang="en-US" sz="1800" dirty="0"/>
          </a:p>
        </p:txBody>
      </p:sp>
      <p:sp>
        <p:nvSpPr>
          <p:cNvPr id="14" name="Text 9"/>
          <p:cNvSpPr txBox="1"/>
          <p:nvPr/>
        </p:nvSpPr>
        <p:spPr>
          <a:xfrm>
            <a:off x="7315200" y="2359152"/>
            <a:ext cx="3840480" cy="1234440"/>
          </a:xfrm>
          <a:prstGeom prst="rect">
            <a:avLst/>
          </a:prstGeom>
          <a:noFill/>
          <a:ln/>
        </p:spPr>
        <p:txBody>
          <a:bodyPr wrap="square" lIns="0" tIns="0" rIns="0" bIns="0" rtlCol="0" anchor="t"/>
          <a:lstStyle/>
          <a:p>
            <a:pPr marL="0" indent="0">
              <a:buNone/>
            </a:pPr>
            <a:r>
              <a:rPr lang="en-US" sz="1450" dirty="0">
                <a:solidFill>
                  <a:srgbClr val="CADCFC"/>
                </a:solidFill>
                <a:latin typeface="Calibri" pitchFamily="34" charset="0"/>
                <a:ea typeface="Calibri" pitchFamily="34" charset="-122"/>
                <a:cs typeface="Calibri" pitchFamily="34" charset="-120"/>
              </a:rPr>
              <a:t>La relation de soin réduite à des compétences théoriques évaluables sur copie.</a:t>
            </a:r>
            <a:endParaRPr lang="en-US" sz="1450" dirty="0"/>
          </a:p>
        </p:txBody>
      </p:sp>
      <p:sp>
        <p:nvSpPr>
          <p:cNvPr id="15" name="Shape 10"/>
          <p:cNvSpPr/>
          <p:nvPr/>
        </p:nvSpPr>
        <p:spPr>
          <a:xfrm>
            <a:off x="548640" y="3977640"/>
            <a:ext cx="5257800" cy="1965960"/>
          </a:xfrm>
          <a:prstGeom prst="roundRect">
            <a:avLst>
              <a:gd name="adj" fmla="val 4186"/>
            </a:avLst>
          </a:prstGeom>
          <a:solidFill>
            <a:srgbClr val="1E2761"/>
          </a:solidFill>
          <a:ln/>
        </p:spPr>
        <p:txBody>
          <a:bodyPr/>
          <a:lstStyle/>
          <a:p>
            <a:endParaRPr lang="fr-FR"/>
          </a:p>
        </p:txBody>
      </p:sp>
      <p:sp>
        <p:nvSpPr>
          <p:cNvPr id="16" name="Shape 11"/>
          <p:cNvSpPr/>
          <p:nvPr/>
        </p:nvSpPr>
        <p:spPr>
          <a:xfrm>
            <a:off x="804672" y="4594860"/>
            <a:ext cx="731520" cy="731520"/>
          </a:xfrm>
          <a:prstGeom prst="ellipse">
            <a:avLst/>
          </a:prstGeom>
          <a:solidFill>
            <a:srgbClr val="C9A15A"/>
          </a:solidFill>
          <a:ln/>
        </p:spPr>
        <p:txBody>
          <a:bodyPr/>
          <a:lstStyle/>
          <a:p>
            <a:endParaRPr lang="fr-FR"/>
          </a:p>
        </p:txBody>
      </p:sp>
      <p:pic>
        <p:nvPicPr>
          <p:cNvPr id="17" name="Image 2" descr="/home/claude/seminaire/icons/users_navy.png"/>
          <p:cNvPicPr>
            <a:picLocks noChangeAspect="1"/>
          </p:cNvPicPr>
          <p:nvPr/>
        </p:nvPicPr>
        <p:blipFill>
          <a:blip r:embed="rId5"/>
          <a:stretch>
            <a:fillRect/>
          </a:stretch>
        </p:blipFill>
        <p:spPr>
          <a:xfrm>
            <a:off x="960120" y="4750308"/>
            <a:ext cx="420624" cy="420624"/>
          </a:xfrm>
          <a:prstGeom prst="rect">
            <a:avLst/>
          </a:prstGeom>
        </p:spPr>
      </p:pic>
      <p:sp>
        <p:nvSpPr>
          <p:cNvPr id="18" name="Text 12"/>
          <p:cNvSpPr txBox="1"/>
          <p:nvPr/>
        </p:nvSpPr>
        <p:spPr>
          <a:xfrm>
            <a:off x="1737360" y="4123944"/>
            <a:ext cx="3886200" cy="502920"/>
          </a:xfrm>
          <a:prstGeom prst="rect">
            <a:avLst/>
          </a:prstGeom>
          <a:noFill/>
          <a:ln/>
        </p:spPr>
        <p:txBody>
          <a:bodyPr wrap="square" lIns="0" tIns="0" rIns="0" bIns="0" rtlCol="0" anchor="ctr"/>
          <a:lstStyle/>
          <a:p>
            <a:pPr marL="0" indent="0">
              <a:buNone/>
            </a:pPr>
            <a:r>
              <a:rPr lang="en-US" sz="1800" b="1" dirty="0">
                <a:solidFill>
                  <a:srgbClr val="FFFFFF"/>
                </a:solidFill>
                <a:latin typeface="Cambria" pitchFamily="34" charset="0"/>
                <a:ea typeface="Cambria" pitchFamily="34" charset="-122"/>
                <a:cs typeface="Cambria" pitchFamily="34" charset="-120"/>
              </a:rPr>
              <a:t>Dévalorisation du collectif</a:t>
            </a:r>
            <a:endParaRPr lang="en-US" sz="1800" dirty="0"/>
          </a:p>
        </p:txBody>
      </p:sp>
      <p:sp>
        <p:nvSpPr>
          <p:cNvPr id="19" name="Text 13"/>
          <p:cNvSpPr txBox="1"/>
          <p:nvPr/>
        </p:nvSpPr>
        <p:spPr>
          <a:xfrm>
            <a:off x="1737360" y="4599432"/>
            <a:ext cx="3840480" cy="1234440"/>
          </a:xfrm>
          <a:prstGeom prst="rect">
            <a:avLst/>
          </a:prstGeom>
          <a:noFill/>
          <a:ln/>
        </p:spPr>
        <p:txBody>
          <a:bodyPr wrap="square" lIns="0" tIns="0" rIns="0" bIns="0" rtlCol="0" anchor="t"/>
          <a:lstStyle/>
          <a:p>
            <a:pPr marL="0" indent="0">
              <a:buNone/>
            </a:pPr>
            <a:r>
              <a:rPr lang="en-US" sz="1450" dirty="0">
                <a:solidFill>
                  <a:srgbClr val="CADCFC"/>
                </a:solidFill>
                <a:latin typeface="Calibri" pitchFamily="34" charset="0"/>
                <a:ea typeface="Calibri" pitchFamily="34" charset="-122"/>
                <a:cs typeface="Calibri" pitchFamily="34" charset="-120"/>
              </a:rPr>
              <a:t>Compétition individuelle centrée sur le classement, au détriment du travail d’équipe.</a:t>
            </a:r>
            <a:endParaRPr lang="en-US" sz="1450" dirty="0"/>
          </a:p>
        </p:txBody>
      </p:sp>
      <p:sp>
        <p:nvSpPr>
          <p:cNvPr id="20" name="Shape 14"/>
          <p:cNvSpPr/>
          <p:nvPr/>
        </p:nvSpPr>
        <p:spPr>
          <a:xfrm>
            <a:off x="6126480" y="3977640"/>
            <a:ext cx="5257800" cy="1965960"/>
          </a:xfrm>
          <a:prstGeom prst="roundRect">
            <a:avLst>
              <a:gd name="adj" fmla="val 4186"/>
            </a:avLst>
          </a:prstGeom>
          <a:solidFill>
            <a:srgbClr val="1E2761"/>
          </a:solidFill>
          <a:ln/>
        </p:spPr>
        <p:txBody>
          <a:bodyPr/>
          <a:lstStyle/>
          <a:p>
            <a:endParaRPr lang="fr-FR"/>
          </a:p>
        </p:txBody>
      </p:sp>
      <p:sp>
        <p:nvSpPr>
          <p:cNvPr id="21" name="Shape 15"/>
          <p:cNvSpPr/>
          <p:nvPr/>
        </p:nvSpPr>
        <p:spPr>
          <a:xfrm>
            <a:off x="6382512" y="4594860"/>
            <a:ext cx="731520" cy="731520"/>
          </a:xfrm>
          <a:prstGeom prst="ellipse">
            <a:avLst/>
          </a:prstGeom>
          <a:solidFill>
            <a:srgbClr val="C9A15A"/>
          </a:solidFill>
          <a:ln/>
        </p:spPr>
        <p:txBody>
          <a:bodyPr/>
          <a:lstStyle/>
          <a:p>
            <a:endParaRPr lang="fr-FR"/>
          </a:p>
        </p:txBody>
      </p:sp>
      <p:pic>
        <p:nvPicPr>
          <p:cNvPr id="22" name="Image 3" descr="/home/claude/seminaire/icons/usermd_navy.png"/>
          <p:cNvPicPr>
            <a:picLocks noChangeAspect="1"/>
          </p:cNvPicPr>
          <p:nvPr/>
        </p:nvPicPr>
        <p:blipFill>
          <a:blip r:embed="rId6"/>
          <a:stretch>
            <a:fillRect/>
          </a:stretch>
        </p:blipFill>
        <p:spPr>
          <a:xfrm>
            <a:off x="6537960" y="4750308"/>
            <a:ext cx="420624" cy="420624"/>
          </a:xfrm>
          <a:prstGeom prst="rect">
            <a:avLst/>
          </a:prstGeom>
        </p:spPr>
      </p:pic>
      <p:sp>
        <p:nvSpPr>
          <p:cNvPr id="23" name="Text 16"/>
          <p:cNvSpPr txBox="1"/>
          <p:nvPr/>
        </p:nvSpPr>
        <p:spPr>
          <a:xfrm>
            <a:off x="7315200" y="4123944"/>
            <a:ext cx="3886200" cy="502920"/>
          </a:xfrm>
          <a:prstGeom prst="rect">
            <a:avLst/>
          </a:prstGeom>
          <a:noFill/>
          <a:ln/>
        </p:spPr>
        <p:txBody>
          <a:bodyPr wrap="square" lIns="0" tIns="0" rIns="0" bIns="0" rtlCol="0" anchor="ctr"/>
          <a:lstStyle/>
          <a:p>
            <a:pPr marL="0" indent="0">
              <a:buNone/>
            </a:pPr>
            <a:r>
              <a:rPr lang="en-US" sz="1800" b="1" dirty="0">
                <a:solidFill>
                  <a:srgbClr val="FFFFFF"/>
                </a:solidFill>
                <a:latin typeface="Cambria" pitchFamily="34" charset="0"/>
                <a:ea typeface="Cambria" pitchFamily="34" charset="-122"/>
                <a:cs typeface="Cambria" pitchFamily="34" charset="-120"/>
              </a:rPr>
              <a:t>Certification déconnectée du terrain</a:t>
            </a:r>
            <a:endParaRPr lang="en-US" sz="1800" dirty="0"/>
          </a:p>
        </p:txBody>
      </p:sp>
      <p:sp>
        <p:nvSpPr>
          <p:cNvPr id="24" name="Text 17"/>
          <p:cNvSpPr txBox="1"/>
          <p:nvPr/>
        </p:nvSpPr>
        <p:spPr>
          <a:xfrm>
            <a:off x="7315200" y="4599432"/>
            <a:ext cx="3840480" cy="1234440"/>
          </a:xfrm>
          <a:prstGeom prst="rect">
            <a:avLst/>
          </a:prstGeom>
          <a:noFill/>
          <a:ln/>
        </p:spPr>
        <p:txBody>
          <a:bodyPr wrap="square" lIns="0" tIns="0" rIns="0" bIns="0" rtlCol="0" anchor="t"/>
          <a:lstStyle/>
          <a:p>
            <a:pPr marL="0" indent="0">
              <a:buNone/>
            </a:pPr>
            <a:r>
              <a:rPr lang="en-US" sz="1450" dirty="0">
                <a:solidFill>
                  <a:srgbClr val="CADCFC"/>
                </a:solidFill>
                <a:latin typeface="Calibri" pitchFamily="34" charset="0"/>
                <a:ea typeface="Calibri" pitchFamily="34" charset="-122"/>
                <a:cs typeface="Calibri" pitchFamily="34" charset="-120"/>
              </a:rPr>
              <a:t>Un diplôme qui atteste des savoirs, sans garantir la sécurité des soins prodigués.</a:t>
            </a:r>
            <a:endParaRPr lang="en-US" sz="1450" dirty="0"/>
          </a:p>
        </p:txBody>
      </p:sp>
      <p:sp>
        <p:nvSpPr>
          <p:cNvPr id="25" name="Text 18"/>
          <p:cNvSpPr txBox="1"/>
          <p:nvPr/>
        </p:nvSpPr>
        <p:spPr>
          <a:xfrm>
            <a:off x="457200" y="6510528"/>
            <a:ext cx="7315200" cy="274320"/>
          </a:xfrm>
          <a:prstGeom prst="rect">
            <a:avLst/>
          </a:prstGeom>
          <a:noFill/>
          <a:ln/>
        </p:spPr>
        <p:txBody>
          <a:bodyPr wrap="square" lIns="0" tIns="0" rIns="0" bIns="0" rtlCol="0" anchor="ctr"/>
          <a:lstStyle/>
          <a:p>
            <a:pPr marL="0" indent="0" algn="l">
              <a:buNone/>
            </a:pPr>
            <a:r>
              <a:rPr lang="en-US" sz="1200" dirty="0">
                <a:solidFill>
                  <a:srgbClr val="6B7280"/>
                </a:solidFill>
                <a:latin typeface="Calibri" pitchFamily="34" charset="0"/>
                <a:ea typeface="Calibri" pitchFamily="34" charset="-122"/>
                <a:cs typeface="Calibri" pitchFamily="34" charset="-120"/>
              </a:rPr>
              <a:t>Limites du tout cognitif en pédagogie médicale</a:t>
            </a:r>
            <a:endParaRPr lang="en-US" sz="1200" dirty="0"/>
          </a:p>
        </p:txBody>
      </p:sp>
      <p:sp>
        <p:nvSpPr>
          <p:cNvPr id="26" name="Text 19"/>
          <p:cNvSpPr txBox="1"/>
          <p:nvPr/>
        </p:nvSpPr>
        <p:spPr>
          <a:xfrm>
            <a:off x="11368735" y="6510528"/>
            <a:ext cx="365760" cy="274320"/>
          </a:xfrm>
          <a:prstGeom prst="rect">
            <a:avLst/>
          </a:prstGeom>
          <a:noFill/>
          <a:ln/>
        </p:spPr>
        <p:txBody>
          <a:bodyPr wrap="square" lIns="0" tIns="0" rIns="0" bIns="0" rtlCol="0" anchor="ctr"/>
          <a:lstStyle/>
          <a:p>
            <a:pPr marL="0" indent="0" algn="r">
              <a:buNone/>
            </a:pPr>
            <a:r>
              <a:rPr lang="en-US" sz="1200" dirty="0">
                <a:solidFill>
                  <a:srgbClr val="6B7280"/>
                </a:solidFill>
                <a:latin typeface="Calibri" pitchFamily="34" charset="0"/>
                <a:ea typeface="Calibri" pitchFamily="34" charset="-122"/>
                <a:cs typeface="Calibri" pitchFamily="34" charset="-120"/>
              </a:rPr>
              <a:t>9</a:t>
            </a:r>
            <a:endParaRPr lang="en-US" sz="1200" dirty="0"/>
          </a:p>
        </p:txBody>
      </p:sp>
    </p:spTree>
    <p:extLst>
      <p:ext uri="{BB962C8B-B14F-4D97-AF65-F5344CB8AC3E}">
        <p14:creationId xmlns:p14="http://schemas.microsoft.com/office/powerpoint/2010/main" val="947889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Text 0"/>
          <p:cNvSpPr txBox="1"/>
          <p:nvPr/>
        </p:nvSpPr>
        <p:spPr>
          <a:xfrm>
            <a:off x="548640" y="411480"/>
            <a:ext cx="8229600" cy="320040"/>
          </a:xfrm>
          <a:prstGeom prst="rect">
            <a:avLst/>
          </a:prstGeom>
          <a:noFill/>
          <a:ln/>
        </p:spPr>
        <p:txBody>
          <a:bodyPr wrap="square" lIns="0" tIns="0" rIns="0" bIns="0" rtlCol="0" anchor="ctr"/>
          <a:lstStyle/>
          <a:p>
            <a:pPr marL="0" indent="0">
              <a:buNone/>
            </a:pPr>
            <a:r>
              <a:rPr lang="en-US" sz="1700" b="1" kern="0" spc="200" dirty="0">
                <a:solidFill>
                  <a:srgbClr val="C9A15A"/>
                </a:solidFill>
                <a:latin typeface="Calibri" pitchFamily="34" charset="0"/>
                <a:ea typeface="Calibri" pitchFamily="34" charset="-122"/>
                <a:cs typeface="Calibri" pitchFamily="34" charset="-120"/>
              </a:rPr>
              <a:t>5. PERSPECTIVES</a:t>
            </a:r>
            <a:endParaRPr lang="en-US" sz="1700" dirty="0"/>
          </a:p>
        </p:txBody>
      </p:sp>
      <p:sp>
        <p:nvSpPr>
          <p:cNvPr id="4" name="Text 1"/>
          <p:cNvSpPr txBox="1"/>
          <p:nvPr/>
        </p:nvSpPr>
        <p:spPr>
          <a:xfrm>
            <a:off x="548640" y="713232"/>
            <a:ext cx="10515600" cy="822960"/>
          </a:xfrm>
          <a:prstGeom prst="rect">
            <a:avLst/>
          </a:prstGeom>
          <a:noFill/>
          <a:ln/>
        </p:spPr>
        <p:txBody>
          <a:bodyPr wrap="square" lIns="0" tIns="0" rIns="0" bIns="0" rtlCol="0" anchor="ctr"/>
          <a:lstStyle/>
          <a:p>
            <a:pPr marL="0" indent="0">
              <a:buNone/>
            </a:pPr>
            <a:r>
              <a:rPr lang="en-US" sz="3300" b="1" dirty="0">
                <a:solidFill>
                  <a:srgbClr val="1E2761"/>
                </a:solidFill>
                <a:latin typeface="Cambria" pitchFamily="34" charset="0"/>
                <a:ea typeface="Cambria" pitchFamily="34" charset="-122"/>
                <a:cs typeface="Cambria" pitchFamily="34" charset="-120"/>
              </a:rPr>
              <a:t>Vers un équilibre formatif / certificatif</a:t>
            </a:r>
            <a:endParaRPr lang="en-US" sz="3300" dirty="0"/>
          </a:p>
        </p:txBody>
      </p:sp>
      <p:sp>
        <p:nvSpPr>
          <p:cNvPr id="5" name="Text 2"/>
          <p:cNvSpPr txBox="1"/>
          <p:nvPr/>
        </p:nvSpPr>
        <p:spPr>
          <a:xfrm>
            <a:off x="548640" y="1417320"/>
            <a:ext cx="10881360" cy="502920"/>
          </a:xfrm>
          <a:prstGeom prst="rect">
            <a:avLst/>
          </a:prstGeom>
          <a:noFill/>
          <a:ln/>
        </p:spPr>
        <p:txBody>
          <a:bodyPr wrap="square" lIns="0" tIns="0" rIns="0" bIns="0" rtlCol="0" anchor="ctr"/>
          <a:lstStyle/>
          <a:p>
            <a:pPr marL="0" indent="0">
              <a:buNone/>
            </a:pPr>
            <a:r>
              <a:rPr lang="en-US" sz="1750" dirty="0">
                <a:solidFill>
                  <a:srgbClr val="27293D"/>
                </a:solidFill>
                <a:latin typeface="Calibri" pitchFamily="34" charset="0"/>
                <a:ea typeface="Calibri" pitchFamily="34" charset="-122"/>
                <a:cs typeface="Calibri" pitchFamily="34" charset="-120"/>
              </a:rPr>
              <a:t>Dépasser le « tout cognitif » ne signifie pas récuser la cognition, mais la réintégrer dans une approche globale de la compétence :</a:t>
            </a:r>
            <a:endParaRPr lang="en-US" sz="1750" dirty="0"/>
          </a:p>
        </p:txBody>
      </p:sp>
      <p:pic>
        <p:nvPicPr>
          <p:cNvPr id="6" name="Image 0" descr="/home/claude/seminaire/icons/balance_navy.png"/>
          <p:cNvPicPr>
            <a:picLocks noChangeAspect="1"/>
          </p:cNvPicPr>
          <p:nvPr/>
        </p:nvPicPr>
        <p:blipFill>
          <a:blip r:embed="rId3"/>
          <a:stretch>
            <a:fillRect/>
          </a:stretch>
        </p:blipFill>
        <p:spPr>
          <a:xfrm>
            <a:off x="5730088" y="1965960"/>
            <a:ext cx="731520" cy="731520"/>
          </a:xfrm>
          <a:prstGeom prst="rect">
            <a:avLst/>
          </a:prstGeom>
        </p:spPr>
      </p:pic>
      <p:sp>
        <p:nvSpPr>
          <p:cNvPr id="7" name="Shape 3"/>
          <p:cNvSpPr/>
          <p:nvPr/>
        </p:nvSpPr>
        <p:spPr>
          <a:xfrm>
            <a:off x="548640" y="2880360"/>
            <a:ext cx="5029200" cy="3154680"/>
          </a:xfrm>
          <a:prstGeom prst="roundRect">
            <a:avLst>
              <a:gd name="adj" fmla="val 2899"/>
            </a:avLst>
          </a:prstGeom>
          <a:solidFill>
            <a:srgbClr val="EEF3FC"/>
          </a:solidFill>
          <a:ln/>
        </p:spPr>
        <p:txBody>
          <a:bodyPr/>
          <a:lstStyle/>
          <a:p>
            <a:endParaRPr lang="fr-FR"/>
          </a:p>
        </p:txBody>
      </p:sp>
      <p:sp>
        <p:nvSpPr>
          <p:cNvPr id="8" name="Text 4"/>
          <p:cNvSpPr txBox="1"/>
          <p:nvPr/>
        </p:nvSpPr>
        <p:spPr>
          <a:xfrm>
            <a:off x="868680" y="3108960"/>
            <a:ext cx="4389120" cy="457200"/>
          </a:xfrm>
          <a:prstGeom prst="rect">
            <a:avLst/>
          </a:prstGeom>
          <a:noFill/>
          <a:ln/>
        </p:spPr>
        <p:txBody>
          <a:bodyPr wrap="square" lIns="0" tIns="0" rIns="0" bIns="0" rtlCol="0" anchor="ctr"/>
          <a:lstStyle/>
          <a:p>
            <a:pPr marL="0" indent="0">
              <a:buNone/>
            </a:pPr>
            <a:r>
              <a:rPr lang="en-US" sz="2450" b="1" dirty="0">
                <a:solidFill>
                  <a:srgbClr val="1E2761"/>
                </a:solidFill>
                <a:latin typeface="Cambria" pitchFamily="34" charset="0"/>
                <a:ea typeface="Cambria" pitchFamily="34" charset="-122"/>
                <a:cs typeface="Cambria" pitchFamily="34" charset="-120"/>
              </a:rPr>
              <a:t>Formatif</a:t>
            </a:r>
            <a:endParaRPr lang="en-US" sz="2450" dirty="0"/>
          </a:p>
        </p:txBody>
      </p:sp>
      <p:sp>
        <p:nvSpPr>
          <p:cNvPr id="9" name="Text 5"/>
          <p:cNvSpPr txBox="1"/>
          <p:nvPr/>
        </p:nvSpPr>
        <p:spPr>
          <a:xfrm>
            <a:off x="868680" y="3657600"/>
            <a:ext cx="4389120" cy="2194560"/>
          </a:xfrm>
          <a:prstGeom prst="rect">
            <a:avLst/>
          </a:prstGeom>
          <a:noFill/>
          <a:ln/>
        </p:spPr>
        <p:txBody>
          <a:bodyPr wrap="square" lIns="0" tIns="0" rIns="0" bIns="0" rtlCol="0" anchor="t"/>
          <a:lstStyle/>
          <a:p>
            <a:pPr marL="342900" indent="-342900">
              <a:spcAft>
                <a:spcPts val="1100"/>
              </a:spcAft>
              <a:buSzPct val="100000"/>
              <a:buChar char="▪"/>
            </a:pPr>
            <a:r>
              <a:rPr lang="en-US" sz="1600" dirty="0">
                <a:solidFill>
                  <a:srgbClr val="27293D"/>
                </a:solidFill>
                <a:latin typeface="Calibri" pitchFamily="34" charset="0"/>
                <a:ea typeface="Calibri" pitchFamily="34" charset="-122"/>
                <a:cs typeface="Calibri" pitchFamily="34" charset="-120"/>
              </a:rPr>
              <a:t>Feedback continu et bienveillant</a:t>
            </a:r>
            <a:endParaRPr lang="en-US" sz="1600" dirty="0"/>
          </a:p>
          <a:p>
            <a:pPr marL="342900" indent="-342900">
              <a:spcAft>
                <a:spcPts val="1100"/>
              </a:spcAft>
              <a:buSzPct val="100000"/>
              <a:buChar char="▪"/>
            </a:pPr>
            <a:r>
              <a:rPr lang="en-US" sz="1600" dirty="0">
                <a:solidFill>
                  <a:srgbClr val="27293D"/>
                </a:solidFill>
                <a:latin typeface="Calibri" pitchFamily="34" charset="0"/>
                <a:ea typeface="Calibri" pitchFamily="34" charset="-122"/>
                <a:cs typeface="Calibri" pitchFamily="34" charset="-120"/>
              </a:rPr>
              <a:t>Simulation, jeux de rôle, stages cliniques</a:t>
            </a:r>
            <a:endParaRPr lang="en-US" sz="1600" dirty="0"/>
          </a:p>
          <a:p>
            <a:pPr marL="342900" indent="-342900">
              <a:spcAft>
                <a:spcPts val="1100"/>
              </a:spcAft>
              <a:buSzPct val="100000"/>
              <a:buChar char="▪"/>
            </a:pPr>
            <a:r>
              <a:rPr lang="en-US" sz="1600" dirty="0">
                <a:solidFill>
                  <a:srgbClr val="27293D"/>
                </a:solidFill>
                <a:latin typeface="Calibri" pitchFamily="34" charset="0"/>
                <a:ea typeface="Calibri" pitchFamily="34" charset="-122"/>
                <a:cs typeface="Calibri" pitchFamily="34" charset="-120"/>
              </a:rPr>
              <a:t>Évaluation des attitudes et du savoir-être</a:t>
            </a:r>
            <a:endParaRPr lang="en-US" sz="1600" dirty="0"/>
          </a:p>
          <a:p>
            <a:pPr marL="342900" indent="-342900">
              <a:spcAft>
                <a:spcPts val="1100"/>
              </a:spcAft>
              <a:buSzPct val="100000"/>
              <a:buChar char="▪"/>
            </a:pPr>
            <a:r>
              <a:rPr lang="en-US" sz="1600" dirty="0">
                <a:solidFill>
                  <a:srgbClr val="27293D"/>
                </a:solidFill>
                <a:latin typeface="Calibri" pitchFamily="34" charset="0"/>
                <a:ea typeface="Calibri" pitchFamily="34" charset="-122"/>
                <a:cs typeface="Calibri" pitchFamily="34" charset="-120"/>
              </a:rPr>
              <a:t>Place à l’erreur comme levier d’apprentissage</a:t>
            </a:r>
            <a:endParaRPr lang="en-US" sz="1600" dirty="0"/>
          </a:p>
        </p:txBody>
      </p:sp>
      <p:sp>
        <p:nvSpPr>
          <p:cNvPr id="10" name="Shape 6"/>
          <p:cNvSpPr/>
          <p:nvPr/>
        </p:nvSpPr>
        <p:spPr>
          <a:xfrm>
            <a:off x="6583680" y="2880360"/>
            <a:ext cx="5029200" cy="3154680"/>
          </a:xfrm>
          <a:prstGeom prst="roundRect">
            <a:avLst>
              <a:gd name="adj" fmla="val 2899"/>
            </a:avLst>
          </a:prstGeom>
          <a:solidFill>
            <a:srgbClr val="1E2761"/>
          </a:solidFill>
          <a:ln/>
        </p:spPr>
        <p:txBody>
          <a:bodyPr/>
          <a:lstStyle/>
          <a:p>
            <a:endParaRPr lang="fr-FR"/>
          </a:p>
        </p:txBody>
      </p:sp>
      <p:sp>
        <p:nvSpPr>
          <p:cNvPr id="11" name="Text 7"/>
          <p:cNvSpPr txBox="1"/>
          <p:nvPr/>
        </p:nvSpPr>
        <p:spPr>
          <a:xfrm>
            <a:off x="6903720" y="3108960"/>
            <a:ext cx="4389120" cy="457200"/>
          </a:xfrm>
          <a:prstGeom prst="rect">
            <a:avLst/>
          </a:prstGeom>
          <a:noFill/>
          <a:ln/>
        </p:spPr>
        <p:txBody>
          <a:bodyPr wrap="square" lIns="0" tIns="0" rIns="0" bIns="0" rtlCol="0" anchor="ctr"/>
          <a:lstStyle/>
          <a:p>
            <a:pPr marL="0" indent="0">
              <a:buNone/>
            </a:pPr>
            <a:r>
              <a:rPr lang="en-US" sz="2450" b="1" dirty="0">
                <a:solidFill>
                  <a:srgbClr val="C9A15A"/>
                </a:solidFill>
                <a:latin typeface="Cambria" pitchFamily="34" charset="0"/>
                <a:ea typeface="Cambria" pitchFamily="34" charset="-122"/>
                <a:cs typeface="Cambria" pitchFamily="34" charset="-120"/>
              </a:rPr>
              <a:t>Certificatif</a:t>
            </a:r>
            <a:endParaRPr lang="en-US" sz="2450" dirty="0"/>
          </a:p>
        </p:txBody>
      </p:sp>
      <p:sp>
        <p:nvSpPr>
          <p:cNvPr id="12" name="Text 8"/>
          <p:cNvSpPr txBox="1"/>
          <p:nvPr/>
        </p:nvSpPr>
        <p:spPr>
          <a:xfrm>
            <a:off x="6903720" y="3657600"/>
            <a:ext cx="4389120" cy="2194560"/>
          </a:xfrm>
          <a:prstGeom prst="rect">
            <a:avLst/>
          </a:prstGeom>
          <a:noFill/>
          <a:ln/>
        </p:spPr>
        <p:txBody>
          <a:bodyPr wrap="square" lIns="0" tIns="0" rIns="0" bIns="0" rtlCol="0" anchor="t"/>
          <a:lstStyle/>
          <a:p>
            <a:pPr marL="342900" indent="-342900">
              <a:spcAft>
                <a:spcPts val="1100"/>
              </a:spcAft>
              <a:buSzPct val="100000"/>
              <a:buChar char="▪"/>
            </a:pPr>
            <a:r>
              <a:rPr lang="en-US" sz="1600" dirty="0">
                <a:solidFill>
                  <a:srgbClr val="FFFFFF"/>
                </a:solidFill>
                <a:latin typeface="Calibri" pitchFamily="34" charset="0"/>
                <a:ea typeface="Calibri" pitchFamily="34" charset="-122"/>
                <a:cs typeface="Calibri" pitchFamily="34" charset="-120"/>
              </a:rPr>
              <a:t>Épreuves cliniques objectives structurées (ECOS)</a:t>
            </a:r>
            <a:endParaRPr lang="en-US" sz="1600" dirty="0"/>
          </a:p>
          <a:p>
            <a:pPr marL="342900" indent="-342900">
              <a:spcAft>
                <a:spcPts val="1100"/>
              </a:spcAft>
              <a:buSzPct val="100000"/>
              <a:buChar char="▪"/>
            </a:pPr>
            <a:r>
              <a:rPr lang="en-US" sz="1600" dirty="0">
                <a:solidFill>
                  <a:srgbClr val="FFFFFF"/>
                </a:solidFill>
                <a:latin typeface="Calibri" pitchFamily="34" charset="0"/>
                <a:ea typeface="Calibri" pitchFamily="34" charset="-122"/>
                <a:cs typeface="Calibri" pitchFamily="34" charset="-120"/>
              </a:rPr>
              <a:t>Évaluation multi-méthodes (écrit + pratique + observé)</a:t>
            </a:r>
            <a:endParaRPr lang="en-US" sz="1600" dirty="0"/>
          </a:p>
          <a:p>
            <a:pPr marL="342900" indent="-342900">
              <a:spcAft>
                <a:spcPts val="1100"/>
              </a:spcAft>
              <a:buSzPct val="100000"/>
              <a:buChar char="▪"/>
            </a:pPr>
            <a:r>
              <a:rPr lang="en-US" sz="1600" dirty="0">
                <a:solidFill>
                  <a:srgbClr val="FFFFFF"/>
                </a:solidFill>
                <a:latin typeface="Calibri" pitchFamily="34" charset="0"/>
                <a:ea typeface="Calibri" pitchFamily="34" charset="-122"/>
                <a:cs typeface="Calibri" pitchFamily="34" charset="-120"/>
              </a:rPr>
              <a:t>Critères explicites de compétence professionnelle</a:t>
            </a:r>
            <a:endParaRPr lang="en-US" sz="1600" dirty="0"/>
          </a:p>
          <a:p>
            <a:pPr marL="342900" indent="-342900">
              <a:spcAft>
                <a:spcPts val="1100"/>
              </a:spcAft>
              <a:buSzPct val="100000"/>
              <a:buChar char="▪"/>
            </a:pPr>
            <a:r>
              <a:rPr lang="en-US" sz="1600" dirty="0">
                <a:solidFill>
                  <a:srgbClr val="FFFFFF"/>
                </a:solidFill>
                <a:latin typeface="Calibri" pitchFamily="34" charset="0"/>
                <a:ea typeface="Calibri" pitchFamily="34" charset="-122"/>
                <a:cs typeface="Calibri" pitchFamily="34" charset="-120"/>
              </a:rPr>
              <a:t>Jury pluridisciplinaire, pas seulement le score</a:t>
            </a:r>
            <a:endParaRPr lang="en-US" sz="1600" dirty="0"/>
          </a:p>
        </p:txBody>
      </p:sp>
      <p:sp>
        <p:nvSpPr>
          <p:cNvPr id="13" name="Text 9"/>
          <p:cNvSpPr txBox="1"/>
          <p:nvPr/>
        </p:nvSpPr>
        <p:spPr>
          <a:xfrm>
            <a:off x="457200" y="6510528"/>
            <a:ext cx="7315200" cy="274320"/>
          </a:xfrm>
          <a:prstGeom prst="rect">
            <a:avLst/>
          </a:prstGeom>
          <a:noFill/>
          <a:ln/>
        </p:spPr>
        <p:txBody>
          <a:bodyPr wrap="square" lIns="0" tIns="0" rIns="0" bIns="0" rtlCol="0" anchor="ctr"/>
          <a:lstStyle/>
          <a:p>
            <a:pPr marL="0" indent="0" algn="l">
              <a:buNone/>
            </a:pPr>
            <a:r>
              <a:rPr lang="en-US" sz="1200" dirty="0">
                <a:solidFill>
                  <a:srgbClr val="6B7280"/>
                </a:solidFill>
                <a:latin typeface="Calibri" pitchFamily="34" charset="0"/>
                <a:ea typeface="Calibri" pitchFamily="34" charset="-122"/>
                <a:cs typeface="Calibri" pitchFamily="34" charset="-120"/>
              </a:rPr>
              <a:t>Limites du tout cognitif en pédagogie médicale</a:t>
            </a:r>
            <a:endParaRPr lang="en-US" sz="1200" dirty="0"/>
          </a:p>
        </p:txBody>
      </p:sp>
      <p:sp>
        <p:nvSpPr>
          <p:cNvPr id="14" name="Text 10"/>
          <p:cNvSpPr txBox="1"/>
          <p:nvPr/>
        </p:nvSpPr>
        <p:spPr>
          <a:xfrm>
            <a:off x="11368735" y="6510528"/>
            <a:ext cx="365760" cy="274320"/>
          </a:xfrm>
          <a:prstGeom prst="rect">
            <a:avLst/>
          </a:prstGeom>
          <a:noFill/>
          <a:ln/>
        </p:spPr>
        <p:txBody>
          <a:bodyPr wrap="square" lIns="0" tIns="0" rIns="0" bIns="0" rtlCol="0" anchor="ctr"/>
          <a:lstStyle/>
          <a:p>
            <a:pPr marL="0" indent="0" algn="r">
              <a:buNone/>
            </a:pPr>
            <a:r>
              <a:rPr lang="en-US" sz="1200" dirty="0">
                <a:solidFill>
                  <a:srgbClr val="6B7280"/>
                </a:solidFill>
                <a:latin typeface="Calibri" pitchFamily="34" charset="0"/>
                <a:ea typeface="Calibri" pitchFamily="34" charset="-122"/>
                <a:cs typeface="Calibri" pitchFamily="34" charset="-120"/>
              </a:rPr>
              <a:t>10</a:t>
            </a:r>
            <a:endParaRPr lang="en-US" sz="1200" dirty="0"/>
          </a:p>
        </p:txBody>
      </p:sp>
    </p:spTree>
    <p:extLst>
      <p:ext uri="{BB962C8B-B14F-4D97-AF65-F5344CB8AC3E}">
        <p14:creationId xmlns:p14="http://schemas.microsoft.com/office/powerpoint/2010/main" val="846608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E2761"/>
        </a:solidFill>
        <a:effectLst/>
      </p:bgPr>
    </p:bg>
    <p:spTree>
      <p:nvGrpSpPr>
        <p:cNvPr id="1" name=""/>
        <p:cNvGrpSpPr/>
        <p:nvPr/>
      </p:nvGrpSpPr>
      <p:grpSpPr>
        <a:xfrm>
          <a:off x="0" y="0"/>
          <a:ext cx="0" cy="0"/>
          <a:chOff x="0" y="0"/>
          <a:chExt cx="0" cy="0"/>
        </a:xfrm>
      </p:grpSpPr>
      <p:sp>
        <p:nvSpPr>
          <p:cNvPr id="3" name="Shape 0"/>
          <p:cNvSpPr/>
          <p:nvPr/>
        </p:nvSpPr>
        <p:spPr>
          <a:xfrm>
            <a:off x="-1463040" y="4754880"/>
            <a:ext cx="4114800" cy="4114800"/>
          </a:xfrm>
          <a:prstGeom prst="ellipse">
            <a:avLst/>
          </a:prstGeom>
          <a:solidFill>
            <a:srgbClr val="141A47"/>
          </a:solidFill>
          <a:ln/>
        </p:spPr>
        <p:txBody>
          <a:bodyPr/>
          <a:lstStyle/>
          <a:p>
            <a:endParaRPr lang="fr-FR"/>
          </a:p>
        </p:txBody>
      </p:sp>
      <p:sp>
        <p:nvSpPr>
          <p:cNvPr id="4" name="Text 1"/>
          <p:cNvSpPr txBox="1"/>
          <p:nvPr/>
        </p:nvSpPr>
        <p:spPr>
          <a:xfrm>
            <a:off x="640080" y="548640"/>
            <a:ext cx="5486400" cy="365760"/>
          </a:xfrm>
          <a:prstGeom prst="rect">
            <a:avLst/>
          </a:prstGeom>
          <a:noFill/>
          <a:ln/>
        </p:spPr>
        <p:txBody>
          <a:bodyPr wrap="square" lIns="0" tIns="0" rIns="0" bIns="0" rtlCol="0" anchor="ctr"/>
          <a:lstStyle/>
          <a:p>
            <a:pPr marL="0" indent="0">
              <a:buNone/>
            </a:pPr>
            <a:r>
              <a:rPr lang="en-US" sz="1750" b="1" kern="0" spc="200" dirty="0">
                <a:solidFill>
                  <a:srgbClr val="C9A15A"/>
                </a:solidFill>
                <a:latin typeface="Calibri" pitchFamily="34" charset="0"/>
                <a:ea typeface="Calibri" pitchFamily="34" charset="-122"/>
                <a:cs typeface="Calibri" pitchFamily="34" charset="-120"/>
              </a:rPr>
              <a:t>CONCLUSION</a:t>
            </a:r>
            <a:endParaRPr lang="en-US" sz="1750" dirty="0"/>
          </a:p>
        </p:txBody>
      </p:sp>
      <p:sp>
        <p:nvSpPr>
          <p:cNvPr id="5" name="Text 2"/>
          <p:cNvSpPr txBox="1"/>
          <p:nvPr/>
        </p:nvSpPr>
        <p:spPr>
          <a:xfrm>
            <a:off x="640080" y="960120"/>
            <a:ext cx="10881360" cy="822960"/>
          </a:xfrm>
          <a:prstGeom prst="rect">
            <a:avLst/>
          </a:prstGeom>
          <a:noFill/>
          <a:ln/>
        </p:spPr>
        <p:txBody>
          <a:bodyPr wrap="square" lIns="0" tIns="0" rIns="0" bIns="0"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La cognition est nécessaire, elle n’est pas suffisante</a:t>
            </a:r>
            <a:endParaRPr lang="en-US" sz="3000" dirty="0"/>
          </a:p>
        </p:txBody>
      </p:sp>
      <p:sp>
        <p:nvSpPr>
          <p:cNvPr id="6" name="Shape 3"/>
          <p:cNvSpPr/>
          <p:nvPr/>
        </p:nvSpPr>
        <p:spPr>
          <a:xfrm>
            <a:off x="685800" y="2103120"/>
            <a:ext cx="310896" cy="310896"/>
          </a:xfrm>
          <a:prstGeom prst="ellipse">
            <a:avLst/>
          </a:prstGeom>
          <a:solidFill>
            <a:srgbClr val="C9A15A"/>
          </a:solidFill>
          <a:ln/>
        </p:spPr>
        <p:txBody>
          <a:bodyPr/>
          <a:lstStyle/>
          <a:p>
            <a:endParaRPr lang="fr-FR"/>
          </a:p>
        </p:txBody>
      </p:sp>
      <p:sp>
        <p:nvSpPr>
          <p:cNvPr id="7" name="Text 4"/>
          <p:cNvSpPr txBox="1"/>
          <p:nvPr/>
        </p:nvSpPr>
        <p:spPr>
          <a:xfrm>
            <a:off x="685800" y="2103120"/>
            <a:ext cx="310896" cy="310896"/>
          </a:xfrm>
          <a:prstGeom prst="rect">
            <a:avLst/>
          </a:prstGeom>
          <a:noFill/>
          <a:ln/>
        </p:spPr>
        <p:txBody>
          <a:bodyPr wrap="square" lIns="0" tIns="0" rIns="0" bIns="0" rtlCol="0" anchor="ctr"/>
          <a:lstStyle/>
          <a:p>
            <a:pPr marL="0" indent="0" algn="ctr">
              <a:buNone/>
            </a:pPr>
            <a:r>
              <a:rPr lang="en-US" sz="1600" b="1" dirty="0">
                <a:solidFill>
                  <a:srgbClr val="1E2761"/>
                </a:solidFill>
                <a:latin typeface="Cambria" pitchFamily="34" charset="0"/>
                <a:ea typeface="Cambria" pitchFamily="34" charset="-122"/>
                <a:cs typeface="Cambria" pitchFamily="34" charset="-120"/>
              </a:rPr>
              <a:t>1</a:t>
            </a:r>
            <a:endParaRPr lang="en-US" sz="1600" dirty="0"/>
          </a:p>
        </p:txBody>
      </p:sp>
      <p:sp>
        <p:nvSpPr>
          <p:cNvPr id="8" name="Text 5"/>
          <p:cNvSpPr txBox="1"/>
          <p:nvPr/>
        </p:nvSpPr>
        <p:spPr>
          <a:xfrm>
            <a:off x="1188720" y="2011680"/>
            <a:ext cx="10241280" cy="548640"/>
          </a:xfrm>
          <a:prstGeom prst="rect">
            <a:avLst/>
          </a:prstGeom>
          <a:noFill/>
          <a:ln/>
        </p:spPr>
        <p:txBody>
          <a:bodyPr wrap="square" lIns="0" tIns="0" rIns="0" bIns="0" rtlCol="0" anchor="ctr"/>
          <a:lstStyle/>
          <a:p>
            <a:pPr marL="0" indent="0">
              <a:buNone/>
            </a:pPr>
            <a:r>
              <a:rPr lang="en-US" sz="1900" dirty="0">
                <a:solidFill>
                  <a:srgbClr val="FFFFFF"/>
                </a:solidFill>
                <a:latin typeface="Calibri" pitchFamily="34" charset="0"/>
                <a:ea typeface="Calibri" pitchFamily="34" charset="-122"/>
                <a:cs typeface="Calibri" pitchFamily="34" charset="-120"/>
              </a:rPr>
              <a:t>Le « tout cognitif » expose la formation médicale à produire des savoirs sans compétence incarnée.</a:t>
            </a:r>
            <a:endParaRPr lang="en-US" sz="1900" dirty="0"/>
          </a:p>
        </p:txBody>
      </p:sp>
      <p:sp>
        <p:nvSpPr>
          <p:cNvPr id="9" name="Shape 6"/>
          <p:cNvSpPr/>
          <p:nvPr/>
        </p:nvSpPr>
        <p:spPr>
          <a:xfrm>
            <a:off x="685800" y="2971800"/>
            <a:ext cx="310896" cy="310896"/>
          </a:xfrm>
          <a:prstGeom prst="ellipse">
            <a:avLst/>
          </a:prstGeom>
          <a:solidFill>
            <a:srgbClr val="C9A15A"/>
          </a:solidFill>
          <a:ln/>
        </p:spPr>
        <p:txBody>
          <a:bodyPr/>
          <a:lstStyle/>
          <a:p>
            <a:endParaRPr lang="fr-FR"/>
          </a:p>
        </p:txBody>
      </p:sp>
      <p:sp>
        <p:nvSpPr>
          <p:cNvPr id="10" name="Text 7"/>
          <p:cNvSpPr txBox="1"/>
          <p:nvPr/>
        </p:nvSpPr>
        <p:spPr>
          <a:xfrm>
            <a:off x="685800" y="2971800"/>
            <a:ext cx="310896" cy="310896"/>
          </a:xfrm>
          <a:prstGeom prst="rect">
            <a:avLst/>
          </a:prstGeom>
          <a:noFill/>
          <a:ln/>
        </p:spPr>
        <p:txBody>
          <a:bodyPr wrap="square" lIns="0" tIns="0" rIns="0" bIns="0" rtlCol="0" anchor="ctr"/>
          <a:lstStyle/>
          <a:p>
            <a:pPr marL="0" indent="0" algn="ctr">
              <a:buNone/>
            </a:pPr>
            <a:r>
              <a:rPr lang="en-US" sz="1600" b="1" dirty="0">
                <a:solidFill>
                  <a:srgbClr val="1E2761"/>
                </a:solidFill>
                <a:latin typeface="Cambria" pitchFamily="34" charset="0"/>
                <a:ea typeface="Cambria" pitchFamily="34" charset="-122"/>
                <a:cs typeface="Cambria" pitchFamily="34" charset="-120"/>
              </a:rPr>
              <a:t>2</a:t>
            </a:r>
            <a:endParaRPr lang="en-US" sz="1600" dirty="0"/>
          </a:p>
        </p:txBody>
      </p:sp>
      <p:sp>
        <p:nvSpPr>
          <p:cNvPr id="11" name="Text 8"/>
          <p:cNvSpPr txBox="1"/>
          <p:nvPr/>
        </p:nvSpPr>
        <p:spPr>
          <a:xfrm>
            <a:off x="1188720" y="2880360"/>
            <a:ext cx="10241280" cy="548640"/>
          </a:xfrm>
          <a:prstGeom prst="rect">
            <a:avLst/>
          </a:prstGeom>
          <a:noFill/>
          <a:ln/>
        </p:spPr>
        <p:txBody>
          <a:bodyPr wrap="square" lIns="0" tIns="0" rIns="0" bIns="0" rtlCol="0" anchor="ctr"/>
          <a:lstStyle/>
          <a:p>
            <a:pPr marL="0" indent="0">
              <a:buNone/>
            </a:pPr>
            <a:r>
              <a:rPr lang="en-US" sz="1900" dirty="0">
                <a:solidFill>
                  <a:srgbClr val="FFFFFF"/>
                </a:solidFill>
                <a:latin typeface="Calibri" pitchFamily="34" charset="0"/>
                <a:ea typeface="Calibri" pitchFamily="34" charset="-122"/>
                <a:cs typeface="Calibri" pitchFamily="34" charset="-120"/>
              </a:rPr>
              <a:t>L’enjeu du numérique doit servir l’équilibre pédagogique, non l’accentuer.</a:t>
            </a:r>
            <a:endParaRPr lang="en-US" sz="1900" dirty="0"/>
          </a:p>
        </p:txBody>
      </p:sp>
      <p:sp>
        <p:nvSpPr>
          <p:cNvPr id="12" name="Shape 9"/>
          <p:cNvSpPr/>
          <p:nvPr/>
        </p:nvSpPr>
        <p:spPr>
          <a:xfrm>
            <a:off x="685800" y="3840480"/>
            <a:ext cx="310896" cy="310896"/>
          </a:xfrm>
          <a:prstGeom prst="ellipse">
            <a:avLst/>
          </a:prstGeom>
          <a:solidFill>
            <a:srgbClr val="C9A15A"/>
          </a:solidFill>
          <a:ln/>
        </p:spPr>
        <p:txBody>
          <a:bodyPr/>
          <a:lstStyle/>
          <a:p>
            <a:endParaRPr lang="fr-FR"/>
          </a:p>
        </p:txBody>
      </p:sp>
      <p:sp>
        <p:nvSpPr>
          <p:cNvPr id="13" name="Text 10"/>
          <p:cNvSpPr txBox="1"/>
          <p:nvPr/>
        </p:nvSpPr>
        <p:spPr>
          <a:xfrm>
            <a:off x="685800" y="3840480"/>
            <a:ext cx="310896" cy="310896"/>
          </a:xfrm>
          <a:prstGeom prst="rect">
            <a:avLst/>
          </a:prstGeom>
          <a:noFill/>
          <a:ln/>
        </p:spPr>
        <p:txBody>
          <a:bodyPr wrap="square" lIns="0" tIns="0" rIns="0" bIns="0" rtlCol="0" anchor="ctr"/>
          <a:lstStyle/>
          <a:p>
            <a:pPr marL="0" indent="0" algn="ctr">
              <a:buNone/>
            </a:pPr>
            <a:r>
              <a:rPr lang="en-US" sz="1600" b="1" dirty="0">
                <a:solidFill>
                  <a:srgbClr val="1E2761"/>
                </a:solidFill>
                <a:latin typeface="Cambria" pitchFamily="34" charset="0"/>
                <a:ea typeface="Cambria" pitchFamily="34" charset="-122"/>
                <a:cs typeface="Cambria" pitchFamily="34" charset="-120"/>
              </a:rPr>
              <a:t>3</a:t>
            </a:r>
            <a:endParaRPr lang="en-US" sz="1600" dirty="0"/>
          </a:p>
        </p:txBody>
      </p:sp>
      <p:sp>
        <p:nvSpPr>
          <p:cNvPr id="14" name="Text 11"/>
          <p:cNvSpPr txBox="1"/>
          <p:nvPr/>
        </p:nvSpPr>
        <p:spPr>
          <a:xfrm>
            <a:off x="1188720" y="3749040"/>
            <a:ext cx="10241280" cy="548640"/>
          </a:xfrm>
          <a:prstGeom prst="rect">
            <a:avLst/>
          </a:prstGeom>
          <a:noFill/>
          <a:ln/>
        </p:spPr>
        <p:txBody>
          <a:bodyPr wrap="square" lIns="0" tIns="0" rIns="0" bIns="0" rtlCol="0" anchor="ctr"/>
          <a:lstStyle/>
          <a:p>
            <a:pPr marL="0" indent="0">
              <a:buNone/>
            </a:pPr>
            <a:r>
              <a:rPr lang="en-US" sz="1900" dirty="0">
                <a:solidFill>
                  <a:srgbClr val="FFFFFF"/>
                </a:solidFill>
                <a:latin typeface="Calibri" pitchFamily="34" charset="0"/>
                <a:ea typeface="Calibri" pitchFamily="34" charset="-122"/>
                <a:cs typeface="Calibri" pitchFamily="34" charset="-120"/>
              </a:rPr>
              <a:t>Le formatif et le certificatif gagnent à évaluer conjointement savoir, savoir-faire et savoir-être.</a:t>
            </a:r>
            <a:endParaRPr lang="en-US" sz="1900" dirty="0"/>
          </a:p>
        </p:txBody>
      </p:sp>
      <p:sp>
        <p:nvSpPr>
          <p:cNvPr id="15" name="Shape 12"/>
          <p:cNvSpPr/>
          <p:nvPr/>
        </p:nvSpPr>
        <p:spPr>
          <a:xfrm>
            <a:off x="685800" y="4709160"/>
            <a:ext cx="310896" cy="310896"/>
          </a:xfrm>
          <a:prstGeom prst="ellipse">
            <a:avLst/>
          </a:prstGeom>
          <a:solidFill>
            <a:srgbClr val="C9A15A"/>
          </a:solidFill>
          <a:ln/>
        </p:spPr>
        <p:txBody>
          <a:bodyPr/>
          <a:lstStyle/>
          <a:p>
            <a:endParaRPr lang="fr-FR"/>
          </a:p>
        </p:txBody>
      </p:sp>
      <p:sp>
        <p:nvSpPr>
          <p:cNvPr id="16" name="Text 13"/>
          <p:cNvSpPr txBox="1"/>
          <p:nvPr/>
        </p:nvSpPr>
        <p:spPr>
          <a:xfrm>
            <a:off x="685800" y="4709160"/>
            <a:ext cx="310896" cy="310896"/>
          </a:xfrm>
          <a:prstGeom prst="rect">
            <a:avLst/>
          </a:prstGeom>
          <a:noFill/>
          <a:ln/>
        </p:spPr>
        <p:txBody>
          <a:bodyPr wrap="square" lIns="0" tIns="0" rIns="0" bIns="0" rtlCol="0" anchor="ctr"/>
          <a:lstStyle/>
          <a:p>
            <a:pPr marL="0" indent="0" algn="ctr">
              <a:buNone/>
            </a:pPr>
            <a:r>
              <a:rPr lang="en-US" sz="1600" b="1" dirty="0">
                <a:solidFill>
                  <a:srgbClr val="1E2761"/>
                </a:solidFill>
                <a:latin typeface="Cambria" pitchFamily="34" charset="0"/>
                <a:ea typeface="Cambria" pitchFamily="34" charset="-122"/>
                <a:cs typeface="Cambria" pitchFamily="34" charset="-120"/>
              </a:rPr>
              <a:t>4</a:t>
            </a:r>
            <a:endParaRPr lang="en-US" sz="1600" dirty="0"/>
          </a:p>
        </p:txBody>
      </p:sp>
      <p:sp>
        <p:nvSpPr>
          <p:cNvPr id="17" name="Text 14"/>
          <p:cNvSpPr txBox="1"/>
          <p:nvPr/>
        </p:nvSpPr>
        <p:spPr>
          <a:xfrm>
            <a:off x="1188720" y="4617720"/>
            <a:ext cx="10241280" cy="548640"/>
          </a:xfrm>
          <a:prstGeom prst="rect">
            <a:avLst/>
          </a:prstGeom>
          <a:noFill/>
          <a:ln/>
        </p:spPr>
        <p:txBody>
          <a:bodyPr wrap="square" lIns="0" tIns="0" rIns="0" bIns="0" rtlCol="0" anchor="ctr"/>
          <a:lstStyle/>
          <a:p>
            <a:pPr marL="0" indent="0">
              <a:buNone/>
            </a:pPr>
            <a:r>
              <a:rPr lang="en-US" sz="1900" dirty="0">
                <a:solidFill>
                  <a:srgbClr val="FFFFFF"/>
                </a:solidFill>
                <a:latin typeface="Calibri" pitchFamily="34" charset="0"/>
                <a:ea typeface="Calibri" pitchFamily="34" charset="-122"/>
                <a:cs typeface="Calibri" pitchFamily="34" charset="-120"/>
              </a:rPr>
              <a:t>Former un médecin, c’est former une personne compétente — pas seulement une mémoire performante.</a:t>
            </a:r>
            <a:endParaRPr lang="en-US" sz="1900" dirty="0"/>
          </a:p>
        </p:txBody>
      </p:sp>
      <p:sp>
        <p:nvSpPr>
          <p:cNvPr id="18" name="Text 15"/>
          <p:cNvSpPr txBox="1"/>
          <p:nvPr/>
        </p:nvSpPr>
        <p:spPr>
          <a:xfrm>
            <a:off x="457200" y="6510528"/>
            <a:ext cx="7315200" cy="274320"/>
          </a:xfrm>
          <a:prstGeom prst="rect">
            <a:avLst/>
          </a:prstGeom>
          <a:noFill/>
          <a:ln/>
        </p:spPr>
        <p:txBody>
          <a:bodyPr wrap="square" lIns="0" tIns="0" rIns="0" bIns="0" rtlCol="0" anchor="ctr"/>
          <a:lstStyle/>
          <a:p>
            <a:pPr marL="0" indent="0" algn="l">
              <a:buNone/>
            </a:pPr>
            <a:r>
              <a:rPr lang="en-US" sz="1200" dirty="0">
                <a:solidFill>
                  <a:srgbClr val="CADCFC"/>
                </a:solidFill>
                <a:latin typeface="Calibri" pitchFamily="34" charset="0"/>
                <a:ea typeface="Calibri" pitchFamily="34" charset="-122"/>
                <a:cs typeface="Calibri" pitchFamily="34" charset="-120"/>
              </a:rPr>
              <a:t>Limites du tout cognitif en pédagogie médicale</a:t>
            </a:r>
            <a:endParaRPr lang="en-US" sz="1200" dirty="0"/>
          </a:p>
        </p:txBody>
      </p:sp>
      <p:sp>
        <p:nvSpPr>
          <p:cNvPr id="19" name="Text 16"/>
          <p:cNvSpPr txBox="1"/>
          <p:nvPr/>
        </p:nvSpPr>
        <p:spPr>
          <a:xfrm>
            <a:off x="11368735" y="6510528"/>
            <a:ext cx="365760" cy="274320"/>
          </a:xfrm>
          <a:prstGeom prst="rect">
            <a:avLst/>
          </a:prstGeom>
          <a:noFill/>
          <a:ln/>
        </p:spPr>
        <p:txBody>
          <a:bodyPr wrap="square" lIns="0" tIns="0" rIns="0" bIns="0" rtlCol="0" anchor="ctr"/>
          <a:lstStyle/>
          <a:p>
            <a:pPr marL="0" indent="0" algn="r">
              <a:buNone/>
            </a:pPr>
            <a:r>
              <a:rPr lang="en-US" sz="1200" dirty="0">
                <a:solidFill>
                  <a:srgbClr val="CADCFC"/>
                </a:solidFill>
                <a:latin typeface="Calibri" pitchFamily="34" charset="0"/>
                <a:ea typeface="Calibri" pitchFamily="34" charset="-122"/>
                <a:cs typeface="Calibri" pitchFamily="34" charset="-120"/>
              </a:rPr>
              <a:t>11</a:t>
            </a:r>
            <a:endParaRPr lang="en-US" sz="1200" dirty="0"/>
          </a:p>
        </p:txBody>
      </p:sp>
    </p:spTree>
    <p:extLst>
      <p:ext uri="{BB962C8B-B14F-4D97-AF65-F5344CB8AC3E}">
        <p14:creationId xmlns:p14="http://schemas.microsoft.com/office/powerpoint/2010/main" val="3093638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E2761"/>
        </a:solidFill>
        <a:effectLst/>
      </p:bgPr>
    </p:bg>
    <p:spTree>
      <p:nvGrpSpPr>
        <p:cNvPr id="1" name=""/>
        <p:cNvGrpSpPr/>
        <p:nvPr/>
      </p:nvGrpSpPr>
      <p:grpSpPr>
        <a:xfrm>
          <a:off x="0" y="0"/>
          <a:ext cx="0" cy="0"/>
          <a:chOff x="0" y="0"/>
          <a:chExt cx="0" cy="0"/>
        </a:xfrm>
      </p:grpSpPr>
      <p:sp>
        <p:nvSpPr>
          <p:cNvPr id="3" name="Shape 0"/>
          <p:cNvSpPr/>
          <p:nvPr/>
        </p:nvSpPr>
        <p:spPr>
          <a:xfrm>
            <a:off x="9966960" y="-1645920"/>
            <a:ext cx="4572000" cy="4572000"/>
          </a:xfrm>
          <a:prstGeom prst="ellipse">
            <a:avLst/>
          </a:prstGeom>
          <a:solidFill>
            <a:srgbClr val="141A47"/>
          </a:solidFill>
          <a:ln/>
        </p:spPr>
        <p:txBody>
          <a:bodyPr/>
          <a:lstStyle/>
          <a:p>
            <a:endParaRPr lang="fr-FR"/>
          </a:p>
        </p:txBody>
      </p:sp>
      <p:pic>
        <p:nvPicPr>
          <p:cNvPr id="4" name="Image 0" descr="/home/claude/seminaire/icons/gradcap_gold.png"/>
          <p:cNvPicPr>
            <a:picLocks noChangeAspect="1"/>
          </p:cNvPicPr>
          <p:nvPr/>
        </p:nvPicPr>
        <p:blipFill>
          <a:blip r:embed="rId3"/>
          <a:stretch>
            <a:fillRect/>
          </a:stretch>
        </p:blipFill>
        <p:spPr>
          <a:xfrm>
            <a:off x="5592928" y="2011680"/>
            <a:ext cx="1005840" cy="1005840"/>
          </a:xfrm>
          <a:prstGeom prst="rect">
            <a:avLst/>
          </a:prstGeom>
        </p:spPr>
      </p:pic>
      <p:sp>
        <p:nvSpPr>
          <p:cNvPr id="5" name="Text 1"/>
          <p:cNvSpPr txBox="1"/>
          <p:nvPr/>
        </p:nvSpPr>
        <p:spPr>
          <a:xfrm>
            <a:off x="731520" y="3246120"/>
            <a:ext cx="10698480" cy="822960"/>
          </a:xfrm>
          <a:prstGeom prst="rect">
            <a:avLst/>
          </a:prstGeom>
          <a:noFill/>
          <a:ln/>
        </p:spPr>
        <p:txBody>
          <a:bodyPr wrap="square" lIns="0" tIns="0" rIns="0" bIns="0" rtlCol="0" anchor="ctr"/>
          <a:lstStyle/>
          <a:p>
            <a:pPr marL="0" indent="0" algn="ctr">
              <a:buNone/>
            </a:pPr>
            <a:r>
              <a:rPr lang="en-US" sz="3700" b="1" dirty="0">
                <a:solidFill>
                  <a:srgbClr val="FFFFFF"/>
                </a:solidFill>
                <a:latin typeface="Cambria" pitchFamily="34" charset="0"/>
                <a:ea typeface="Cambria" pitchFamily="34" charset="-122"/>
                <a:cs typeface="Cambria" pitchFamily="34" charset="-120"/>
              </a:rPr>
              <a:t>Merci de votre attention</a:t>
            </a:r>
            <a:endParaRPr lang="en-US" sz="3700" dirty="0"/>
          </a:p>
        </p:txBody>
      </p:sp>
      <p:sp>
        <p:nvSpPr>
          <p:cNvPr id="6" name="Text 2"/>
          <p:cNvSpPr txBox="1"/>
          <p:nvPr/>
        </p:nvSpPr>
        <p:spPr>
          <a:xfrm>
            <a:off x="731520" y="4023360"/>
            <a:ext cx="10698480" cy="457200"/>
          </a:xfrm>
          <a:prstGeom prst="rect">
            <a:avLst/>
          </a:prstGeom>
          <a:noFill/>
          <a:ln/>
        </p:spPr>
        <p:txBody>
          <a:bodyPr wrap="square" lIns="0" tIns="0" rIns="0" bIns="0" rtlCol="0" anchor="ctr"/>
          <a:lstStyle/>
          <a:p>
            <a:pPr marL="0" indent="0" algn="ctr">
              <a:buNone/>
            </a:pPr>
            <a:r>
              <a:rPr lang="en-US" sz="2150" i="1" dirty="0">
                <a:solidFill>
                  <a:srgbClr val="CADCFC"/>
                </a:solidFill>
                <a:latin typeface="Calibri" pitchFamily="34" charset="0"/>
                <a:ea typeface="Calibri" pitchFamily="34" charset="-122"/>
                <a:cs typeface="Calibri" pitchFamily="34" charset="-120"/>
              </a:rPr>
              <a:t>Questions et discussion</a:t>
            </a:r>
            <a:endParaRPr lang="en-US" sz="2150" dirty="0"/>
          </a:p>
        </p:txBody>
      </p:sp>
      <p:sp>
        <p:nvSpPr>
          <p:cNvPr id="7" name="Shape 3"/>
          <p:cNvSpPr/>
          <p:nvPr/>
        </p:nvSpPr>
        <p:spPr>
          <a:xfrm>
            <a:off x="4998568" y="4709160"/>
            <a:ext cx="2194560" cy="0"/>
          </a:xfrm>
          <a:prstGeom prst="line">
            <a:avLst/>
          </a:prstGeom>
          <a:noFill/>
          <a:ln w="31750">
            <a:solidFill>
              <a:srgbClr val="C9A15A"/>
            </a:solidFill>
            <a:prstDash val="solid"/>
          </a:ln>
        </p:spPr>
        <p:txBody>
          <a:bodyPr/>
          <a:lstStyle/>
          <a:p>
            <a:endParaRPr lang="fr-FR"/>
          </a:p>
        </p:txBody>
      </p:sp>
    </p:spTree>
    <p:extLst>
      <p:ext uri="{BB962C8B-B14F-4D97-AF65-F5344CB8AC3E}">
        <p14:creationId xmlns:p14="http://schemas.microsoft.com/office/powerpoint/2010/main" val="28137337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7">
    <wetp:webextensionref xmlns:r="http://schemas.openxmlformats.org/officeDocument/2006/relationships" r:id="rId1"/>
  </wetp:taskpane>
  <wetp:taskpane dockstate="right" visibility="0" width="525" row="8">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67FA1579-E522-4E70-8946-0AD49D460374}">
  <we:reference id="wa200010725" version="1.0.0.1" store="en-US" storeType="OMEX"/>
  <we:alternateReferences>
    <we:reference id="WA200010725" version="1.0.0.1" store="" storeType="OMEX"/>
  </we:alternateReferences>
  <we:properties>
    <we:property name="claude.fileId" value="&quot;f39be9c7-a9ce-4595-beb9-63958f824d58&quot;"/>
  </we:properties>
  <we:bindings/>
  <we:snapshot xmlns:r="http://schemas.openxmlformats.org/officeDocument/2006/relationships"/>
</we:webextension>
</file>

<file path=ppt/webextensions/webextension2.xml><?xml version="1.0" encoding="utf-8"?>
<we:webextension xmlns:we="http://schemas.microsoft.com/office/webextensions/webextension/2010/11" id="{4C043D63-1621-47E4-A37F-AFA1CFF7765A}">
  <we:reference id="wa200010001" version="1.0.0.1" store="en-US" storeType="OMEX"/>
  <we:alternateReferences>
    <we:reference id="WA200010001" version="1.0.0.1" store="" storeType="OMEX"/>
  </we:alternateReferences>
  <we:properties>
    <we:property name="claude.fileId" value="&quot;568078a5-fe60-492e-9638-5315c6dd8fb1&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419</TotalTime>
  <Words>2335</Words>
  <Application>Microsoft Office PowerPoint</Application>
  <PresentationFormat>Grand écran</PresentationFormat>
  <Paragraphs>197</Paragraphs>
  <Slides>13</Slides>
  <Notes>13</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13</vt:i4>
      </vt:variant>
    </vt:vector>
  </HeadingPairs>
  <TitlesOfParts>
    <vt:vector size="17" baseType="lpstr">
      <vt:lpstr>Arial</vt:lpstr>
      <vt:lpstr>Calibri</vt:lpstr>
      <vt:lpstr>Cambria</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Etienne Atenguena</cp:lastModifiedBy>
  <cp:revision>2</cp:revision>
  <dcterms:created xsi:type="dcterms:W3CDTF">2026-09-16T21:45:40Z</dcterms:created>
  <dcterms:modified xsi:type="dcterms:W3CDTF">2026-09-17T07:19:19Z</dcterms:modified>
</cp:coreProperties>
</file>