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9" r:id="rId23"/>
    <p:sldId id="280" r:id="rId24"/>
    <p:sldId id="276" r:id="rId25"/>
    <p:sldId id="281" r:id="rId26"/>
    <p:sldId id="283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742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Accueil : mot de bienvenue, tour de table éclair (attentes + le cours que chacun souhaite transformer), avant d'enchaîner sur les objectifs et le déroulé.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Lire l'objectif à voix haute puis reformuler simplement : « À la fin, vous repartez avec un bout de cours transformé, et vous savez expliquer pourquoi vous l'avez fait ainsi. 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Ces 5 niveaux sont détaillés avec formulation SMART complète dans la fiche pédagogique remise (section Objectifs).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Ces objectifs portent sur l'attitude et l'engagement des participants, pas seulement sur ce qu'ils savent faire — à observer pendant l'atelier plutôt qu'à évaluer formellement.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Rappeler que le savoir-être (posture critique face à l'IA) compte autant que la production technique — c'est ce que mesurera la restitution.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que le créneau est resserré sur 2h : insister sur l'importance de démarrer et finir chaque étape à l'heure indiquée.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que le créneau est resserré sur 2h : insister sur l'importance de démarrer et finir chaque étape à l'heure indiquée.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09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depuis le diagnostic partagé : « Vous venez de lister ce qui bloque dans le cours magistral classique. Voyons maintenant un cadre pour agir, puis les règles du jeu pour utiliser l'IA sans risque. 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Annoncer le plan à l'oral en 15 secondes avant de démarrer la partie 1 : cela cadre l'attention du groupe pour les 15 minutes qui suivent.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Rester factuel et nuancé : le CM garde un intérêt réel (grands effectifs, socle commun) — l'objectif n'est pas de le supprimer mais de le compléter. Éviter le chiffre '10-15 min d'attention', contesté scientifiquement (Bradbury, 2016) : parler plutôt d'une attention qui fluctue sans réactivation.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Chiffres à commenter à l'oral : 33,8% d'échec en cours magistral pur contre 21,8% avec pédagogie active. Insister : on garde le contenu du CM, on change la manière de le faire vivre en séance.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 flash à la salle : « Dans votre dernier cours magistral, à quel moment un étudiant a-t-il vraiment fait quelque chose, plutôt qu'écouté ? 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raisonnement clinique ne s'apprend pas en écoutant : il se construit en le pratiquant, avec retour immédiat sur les erreurs.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Ruben Puentedura, 2010. Insister : l'échelle n'est pas une obligation de progresser jusqu'au bout — c'est un repère pour savoir où on se situe.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Ces deux niveaux ne changent pas la pédagogie : ils modernisent la forme, pas le fond. Ce n'est pas l'objectif de l'atelier.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C'est le repère à donner avant la pratique : si leur séquence reste au niveau Substitution/Augmentation, ce n'est pas un échec, mais ce n'est pas encore l'objectif visé.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: on vient de voir où on veut aller (SAMR). Voyons maintenant comment ne pas se faire piéger par l'outil qui va nous y amener.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Ces 3 principes seront rappelés à chaque usage de l'IA pendant l'atelier, et figurent dans l'Annexe E de la fiche remise.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HAS le formule clairement : les réponses d'une IA générative ne sont pas garanties vraies, c'est ce que l'outil juge le plus probable statistiquement.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Exemple à donner si le temps le permet : une IA entraînée majoritairement sur des données occidentales peut sous-représenter certaines présentations cliniques régionales.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Rappeler que les outils grand public gratuits peuvent réutiliser les données saisies : le réflexe d'anonymisation doit être systématique, pas seulement pour les cas complexes.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810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3428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Enchaîner directement sur la démonstration guidée (14h05–14h25) : projeter l'écran et commenter chaque prompt en le tapant en direct.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80859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435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79992" y="-1280160"/>
            <a:ext cx="3840480" cy="3840480"/>
          </a:xfrm>
          <a:prstGeom prst="ellipse">
            <a:avLst/>
          </a:prstGeom>
          <a:solidFill>
            <a:srgbClr val="EAF7FE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480560"/>
            <a:ext cx="3291840" cy="3291840"/>
          </a:xfrm>
          <a:prstGeom prst="ellipse">
            <a:avLst/>
          </a:prstGeom>
          <a:solidFill>
            <a:srgbClr val="EAF7FE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737360"/>
            <a:ext cx="107259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ATELIER PRATIQUE I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788920"/>
            <a:ext cx="107259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Sous-atelier 1 — Transformer un cours magistral en séquence active à l'aide de l'IA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703320"/>
            <a:ext cx="10725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2400" dirty="0" smtClean="0">
                <a:latin typeface="Arial Black" panose="020B0A04020102020204" pitchFamily="34" charset="0"/>
              </a:rPr>
              <a:t>Séminaire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r>
              <a:rPr lang="fr-FR" sz="2400" dirty="0" smtClean="0">
                <a:latin typeface="Arial Black" panose="020B0A04020102020204" pitchFamily="34" charset="0"/>
              </a:rPr>
              <a:t>pédagogique</a:t>
            </a:r>
            <a:r>
              <a:rPr lang="en-US" sz="2400" dirty="0" smtClean="0">
                <a:latin typeface="Arial Black" panose="020B0A04020102020204" pitchFamily="34" charset="0"/>
              </a:rPr>
              <a:t> 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31520" y="4343400"/>
            <a:ext cx="107259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000" i="1" dirty="0" err="1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Faculté</a:t>
            </a:r>
            <a:r>
              <a:rPr lang="en-US" sz="20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</a:t>
            </a:r>
            <a:r>
              <a:rPr lang="en-US" sz="2000" i="1" dirty="0" err="1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Médecine</a:t>
            </a:r>
            <a:r>
              <a:rPr lang="en-US" sz="20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et des Sciences </a:t>
            </a:r>
            <a:r>
              <a:rPr lang="en-US" sz="2000" i="1" dirty="0" err="1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Biomédicales</a:t>
            </a:r>
            <a:r>
              <a:rPr lang="en-US" sz="20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</a:t>
            </a:r>
            <a:r>
              <a:rPr lang="en-US" sz="2000" i="1" dirty="0" err="1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Université</a:t>
            </a:r>
            <a:r>
              <a:rPr lang="en-US" sz="20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Yaoundé I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4940980"/>
            <a:ext cx="10725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2400" dirty="0" smtClean="0">
                <a:latin typeface="Arial Black" panose="020B0A04020102020204" pitchFamily="34" charset="0"/>
              </a:rPr>
              <a:t>Dr MOL Henri Leonard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fr-FR" sz="2000" dirty="0" smtClean="0">
                <a:latin typeface="Arial Black" panose="020B0A04020102020204" pitchFamily="34" charset="0"/>
              </a:rPr>
              <a:t>DU de pédagogie de l’enseignement Supérieur</a:t>
            </a:r>
            <a:r>
              <a:rPr lang="fr-FR" sz="2000" dirty="0" smtClean="0">
                <a:latin typeface="Arial Black" panose="020B0A04020102020204" pitchFamily="34" charset="0"/>
              </a:rPr>
              <a:t> </a:t>
            </a:r>
            <a:endParaRPr lang="en-US" sz="20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Objectif général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011680"/>
            <a:ext cx="10515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D'ici la fin de la séance </a:t>
            </a:r>
            <a:r>
              <a:rPr lang="en-US" sz="2800" dirty="0" smtClean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participants </a:t>
            </a:r>
            <a:r>
              <a:rPr lang="fr-FR" sz="2800" dirty="0" smtClean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seront</a:t>
            </a:r>
            <a:r>
              <a:rPr lang="en-US" sz="2800" dirty="0" smtClean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capable de :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err="1" smtClean="0">
                <a:solidFill>
                  <a:srgbClr val="00AE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produire</a:t>
            </a: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de façon autonome, une </a:t>
            </a:r>
            <a:r>
              <a:rPr lang="en-US" sz="2800" b="1" dirty="0">
                <a:solidFill>
                  <a:srgbClr val="00AE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séquence active </a:t>
            </a: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partir d'un extrait de son propre cours, </a:t>
            </a:r>
            <a:r>
              <a:rPr lang="en-US" sz="2800" b="1" dirty="0">
                <a:solidFill>
                  <a:srgbClr val="00AE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s'appuyant sur </a:t>
            </a:r>
            <a:r>
              <a:rPr lang="en-US" sz="2800" b="1" dirty="0" err="1">
                <a:solidFill>
                  <a:srgbClr val="00AE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l'IA</a:t>
            </a:r>
            <a:r>
              <a:rPr lang="en-US" sz="2800" b="1" dirty="0">
                <a:solidFill>
                  <a:srgbClr val="00AE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2800" b="1" dirty="0" smtClean="0">
              <a:solidFill>
                <a:srgbClr val="FF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AE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savoir</a:t>
            </a:r>
            <a:r>
              <a:rPr lang="en-US" sz="2800" dirty="0" smtClean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</a:t>
            </a:r>
            <a:r>
              <a:rPr lang="en-US" sz="2800" b="1" dirty="0">
                <a:solidFill>
                  <a:srgbClr val="00AE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justifier les choix </a:t>
            </a: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devant le </a:t>
            </a:r>
            <a:r>
              <a:rPr lang="en-US" sz="2800" dirty="0" err="1" smtClean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Objectifs cognitifs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685800" cy="68580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783080" y="1938528"/>
            <a:ext cx="9674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Comprendre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1783080" y="2395728"/>
            <a:ext cx="9674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fr-FR" sz="2200" i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2 Limites du cours magistral </a:t>
            </a:r>
            <a:endParaRPr lang="fr-FR" sz="2200" dirty="0"/>
          </a:p>
        </p:txBody>
      </p:sp>
      <p:sp>
        <p:nvSpPr>
          <p:cNvPr id="8" name="Shape 6"/>
          <p:cNvSpPr/>
          <p:nvPr/>
        </p:nvSpPr>
        <p:spPr>
          <a:xfrm>
            <a:off x="731520" y="2880360"/>
            <a:ext cx="685800" cy="68580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31520" y="2880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2807208"/>
            <a:ext cx="9674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Appliquer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1783080" y="3264408"/>
            <a:ext cx="9674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Rédiger des </a:t>
            </a:r>
            <a:r>
              <a:rPr lang="en-US" sz="2200" i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2 prompts </a:t>
            </a:r>
            <a:r>
              <a:rPr lang="en-US" sz="22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pour l'IA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31520" y="3749040"/>
            <a:ext cx="685800" cy="68580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31520" y="37490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1783080" y="3675888"/>
            <a:ext cx="9674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Analyser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1783080" y="4133088"/>
            <a:ext cx="9674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fr-FR" sz="2200" i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Comparer en 3 points un cours avant / après transformation </a:t>
            </a:r>
            <a:endParaRPr lang="fr-FR" sz="2200" dirty="0"/>
          </a:p>
        </p:txBody>
      </p:sp>
      <p:sp>
        <p:nvSpPr>
          <p:cNvPr id="16" name="Shape 14"/>
          <p:cNvSpPr/>
          <p:nvPr/>
        </p:nvSpPr>
        <p:spPr>
          <a:xfrm>
            <a:off x="731520" y="4617720"/>
            <a:ext cx="685800" cy="68580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31520" y="46177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783080" y="4544568"/>
            <a:ext cx="9674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Évaluer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1783080" y="5001768"/>
            <a:ext cx="9674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Juger la fiabilité et les biais d'un contenu IA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731520" y="5486400"/>
            <a:ext cx="685800" cy="68580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31520" y="5486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1783080" y="5413248"/>
            <a:ext cx="9674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Créer</a:t>
            </a:r>
            <a:endParaRPr lang="en-US" sz="2800" dirty="0"/>
          </a:p>
        </p:txBody>
      </p:sp>
      <p:sp>
        <p:nvSpPr>
          <p:cNvPr id="23" name="Text 21"/>
          <p:cNvSpPr txBox="1"/>
          <p:nvPr/>
        </p:nvSpPr>
        <p:spPr>
          <a:xfrm>
            <a:off x="1783080" y="5870448"/>
            <a:ext cx="9674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i="1" dirty="0" err="1" smtClean="0">
                <a:latin typeface="Arial" pitchFamily="34" charset="0"/>
                <a:ea typeface="Arial" pitchFamily="34" charset="-122"/>
                <a:cs typeface="Arial" pitchFamily="34" charset="-120"/>
              </a:rPr>
              <a:t>Produire</a:t>
            </a:r>
            <a:r>
              <a:rPr lang="en-US" sz="2200" i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200" i="1" dirty="0" err="1" smtClean="0">
                <a:latin typeface="Arial" pitchFamily="34" charset="0"/>
                <a:ea typeface="Arial" pitchFamily="34" charset="-122"/>
                <a:cs typeface="Arial" pitchFamily="34" charset="-120"/>
              </a:rPr>
              <a:t>une</a:t>
            </a:r>
            <a:r>
              <a:rPr lang="en-US" sz="2200" i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200" i="1" dirty="0" err="1" smtClean="0">
                <a:latin typeface="Arial" pitchFamily="34" charset="0"/>
                <a:ea typeface="Arial" pitchFamily="34" charset="-122"/>
                <a:cs typeface="Arial" pitchFamily="34" charset="-120"/>
              </a:rPr>
              <a:t>séquence</a:t>
            </a:r>
            <a:r>
              <a:rPr lang="en-US" sz="2200" i="1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 active </a:t>
            </a:r>
            <a:r>
              <a:rPr lang="en-US" sz="2200" i="1" dirty="0" err="1" smtClean="0">
                <a:latin typeface="Arial" pitchFamily="34" charset="0"/>
                <a:ea typeface="Arial" pitchFamily="34" charset="-122"/>
                <a:cs typeface="Arial" pitchFamily="34" charset="-120"/>
              </a:rPr>
              <a:t>complète</a:t>
            </a:r>
            <a:endParaRPr lang="en-US" sz="2200" dirty="0"/>
          </a:p>
        </p:txBody>
      </p:sp>
      <p:sp>
        <p:nvSpPr>
          <p:cNvPr id="24" name="TextBox 23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Objectifs psycho-affectifs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731520" y="2103120"/>
            <a:ext cx="685800" cy="685800"/>
          </a:xfrm>
          <a:prstGeom prst="ellipse">
            <a:avLst/>
          </a:prstGeom>
          <a:solidFill>
            <a:srgbClr val="0B5E8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783080" y="2029968"/>
            <a:ext cx="9674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Réception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1783080" y="2487168"/>
            <a:ext cx="9674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Ouverture aux limites du cours magistral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731520" y="3154680"/>
            <a:ext cx="685800" cy="685800"/>
          </a:xfrm>
          <a:prstGeom prst="ellipse">
            <a:avLst/>
          </a:prstGeom>
          <a:solidFill>
            <a:srgbClr val="0B5E8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31520" y="31546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3081528"/>
            <a:ext cx="9674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Réponse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1783080" y="3538728"/>
            <a:ext cx="9674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Tester un outil d'IA sur son propre cours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731520" y="4206240"/>
            <a:ext cx="685800" cy="685800"/>
          </a:xfrm>
          <a:prstGeom prst="ellipse">
            <a:avLst/>
          </a:prstGeom>
          <a:solidFill>
            <a:srgbClr val="0B5E8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31520" y="42062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1783080" y="4133088"/>
            <a:ext cx="9674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Valorisation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1783080" y="4590288"/>
            <a:ext cx="9674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Exprimer un avis argumenté sur l'IA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731520" y="5257800"/>
            <a:ext cx="685800" cy="685800"/>
          </a:xfrm>
          <a:prstGeom prst="ellipse">
            <a:avLst/>
          </a:prstGeom>
          <a:solidFill>
            <a:srgbClr val="0B5E8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31520" y="52578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783080" y="5184648"/>
            <a:ext cx="9674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Organisation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1783080" y="5641848"/>
            <a:ext cx="9674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Prioriser la vérification sur la rapidité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Compétences visées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2103120"/>
            <a:ext cx="822960" cy="82296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2029968"/>
            <a:ext cx="9537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Savoirs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920240" y="2487168"/>
            <a:ext cx="95371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Pédagogie active, andragogie, modèle SAMR, éthique de l'IA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822960" cy="822960"/>
          </a:xfrm>
          <a:prstGeom prst="ellipse">
            <a:avLst/>
          </a:prstGeom>
          <a:solidFill>
            <a:srgbClr val="0B5E8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34747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3401568"/>
            <a:ext cx="9537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Savoir-faire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920240" y="3858768"/>
            <a:ext cx="95371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Prompts efficaces, activités actives créées avec l'IA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E8A6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1920240" y="4773168"/>
            <a:ext cx="9537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Savoir-être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1920240" y="5230368"/>
            <a:ext cx="95371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Esprit critique, ouverture au changement, collaboration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Déroulé de la séance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9202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13h30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2194560" y="192024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Accueil &amp; objectifs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9718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13h40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2194560" y="297180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Diagnostic partagé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02336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13h50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2194560" y="402336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Apport théorique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50749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14h05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2194560" y="507492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Démonstration IA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6309360" y="19202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14h25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7863840" y="192024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6309360" y="29718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14h35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7863840" y="297180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Atelier pratique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6309360" y="402336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15h15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7863840" y="402336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Restitution</a:t>
            </a:r>
            <a:endParaRPr lang="en-US" sz="2800" dirty="0"/>
          </a:p>
        </p:txBody>
      </p:sp>
      <p:sp>
        <p:nvSpPr>
          <p:cNvPr id="17" name="Text 15"/>
          <p:cNvSpPr txBox="1"/>
          <p:nvPr/>
        </p:nvSpPr>
        <p:spPr>
          <a:xfrm>
            <a:off x="6309360" y="50749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15h25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7863840" y="507492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Synthèse &amp; clôture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549"/>
            <a:ext cx="11769300" cy="53060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55413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79992" y="-1280160"/>
            <a:ext cx="3840480" cy="3840480"/>
          </a:xfrm>
          <a:prstGeom prst="ellipse">
            <a:avLst/>
          </a:prstGeom>
          <a:solidFill>
            <a:srgbClr val="EAF7FE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480560"/>
            <a:ext cx="3291840" cy="3291840"/>
          </a:xfrm>
          <a:prstGeom prst="ellipse">
            <a:avLst/>
          </a:prstGeom>
          <a:solidFill>
            <a:srgbClr val="EAF7FE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2286000"/>
            <a:ext cx="107259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APPORT THÉORIQUE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429000"/>
            <a:ext cx="107259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Pédagogie active  •  Modèle SAMR  •  Usage responsable de l'IA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206240"/>
            <a:ext cx="107259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13h50 – 14h05  (15 minutes)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Plan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417320"/>
            <a:ext cx="685800" cy="68580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4173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783080" y="1344168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cours magistral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783080" y="180136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Intérêt, avantages, limites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31520" y="2377440"/>
            <a:ext cx="685800" cy="68580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783080" y="2304288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Intérêt de le transformer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276148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que dit la recherche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31520" y="3337560"/>
            <a:ext cx="685800" cy="68580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783080" y="3264408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pédagogie active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1783080" y="372160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Définition et principes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31520" y="4297680"/>
            <a:ext cx="685800" cy="68580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42976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1783080" y="4224528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modèle SAMR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1783080" y="468172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Situer son niveau d'intégration numérique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31520" y="5257800"/>
            <a:ext cx="685800" cy="68580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31520" y="52578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1783080" y="5184648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 responsable de l'IA</a:t>
            </a:r>
            <a:endParaRPr lang="en-US" sz="2800" dirty="0"/>
          </a:p>
        </p:txBody>
      </p:sp>
      <p:sp>
        <p:nvSpPr>
          <p:cNvPr id="22" name="Text 20"/>
          <p:cNvSpPr txBox="1"/>
          <p:nvPr/>
        </p:nvSpPr>
        <p:spPr>
          <a:xfrm>
            <a:off x="1783080" y="56418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Fiabilité, biais, confidentialité</a:t>
            </a:r>
            <a:endParaRPr 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Le cours magistral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41732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Intérêt, avantages, limites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14884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AE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Avantages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697480"/>
            <a:ext cx="51206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 algn="l">
              <a:lnSpc>
                <a:spcPct val="11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Transmet beaucoup de contenu, à un grand groupe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 un socle de connaissances commun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Valorise l'expertise du clinicien-enseignant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309360" y="214884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Limites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6309360" y="2697480"/>
            <a:ext cx="51206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 algn="l">
              <a:lnSpc>
                <a:spcPct val="11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L'étudiant reçoit, sans vérification immédiate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Peu de place pour la pratique du raisonnement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Rétention fragile sans réactivation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Intérêt de le transformer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8308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0AE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+6%</a:t>
            </a:r>
            <a:endParaRPr lang="en-US" sz="7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01752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aux examens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4480560" y="178308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-55%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4206240" y="301752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taux d'échec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749040"/>
            <a:ext cx="94183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Avec l'apprentissage actif, comparé au cours magistral seul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transforme le cours existant : pas besoin de repartir de zéro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309360"/>
            <a:ext cx="10908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: Freeman et al., 2014, PNAS — méta-analyse de 225 études en sciences, ingénierie, mathématiques.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pédagogie active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9811512" y="1920240"/>
            <a:ext cx="2103120" cy="210312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811512" y="1920240"/>
            <a:ext cx="2103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103120"/>
            <a:ext cx="786384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Rendre l'étudiant acteur de son apprentissage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 la pratique, la résolution de cas, le feedback immédiat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 contexte médical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828800"/>
            <a:ext cx="694944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Partir de situations cliniques réelles ou plausibles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Faire pratiquer, pas seulement écouter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Donner un feedback immédiat sur le raisonnement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Le modèle SAMR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9164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spcAft>
                <a:spcPts val="2200"/>
              </a:spcAft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grille pour situer le niveau d'intégration du numérique dans un cours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14400" y="3291840"/>
            <a:ext cx="1371600" cy="1371600"/>
          </a:xfrm>
          <a:prstGeom prst="ellipse">
            <a:avLst/>
          </a:prstGeom>
          <a:solidFill>
            <a:srgbClr val="BFE9F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32918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7548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Substitution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331720" y="3840480"/>
            <a:ext cx="685800" cy="274320"/>
          </a:xfrm>
          <a:prstGeom prst="rightArrow">
            <a:avLst/>
          </a:prstGeom>
          <a:solidFill>
            <a:srgbClr val="D9D9D9"/>
          </a:solidFill>
          <a:ln/>
        </p:spPr>
      </p:sp>
      <p:sp>
        <p:nvSpPr>
          <p:cNvPr id="8" name="Shape 6"/>
          <p:cNvSpPr/>
          <p:nvPr/>
        </p:nvSpPr>
        <p:spPr>
          <a:xfrm>
            <a:off x="3566160" y="2971800"/>
            <a:ext cx="1371600" cy="1371600"/>
          </a:xfrm>
          <a:prstGeom prst="ellipse">
            <a:avLst/>
          </a:prstGeom>
          <a:solidFill>
            <a:srgbClr val="7FD4F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566160" y="29718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4400" dirty="0"/>
          </a:p>
        </p:txBody>
      </p:sp>
      <p:sp>
        <p:nvSpPr>
          <p:cNvPr id="10" name="Text 8"/>
          <p:cNvSpPr txBox="1"/>
          <p:nvPr/>
        </p:nvSpPr>
        <p:spPr>
          <a:xfrm>
            <a:off x="3200400" y="44348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Augmentation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983480" y="3520440"/>
            <a:ext cx="685800" cy="274320"/>
          </a:xfrm>
          <a:prstGeom prst="rightArrow">
            <a:avLst/>
          </a:prstGeom>
          <a:solidFill>
            <a:srgbClr val="D9D9D9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7920" y="2651760"/>
            <a:ext cx="1371600" cy="137160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217920" y="265176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5852160" y="41148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Modification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635240" y="3200400"/>
            <a:ext cx="685800" cy="274320"/>
          </a:xfrm>
          <a:prstGeom prst="rightArrow">
            <a:avLst/>
          </a:prstGeom>
          <a:solidFill>
            <a:srgbClr val="D9D9D9"/>
          </a:solidFill>
          <a:ln/>
        </p:spPr>
      </p:sp>
      <p:sp>
        <p:nvSpPr>
          <p:cNvPr id="16" name="Shape 14"/>
          <p:cNvSpPr/>
          <p:nvPr/>
        </p:nvSpPr>
        <p:spPr>
          <a:xfrm>
            <a:off x="8869680" y="2331720"/>
            <a:ext cx="1371600" cy="1371600"/>
          </a:xfrm>
          <a:prstGeom prst="ellipse">
            <a:avLst/>
          </a:prstGeom>
          <a:solidFill>
            <a:srgbClr val="0B5E8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869680" y="23317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4400" dirty="0"/>
          </a:p>
        </p:txBody>
      </p:sp>
      <p:sp>
        <p:nvSpPr>
          <p:cNvPr id="18" name="Text 16"/>
          <p:cNvSpPr txBox="1"/>
          <p:nvPr/>
        </p:nvSpPr>
        <p:spPr>
          <a:xfrm>
            <a:off x="8503920" y="37947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Redéfinition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Substitution &amp; Augmentation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783080"/>
            <a:ext cx="877824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— Substitution : même tâche, outil numérique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Ex. projeter le diaporama au lieu du tableau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— Augmentation : on ajoute des fonctionnalités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Ex. insérer une vidéo d'examen clinique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Modification &amp; Redéfinition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00200"/>
            <a:ext cx="877824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 algn="l">
              <a:lnSpc>
                <a:spcPct val="11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— Modification : le déroulé du cours change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Ex. quiz IA en direct, correction instantanée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— Redéfinition : impossible sans le numérique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Ex. cas cliniques évolutifs générés par IA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5349240"/>
            <a:ext cx="8778240" cy="868680"/>
          </a:xfrm>
          <a:prstGeom prst="roundRect">
            <a:avLst>
              <a:gd name="adj" fmla="val 10526"/>
            </a:avLst>
          </a:prstGeom>
          <a:solidFill>
            <a:srgbClr val="EAF7F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534924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B5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Objectif de l'atelier : viser au moins « Modification »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79992" y="-1280160"/>
            <a:ext cx="3840480" cy="3840480"/>
          </a:xfrm>
          <a:prstGeom prst="ellipse">
            <a:avLst/>
          </a:prstGeom>
          <a:solidFill>
            <a:srgbClr val="EAF7F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31520" y="2468880"/>
            <a:ext cx="107259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Place à l'intelligence artificielle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657600"/>
            <a:ext cx="107259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outil puissant… sous conditions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 principes d'usage responsable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1188720" y="2103120"/>
            <a:ext cx="1645920" cy="164592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188720" y="210312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5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9776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Fiabilité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0" y="2103120"/>
            <a:ext cx="1645920" cy="1645920"/>
          </a:xfrm>
          <a:prstGeom prst="ellipse">
            <a:avLst/>
          </a:prstGeom>
          <a:solidFill>
            <a:srgbClr val="0B5E8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0" y="210312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5600" dirty="0"/>
          </a:p>
        </p:txBody>
      </p:sp>
      <p:sp>
        <p:nvSpPr>
          <p:cNvPr id="8" name="Text 6"/>
          <p:cNvSpPr txBox="1"/>
          <p:nvPr/>
        </p:nvSpPr>
        <p:spPr>
          <a:xfrm>
            <a:off x="4023360" y="39776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7955280" y="2103120"/>
            <a:ext cx="1645920" cy="1645920"/>
          </a:xfrm>
          <a:prstGeom prst="ellipse">
            <a:avLst/>
          </a:prstGeom>
          <a:solidFill>
            <a:srgbClr val="0E8A6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955280" y="210312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5600" dirty="0"/>
          </a:p>
        </p:txBody>
      </p:sp>
      <p:sp>
        <p:nvSpPr>
          <p:cNvPr id="11" name="Text 9"/>
          <p:cNvSpPr txBox="1"/>
          <p:nvPr/>
        </p:nvSpPr>
        <p:spPr>
          <a:xfrm>
            <a:off x="7406640" y="39776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Confidentialité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Fiabilité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9994392" y="502920"/>
            <a:ext cx="1097280" cy="1097280"/>
          </a:xfrm>
          <a:prstGeom prst="ellipse">
            <a:avLst/>
          </a:prstGeom>
          <a:solidFill>
            <a:srgbClr val="00AEE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994392" y="5029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28800"/>
            <a:ext cx="960120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IA générative peut halluciner : inventer des faits ou des sources qui n'existent pas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Toujours vérifier avant de diffuser un contenu aux étudiants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309360"/>
            <a:ext cx="10908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: Haute Autorité de Santé (HAS) — Intelligence artificielle en santé : bien l'utiliser et bien se protéger.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Biais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9994392" y="502920"/>
            <a:ext cx="1097280" cy="1097280"/>
          </a:xfrm>
          <a:prstGeom prst="ellipse">
            <a:avLst/>
          </a:prstGeom>
          <a:solidFill>
            <a:srgbClr val="0B5E8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994392" y="5029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28800"/>
            <a:ext cx="960120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IA reproduisent les biais et les angles morts de leurs données d'entraînement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Certaines informations générées peuvent être datées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Toujours croiser avec les recommandations des sociétés savantes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Confidentialité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9994392" y="502920"/>
            <a:ext cx="1097280" cy="1097280"/>
          </a:xfrm>
          <a:prstGeom prst="ellipse">
            <a:avLst/>
          </a:prstGeom>
          <a:solidFill>
            <a:srgbClr val="0E8A6E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994392" y="5029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28800"/>
            <a:ext cx="960120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Jamais de données patients identifiables : nom, dossier, imagerie</a:t>
            </a:r>
            <a:endParaRPr lang="en-US" sz="2800" dirty="0"/>
          </a:p>
          <a:p>
            <a:pPr marL="304800" indent="-304800" algn="l">
              <a:lnSpc>
                <a:spcPct val="115000"/>
              </a:lnSpc>
              <a:spcAft>
                <a:spcPts val="2200"/>
              </a:spcAft>
              <a:buSzPct val="100000"/>
              <a:buChar char="•"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Utiliser uniquement des cas fictifs ou anonymisés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309360"/>
            <a:ext cx="10908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: HAS ; RGPD, article 9 (données de santé, catégorie particulière de données).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57200"/>
            <a:ext cx="11094415" cy="1005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>
                <a:solidFill>
                  <a:srgbClr val="00AEEF"/>
                </a:solidFill>
                <a:latin typeface="Arial Black"/>
              </a:rPr>
              <a:t>IA utiles en sciences de la santé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17320"/>
            <a:ext cx="96012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0" i="1">
                <a:solidFill>
                  <a:srgbClr val="6E6E6E"/>
                </a:solidFill>
                <a:latin typeface="Arial"/>
              </a:rPr>
              <a:t>Au-delà des IA généralistes vues dans cet atelier</a:t>
            </a:r>
          </a:p>
        </p:txBody>
      </p:sp>
      <p:sp>
        <p:nvSpPr>
          <p:cNvPr id="4" name="Oval 3"/>
          <p:cNvSpPr/>
          <p:nvPr/>
        </p:nvSpPr>
        <p:spPr>
          <a:xfrm>
            <a:off x="731520" y="2011680"/>
            <a:ext cx="685800" cy="685800"/>
          </a:xfrm>
          <a:prstGeom prst="ellipse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3080" y="1938528"/>
            <a:ext cx="9859975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202020"/>
                </a:solidFill>
                <a:latin typeface="Arial"/>
              </a:rPr>
              <a:t>Recherche &amp; littérature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83080" y="2395728"/>
            <a:ext cx="985997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1">
                <a:solidFill>
                  <a:srgbClr val="6E6E6E"/>
                </a:solidFill>
                <a:latin typeface="Arial"/>
              </a:rPr>
              <a:t>OpenEvidence, UpToDate AI, Elicit, Consensus</a:t>
            </a:r>
          </a:p>
        </p:txBody>
      </p:sp>
      <p:sp>
        <p:nvSpPr>
          <p:cNvPr id="7" name="Oval 6"/>
          <p:cNvSpPr/>
          <p:nvPr/>
        </p:nvSpPr>
        <p:spPr>
          <a:xfrm>
            <a:off x="731520" y="3063240"/>
            <a:ext cx="685800" cy="685800"/>
          </a:xfrm>
          <a:prstGeom prst="ellipse">
            <a:avLst/>
          </a:prstGeom>
          <a:solidFill>
            <a:srgbClr val="0B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3080" y="2990088"/>
            <a:ext cx="9859975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202020"/>
                </a:solidFill>
                <a:latin typeface="Arial"/>
              </a:rPr>
              <a:t>Raisonnement clinique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83080" y="3447288"/>
            <a:ext cx="985997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1">
                <a:solidFill>
                  <a:srgbClr val="6E6E6E"/>
                </a:solidFill>
                <a:latin typeface="Arial"/>
              </a:rPr>
              <a:t>Glass Health — diagnostics différentiels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4114800"/>
            <a:ext cx="685800" cy="685800"/>
          </a:xfrm>
          <a:prstGeom prst="ellipse">
            <a:avLst/>
          </a:prstGeom>
          <a:solidFill>
            <a:srgbClr val="0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3080" y="4041648"/>
            <a:ext cx="9859975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202020"/>
                </a:solidFill>
                <a:latin typeface="Arial"/>
              </a:rPr>
              <a:t>Formation &amp; révision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83080" y="4498848"/>
            <a:ext cx="985997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1">
                <a:solidFill>
                  <a:srgbClr val="6E6E6E"/>
                </a:solidFill>
                <a:latin typeface="Arial"/>
              </a:rPr>
              <a:t>AMBOSS, DynaMed</a:t>
            </a:r>
          </a:p>
        </p:txBody>
      </p:sp>
      <p:sp>
        <p:nvSpPr>
          <p:cNvPr id="13" name="Oval 12"/>
          <p:cNvSpPr/>
          <p:nvPr/>
        </p:nvSpPr>
        <p:spPr>
          <a:xfrm>
            <a:off x="731520" y="5166360"/>
            <a:ext cx="685800" cy="685800"/>
          </a:xfrm>
          <a:prstGeom prst="ellipse">
            <a:avLst/>
          </a:prstGeom>
          <a:solidFill>
            <a:srgbClr val="8A4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3080" y="5093208"/>
            <a:ext cx="9859975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202020"/>
                </a:solidFill>
                <a:latin typeface="Arial"/>
              </a:rPr>
              <a:t>Documentation clinique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5550408"/>
            <a:ext cx="985997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1">
                <a:solidFill>
                  <a:srgbClr val="6E6E6E"/>
                </a:solidFill>
                <a:latin typeface="Arial"/>
              </a:rPr>
              <a:t>Nabla, Dragon Copilot — comptes rendus automatiques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30936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1">
                <a:solidFill>
                  <a:srgbClr val="6E6E6E"/>
                </a:solidFill>
                <a:latin typeface="Arial"/>
              </a:rPr>
              <a:t>Outils spécialisés en santé, à explorer selon vos besoins — vérifier systématiquement leurs conditions d'accès et de confidentialité (cf. Annexe E).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57200"/>
            <a:ext cx="11094415" cy="1005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>
                <a:solidFill>
                  <a:srgbClr val="00AEEF"/>
                </a:solidFill>
                <a:latin typeface="Arial Black"/>
              </a:rPr>
              <a:t>IA utiles en sciences de la santé (suite)</a:t>
            </a:r>
          </a:p>
        </p:txBody>
      </p:sp>
      <p:sp>
        <p:nvSpPr>
          <p:cNvPr id="3" name="Oval 2"/>
          <p:cNvSpPr/>
          <p:nvPr/>
        </p:nvSpPr>
        <p:spPr>
          <a:xfrm>
            <a:off x="731520" y="1920240"/>
            <a:ext cx="685800" cy="685800"/>
          </a:xfrm>
          <a:prstGeom prst="ellipse">
            <a:avLst/>
          </a:prstGeom>
          <a:solidFill>
            <a:srgbClr val="00A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83080" y="1847088"/>
            <a:ext cx="9859975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202020"/>
                </a:solidFill>
                <a:latin typeface="Arial"/>
              </a:rPr>
              <a:t>IA généralistes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3080" y="2304288"/>
            <a:ext cx="985997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1">
                <a:solidFill>
                  <a:srgbClr val="6E6E6E"/>
                </a:solidFill>
                <a:latin typeface="Arial"/>
              </a:rPr>
              <a:t>Claude, ChatGPT, Gemini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3108960"/>
            <a:ext cx="685800" cy="685800"/>
          </a:xfrm>
          <a:prstGeom prst="ellipse">
            <a:avLst/>
          </a:prstGeom>
          <a:solidFill>
            <a:srgbClr val="0B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3035808"/>
            <a:ext cx="9859975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202020"/>
                </a:solidFill>
                <a:latin typeface="Arial"/>
              </a:rPr>
              <a:t>Créer des diaporamas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3080" y="3493008"/>
            <a:ext cx="985997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1">
                <a:solidFill>
                  <a:srgbClr val="6E6E6E"/>
                </a:solidFill>
                <a:latin typeface="Arial"/>
              </a:rPr>
              <a:t>Gamma, Canva, Tome</a:t>
            </a:r>
          </a:p>
        </p:txBody>
      </p:sp>
      <p:sp>
        <p:nvSpPr>
          <p:cNvPr id="9" name="Oval 8"/>
          <p:cNvSpPr/>
          <p:nvPr/>
        </p:nvSpPr>
        <p:spPr>
          <a:xfrm>
            <a:off x="731520" y="4297680"/>
            <a:ext cx="685800" cy="685800"/>
          </a:xfrm>
          <a:prstGeom prst="ellipse">
            <a:avLst/>
          </a:prstGeom>
          <a:solidFill>
            <a:srgbClr val="0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4224528"/>
            <a:ext cx="9859975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202020"/>
                </a:solidFill>
                <a:latin typeface="Arial"/>
              </a:rPr>
              <a:t>Imagerie médicale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3080" y="4681728"/>
            <a:ext cx="985997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1">
                <a:solidFill>
                  <a:srgbClr val="6E6E6E"/>
                </a:solidFill>
                <a:latin typeface="Arial"/>
              </a:rPr>
              <a:t>Aidoc, Viz.ai — aide au diagnostic radiologique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0936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1">
                <a:solidFill>
                  <a:srgbClr val="6E6E6E"/>
                </a:solidFill>
                <a:latin typeface="Arial"/>
              </a:rPr>
              <a:t>Les IA généralistes (Claude, ChatGPT, Gemini) sont celles utilisées pendant la démonstration et l'atelier pratique.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4480560"/>
            <a:ext cx="3291840" cy="3291840"/>
          </a:xfrm>
          <a:prstGeom prst="ellipse">
            <a:avLst/>
          </a:prstGeom>
          <a:solidFill>
            <a:srgbClr val="EAF7F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31520" y="2377440"/>
            <a:ext cx="107259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0AEE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Passons à la pratique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566160"/>
            <a:ext cx="107259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Démonstration en direct : transformer un cours avec l'IA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52343"/>
            <a:ext cx="11094415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4000" b="1" dirty="0" err="1">
                <a:solidFill>
                  <a:srgbClr val="00AEEF"/>
                </a:solidFill>
                <a:latin typeface="Arial Black"/>
              </a:rPr>
              <a:t>Évaluation</a:t>
            </a:r>
            <a:r>
              <a:rPr sz="4000" b="1" dirty="0">
                <a:solidFill>
                  <a:srgbClr val="00AEEF"/>
                </a:solidFill>
                <a:latin typeface="Arial Black"/>
              </a:rPr>
              <a:t> à </a:t>
            </a:r>
            <a:r>
              <a:rPr sz="4000" b="1" dirty="0" err="1">
                <a:solidFill>
                  <a:srgbClr val="00AEEF"/>
                </a:solidFill>
                <a:latin typeface="Arial Black"/>
              </a:rPr>
              <a:t>chaud</a:t>
            </a:r>
            <a:endParaRPr sz="4000" b="1" dirty="0">
              <a:solidFill>
                <a:srgbClr val="00AEEF"/>
              </a:solidFill>
              <a:latin typeface="Arial Blac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25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054" y="1267896"/>
            <a:ext cx="5048250" cy="5048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52343"/>
            <a:ext cx="11094415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4000" b="1" dirty="0" err="1">
                <a:solidFill>
                  <a:srgbClr val="00AEEF"/>
                </a:solidFill>
                <a:latin typeface="Arial Black"/>
              </a:rPr>
              <a:t>Évaluation</a:t>
            </a:r>
            <a:r>
              <a:rPr sz="4000" b="1" dirty="0">
                <a:solidFill>
                  <a:srgbClr val="00AEEF"/>
                </a:solidFill>
                <a:latin typeface="Arial Black"/>
              </a:rPr>
              <a:t> à </a:t>
            </a:r>
            <a:r>
              <a:rPr sz="4000" b="1" dirty="0" err="1">
                <a:solidFill>
                  <a:srgbClr val="00AEEF"/>
                </a:solidFill>
                <a:latin typeface="Arial Black"/>
              </a:rPr>
              <a:t>chaud</a:t>
            </a:r>
            <a:endParaRPr sz="4000" b="1" dirty="0">
              <a:solidFill>
                <a:srgbClr val="00AEEF"/>
              </a:solidFill>
              <a:latin typeface="Arial Blac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68735" y="6400800"/>
            <a:ext cx="457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400" b="0" i="0">
                <a:solidFill>
                  <a:srgbClr val="6E6E6E"/>
                </a:solidFill>
                <a:latin typeface="Arial"/>
              </a:rPr>
              <a:t>25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36" y="1588696"/>
            <a:ext cx="10058400" cy="470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0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</TotalTime>
  <Words>1511</Words>
  <Application>Microsoft Office PowerPoint</Application>
  <PresentationFormat>Grand écran</PresentationFormat>
  <Paragraphs>255</Paragraphs>
  <Slides>26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0" baseType="lpstr">
      <vt:lpstr>Arial</vt:lpstr>
      <vt:lpstr>Arial Black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hp</cp:lastModifiedBy>
  <cp:revision>12</cp:revision>
  <dcterms:created xsi:type="dcterms:W3CDTF">2026-09-16T08:33:45Z</dcterms:created>
  <dcterms:modified xsi:type="dcterms:W3CDTF">2026-09-17T10:42:14Z</dcterms:modified>
</cp:coreProperties>
</file>